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6" r:id="rId2"/>
    <p:sldId id="351" r:id="rId3"/>
    <p:sldId id="481" r:id="rId4"/>
    <p:sldId id="353" r:id="rId5"/>
    <p:sldId id="482" r:id="rId6"/>
    <p:sldId id="354" r:id="rId7"/>
    <p:sldId id="483" r:id="rId8"/>
    <p:sldId id="485" r:id="rId9"/>
    <p:sldId id="486" r:id="rId10"/>
    <p:sldId id="487" r:id="rId11"/>
    <p:sldId id="488" r:id="rId12"/>
    <p:sldId id="489" r:id="rId13"/>
    <p:sldId id="490" r:id="rId14"/>
    <p:sldId id="491" r:id="rId15"/>
    <p:sldId id="492" r:id="rId16"/>
    <p:sldId id="493" r:id="rId17"/>
    <p:sldId id="494" r:id="rId18"/>
    <p:sldId id="495" r:id="rId19"/>
    <p:sldId id="496" r:id="rId20"/>
    <p:sldId id="497" r:id="rId21"/>
    <p:sldId id="498" r:id="rId22"/>
    <p:sldId id="359" r:id="rId23"/>
    <p:sldId id="361" r:id="rId24"/>
    <p:sldId id="362" r:id="rId25"/>
    <p:sldId id="365" r:id="rId26"/>
    <p:sldId id="369" r:id="rId27"/>
    <p:sldId id="371" r:id="rId28"/>
    <p:sldId id="499" r:id="rId29"/>
    <p:sldId id="372" r:id="rId30"/>
    <p:sldId id="478" r:id="rId31"/>
    <p:sldId id="379" r:id="rId32"/>
    <p:sldId id="387" r:id="rId33"/>
    <p:sldId id="388" r:id="rId34"/>
    <p:sldId id="479" r:id="rId35"/>
    <p:sldId id="480" r:id="rId36"/>
    <p:sldId id="399" r:id="rId37"/>
    <p:sldId id="440" r:id="rId38"/>
    <p:sldId id="441" r:id="rId39"/>
    <p:sldId id="442" r:id="rId40"/>
    <p:sldId id="443" r:id="rId41"/>
    <p:sldId id="444" r:id="rId42"/>
    <p:sldId id="445" r:id="rId43"/>
    <p:sldId id="446" r:id="rId44"/>
    <p:sldId id="447" r:id="rId45"/>
    <p:sldId id="500" r:id="rId46"/>
    <p:sldId id="501" r:id="rId47"/>
    <p:sldId id="503" r:id="rId48"/>
    <p:sldId id="504" r:id="rId49"/>
    <p:sldId id="505"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70"/>
    <p:restoredTop sz="96405"/>
  </p:normalViewPr>
  <p:slideViewPr>
    <p:cSldViewPr>
      <p:cViewPr varScale="1">
        <p:scale>
          <a:sx n="73" d="100"/>
          <a:sy n="73" d="100"/>
        </p:scale>
        <p:origin x="504" y="7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43D6C-39FA-814C-B7AE-C8962BFD4219}" type="datetimeFigureOut">
              <a:rPr lang="tr-TR" smtClean="0"/>
              <a:t>26.04.2025</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EA6F69-8B93-904C-9E69-8BC0F78A0CF6}" type="slidenum">
              <a:rPr lang="tr-TR" smtClean="0"/>
              <a:t>‹#›</a:t>
            </a:fld>
            <a:endParaRPr lang="tr-TR"/>
          </a:p>
        </p:txBody>
      </p:sp>
    </p:spTree>
    <p:extLst>
      <p:ext uri="{BB962C8B-B14F-4D97-AF65-F5344CB8AC3E}">
        <p14:creationId xmlns:p14="http://schemas.microsoft.com/office/powerpoint/2010/main" val="3240115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86EA6F69-8B93-904C-9E69-8BC0F78A0CF6}" type="slidenum">
              <a:rPr lang="tr-TR" smtClean="0"/>
              <a:t>1</a:t>
            </a:fld>
            <a:endParaRPr lang="tr-TR"/>
          </a:p>
        </p:txBody>
      </p:sp>
    </p:spTree>
    <p:extLst>
      <p:ext uri="{BB962C8B-B14F-4D97-AF65-F5344CB8AC3E}">
        <p14:creationId xmlns:p14="http://schemas.microsoft.com/office/powerpoint/2010/main" val="3858824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19: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4" name="Google Shape;674;p19:notes"/>
          <p:cNvSpPr txBox="1">
            <a:spLocks noGrp="1"/>
          </p:cNvSpPr>
          <p:nvPr>
            <p:ph type="body" idx="1"/>
          </p:nvPr>
        </p:nvSpPr>
        <p:spPr>
          <a:xfrm>
            <a:off x="687088" y="4343919"/>
            <a:ext cx="5484000" cy="4116000"/>
          </a:xfrm>
          <a:prstGeom prst="rect">
            <a:avLst/>
          </a:prstGeom>
          <a:noFill/>
          <a:ln>
            <a:noFill/>
          </a:ln>
        </p:spPr>
        <p:txBody>
          <a:bodyPr spcFirstLastPara="1" wrap="square" lIns="88750" tIns="44375" rIns="88750" bIns="44375" anchor="t" anchorCtr="0">
            <a:noAutofit/>
          </a:bodyPr>
          <a:lstStyle/>
          <a:p>
            <a:pPr marL="165100" lvl="0" indent="-165100" algn="l" rtl="0">
              <a:lnSpc>
                <a:spcPct val="100000"/>
              </a:lnSpc>
              <a:spcBef>
                <a:spcPts val="0"/>
              </a:spcBef>
              <a:spcAft>
                <a:spcPts val="0"/>
              </a:spcAft>
              <a:buClr>
                <a:schemeClr val="dk1"/>
              </a:buClr>
              <a:buSzPts val="1200"/>
              <a:buFont typeface="Arial"/>
              <a:buChar char="•"/>
            </a:pPr>
            <a:r>
              <a:rPr lang="tr-TR" dirty="0"/>
              <a:t>Glofitamab, T hücrelerinin yüzeyindeki T hücresi reseptör kompleksinin bir bileşeni olan CD3'e ve malign B hücrelerinin yüzeyindeki iki CD20 antijenine eş zamanlı olarak bağlanmaktadır.</a:t>
            </a:r>
          </a:p>
          <a:p>
            <a:pPr marL="165100" lvl="0" indent="-165100" algn="l" rtl="0">
              <a:lnSpc>
                <a:spcPct val="100000"/>
              </a:lnSpc>
              <a:spcBef>
                <a:spcPts val="300"/>
              </a:spcBef>
              <a:spcAft>
                <a:spcPts val="0"/>
              </a:spcAft>
              <a:buClr>
                <a:schemeClr val="dk1"/>
              </a:buClr>
              <a:buSzPts val="1200"/>
              <a:buFont typeface="Arial"/>
              <a:buChar char="•"/>
            </a:pPr>
            <a:r>
              <a:rPr lang="tr-TR" dirty="0"/>
              <a:t>Glofitamabın 2:1 moleküler formatı, T hücreleri üzerindeki C3'e monovalent</a:t>
            </a:r>
            <a:r>
              <a:rPr lang="tr-TR" dirty="0">
                <a:latin typeface="Arial"/>
                <a:ea typeface="Arial"/>
                <a:cs typeface="Arial"/>
                <a:sym typeface="Arial"/>
              </a:rPr>
              <a:t> </a:t>
            </a:r>
            <a:r>
              <a:rPr lang="tr-TR" dirty="0"/>
              <a:t>ve yüksek bir aviditeyle (bağlanma gücüyle) B hücreleri üzerindeki CD20'ye bivalent bağlanmaya olanak sağlamaktadır.</a:t>
            </a:r>
          </a:p>
          <a:p>
            <a:pPr marL="165100" lvl="0" indent="-165100" algn="l" rtl="0">
              <a:lnSpc>
                <a:spcPct val="100000"/>
              </a:lnSpc>
              <a:spcBef>
                <a:spcPts val="300"/>
              </a:spcBef>
              <a:spcAft>
                <a:spcPts val="0"/>
              </a:spcAft>
              <a:buClr>
                <a:schemeClr val="dk1"/>
              </a:buClr>
              <a:buSzPts val="1200"/>
              <a:buFont typeface="Arial"/>
              <a:buChar char="•"/>
            </a:pPr>
            <a:r>
              <a:rPr lang="tr-TR" dirty="0"/>
              <a:t>CD3 ve CD20'ye bağlanma, T hücresi reseptörünün çapraz bağ oluşturmasına ve bir </a:t>
            </a:r>
            <a:r>
              <a:rPr lang="tr-TR" b="1" i="1" dirty="0"/>
              <a:t>immünolojik sinaps</a:t>
            </a:r>
            <a:r>
              <a:rPr lang="tr-TR" dirty="0"/>
              <a:t> oluşumuna yol açmaktadır. Daha sonra T hücreleri aktive olmakta ve bu da, tümör hücresinin öldürülmesine, sitokin salımına ve T hücresi proliferasyonuna yol açmaktadır.</a:t>
            </a:r>
          </a:p>
        </p:txBody>
      </p:sp>
      <p:sp>
        <p:nvSpPr>
          <p:cNvPr id="675" name="Google Shape;675;p19:notes"/>
          <p:cNvSpPr txBox="1">
            <a:spLocks noGrp="1"/>
          </p:cNvSpPr>
          <p:nvPr>
            <p:ph type="sldNum" idx="12"/>
          </p:nvPr>
        </p:nvSpPr>
        <p:spPr>
          <a:xfrm>
            <a:off x="3883865" y="8684917"/>
            <a:ext cx="2972400" cy="457800"/>
          </a:xfrm>
          <a:prstGeom prst="rect">
            <a:avLst/>
          </a:prstGeom>
          <a:noFill/>
          <a:ln>
            <a:noFill/>
          </a:ln>
        </p:spPr>
        <p:txBody>
          <a:bodyPr spcFirstLastPara="1" wrap="square" lIns="88750" tIns="44375" rIns="88750" bIns="443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24</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188578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6"/>
        <p:cNvGrpSpPr/>
        <p:nvPr/>
      </p:nvGrpSpPr>
      <p:grpSpPr>
        <a:xfrm>
          <a:off x="0" y="0"/>
          <a:ext cx="0" cy="0"/>
          <a:chOff x="0" y="0"/>
          <a:chExt cx="0" cy="0"/>
        </a:xfrm>
      </p:grpSpPr>
      <p:sp>
        <p:nvSpPr>
          <p:cNvPr id="2207" name="Google Shape;2207;p33: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8" name="Google Shape;2208;p33: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tr-TR" b="1" u="sng" dirty="0"/>
              <a:t>Kortikosteroidlerle premedikasyon:</a:t>
            </a:r>
            <a:r>
              <a:rPr lang="tr-TR" dirty="0"/>
              <a:t> obinutuzumabı içeren ön tedaviden ve her bir glofitamab dozundan en az 60 dakika önce uygulanan intravenöz metilprednizolon (80 mg) veya eş değer dozda prednizon (100 mg) ya da prednizolon (100 mg).</a:t>
            </a:r>
          </a:p>
          <a:p>
            <a:pPr marL="0" lvl="0" indent="0" algn="l" rtl="0">
              <a:lnSpc>
                <a:spcPct val="115000"/>
              </a:lnSpc>
              <a:spcBef>
                <a:spcPts val="0"/>
              </a:spcBef>
              <a:spcAft>
                <a:spcPts val="0"/>
              </a:spcAft>
              <a:buClr>
                <a:schemeClr val="dk1"/>
              </a:buClr>
              <a:buSzPts val="1100"/>
              <a:buFont typeface="Arial"/>
              <a:buNone/>
            </a:pPr>
            <a:r>
              <a:rPr lang="tr-TR" dirty="0"/>
              <a:t>İki hedef glofitamab dozundan sonra, CRS ortaya çıkmayan hastalar için kortikosteroid premedikasyonu isteğe bağlıdır (araştırmacıların takdirine göre).</a:t>
            </a:r>
          </a:p>
          <a:p>
            <a:pPr marL="0" lvl="0" indent="0" algn="l" rtl="0">
              <a:lnSpc>
                <a:spcPct val="100000"/>
              </a:lnSpc>
              <a:spcBef>
                <a:spcPts val="0"/>
              </a:spcBef>
              <a:spcAft>
                <a:spcPts val="0"/>
              </a:spcAft>
              <a:buSzPts val="1100"/>
              <a:buNone/>
            </a:pPr>
            <a:endParaRPr dirty="0"/>
          </a:p>
        </p:txBody>
      </p:sp>
      <p:sp>
        <p:nvSpPr>
          <p:cNvPr id="2209" name="Google Shape;2209;p33: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sz="1400" b="0" i="0" u="none" strike="noStrike" cap="none">
                <a:solidFill>
                  <a:srgbClr val="000000"/>
                </a:solidFill>
                <a:latin typeface="Arial"/>
                <a:ea typeface="Arial"/>
                <a:cs typeface="Arial"/>
                <a:sym typeface="Arial"/>
              </a:rPr>
              <a:t>25</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286864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1"/>
        <p:cNvGrpSpPr/>
        <p:nvPr/>
      </p:nvGrpSpPr>
      <p:grpSpPr>
        <a:xfrm>
          <a:off x="0" y="0"/>
          <a:ext cx="0" cy="0"/>
          <a:chOff x="0" y="0"/>
          <a:chExt cx="0" cy="0"/>
        </a:xfrm>
      </p:grpSpPr>
      <p:sp>
        <p:nvSpPr>
          <p:cNvPr id="2292" name="Google Shape;2292;p37: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3" name="Google Shape;2293;p37: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94" name="Google Shape;2294;p37: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26</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253553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2"/>
        <p:cNvGrpSpPr/>
        <p:nvPr/>
      </p:nvGrpSpPr>
      <p:grpSpPr>
        <a:xfrm>
          <a:off x="0" y="0"/>
          <a:ext cx="0" cy="0"/>
          <a:chOff x="0" y="0"/>
          <a:chExt cx="0" cy="0"/>
        </a:xfrm>
      </p:grpSpPr>
      <p:sp>
        <p:nvSpPr>
          <p:cNvPr id="2593" name="Google Shape;2593;p47: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4" name="Google Shape;2594;p47: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tr-TR" sz="1000" dirty="0">
                <a:solidFill>
                  <a:srgbClr val="444746"/>
                </a:solidFill>
              </a:rPr>
              <a:t>DoCR FUp, daha önceki analize kıyasla 13,9 ay daha uzundur - 18,2 aydan (CCOD: Ocak 2023) 32,1 aya (CCOD: Eylül 2023) çıkmıştır</a:t>
            </a:r>
          </a:p>
        </p:txBody>
      </p:sp>
      <p:sp>
        <p:nvSpPr>
          <p:cNvPr id="2595" name="Google Shape;2595;p47: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27</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19328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2"/>
        <p:cNvGrpSpPr/>
        <p:nvPr/>
      </p:nvGrpSpPr>
      <p:grpSpPr>
        <a:xfrm>
          <a:off x="0" y="0"/>
          <a:ext cx="0" cy="0"/>
          <a:chOff x="0" y="0"/>
          <a:chExt cx="0" cy="0"/>
        </a:xfrm>
      </p:grpSpPr>
      <p:sp>
        <p:nvSpPr>
          <p:cNvPr id="2593" name="Google Shape;2593;p47: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4" name="Google Shape;2594;p47: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tr-TR" sz="1000" dirty="0">
                <a:solidFill>
                  <a:srgbClr val="444746"/>
                </a:solidFill>
              </a:rPr>
              <a:t>DoCR FUp, daha önceki analize kıyasla 13,9 ay daha uzundur - 18,2 aydan (CCOD: Ocak 2023) 32,1 aya (CCOD: Eylül 2023) çıkmıştır</a:t>
            </a:r>
          </a:p>
        </p:txBody>
      </p:sp>
      <p:sp>
        <p:nvSpPr>
          <p:cNvPr id="2595" name="Google Shape;2595;p47: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28</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98225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8"/>
        <p:cNvGrpSpPr/>
        <p:nvPr/>
      </p:nvGrpSpPr>
      <p:grpSpPr>
        <a:xfrm>
          <a:off x="0" y="0"/>
          <a:ext cx="0" cy="0"/>
          <a:chOff x="0" y="0"/>
          <a:chExt cx="0" cy="0"/>
        </a:xfrm>
      </p:grpSpPr>
      <p:sp>
        <p:nvSpPr>
          <p:cNvPr id="2859" name="Google Shape;2859;p48: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0" name="Google Shape;2860;p48: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861" name="Google Shape;2861;p48: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29</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521685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4"/>
        <p:cNvGrpSpPr/>
        <p:nvPr/>
      </p:nvGrpSpPr>
      <p:grpSpPr>
        <a:xfrm>
          <a:off x="0" y="0"/>
          <a:ext cx="0" cy="0"/>
          <a:chOff x="0" y="0"/>
          <a:chExt cx="0" cy="0"/>
        </a:xfrm>
      </p:grpSpPr>
      <p:sp>
        <p:nvSpPr>
          <p:cNvPr id="2535" name="Google Shape;2535;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6" name="Google Shape;2536;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692287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4"/>
        <p:cNvGrpSpPr/>
        <p:nvPr/>
      </p:nvGrpSpPr>
      <p:grpSpPr>
        <a:xfrm>
          <a:off x="0" y="0"/>
          <a:ext cx="0" cy="0"/>
          <a:chOff x="0" y="0"/>
          <a:chExt cx="0" cy="0"/>
        </a:xfrm>
      </p:grpSpPr>
      <p:sp>
        <p:nvSpPr>
          <p:cNvPr id="7245" name="Google Shape;7245;p117: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46" name="Google Shape;7246;p117:notes"/>
          <p:cNvSpPr txBox="1">
            <a:spLocks noGrp="1"/>
          </p:cNvSpPr>
          <p:nvPr>
            <p:ph type="body" idx="1"/>
          </p:nvPr>
        </p:nvSpPr>
        <p:spPr>
          <a:xfrm>
            <a:off x="687088" y="4343919"/>
            <a:ext cx="5484000" cy="4116000"/>
          </a:xfrm>
          <a:prstGeom prst="rect">
            <a:avLst/>
          </a:prstGeom>
          <a:noFill/>
          <a:ln>
            <a:noFill/>
          </a:ln>
        </p:spPr>
        <p:txBody>
          <a:bodyPr spcFirstLastPara="1" wrap="square" lIns="88750" tIns="44375" rIns="88750" bIns="44375" anchor="t" anchorCtr="0">
            <a:noAutofit/>
          </a:bodyPr>
          <a:lstStyle/>
          <a:p>
            <a:pPr marL="457200" lvl="0" indent="0" algn="l" rtl="0">
              <a:lnSpc>
                <a:spcPct val="100000"/>
              </a:lnSpc>
              <a:spcBef>
                <a:spcPts val="0"/>
              </a:spcBef>
              <a:spcAft>
                <a:spcPts val="0"/>
              </a:spcAft>
              <a:buSzPts val="1100"/>
              <a:buNone/>
            </a:pPr>
            <a:endParaRPr dirty="0"/>
          </a:p>
        </p:txBody>
      </p:sp>
      <p:sp>
        <p:nvSpPr>
          <p:cNvPr id="7247" name="Google Shape;7247;p117:notes"/>
          <p:cNvSpPr txBox="1">
            <a:spLocks noGrp="1"/>
          </p:cNvSpPr>
          <p:nvPr>
            <p:ph type="sldNum" idx="12"/>
          </p:nvPr>
        </p:nvSpPr>
        <p:spPr>
          <a:xfrm>
            <a:off x="3883865" y="8684917"/>
            <a:ext cx="2972400" cy="457800"/>
          </a:xfrm>
          <a:prstGeom prst="rect">
            <a:avLst/>
          </a:prstGeom>
          <a:noFill/>
          <a:ln>
            <a:noFill/>
          </a:ln>
        </p:spPr>
        <p:txBody>
          <a:bodyPr spcFirstLastPara="1" wrap="square" lIns="88750" tIns="44375" rIns="88750" bIns="443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32</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1581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7"/>
        <p:cNvGrpSpPr/>
        <p:nvPr/>
      </p:nvGrpSpPr>
      <p:grpSpPr>
        <a:xfrm>
          <a:off x="0" y="0"/>
          <a:ext cx="0" cy="0"/>
          <a:chOff x="0" y="0"/>
          <a:chExt cx="0" cy="0"/>
        </a:xfrm>
      </p:grpSpPr>
      <p:sp>
        <p:nvSpPr>
          <p:cNvPr id="7258" name="Google Shape;7258;p118: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59" name="Google Shape;7259;p118: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60" name="Google Shape;7260;p118: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33</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47964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3"/>
        <p:cNvGrpSpPr/>
        <p:nvPr/>
      </p:nvGrpSpPr>
      <p:grpSpPr>
        <a:xfrm>
          <a:off x="0" y="0"/>
          <a:ext cx="0" cy="0"/>
          <a:chOff x="0" y="0"/>
          <a:chExt cx="0" cy="0"/>
        </a:xfrm>
      </p:grpSpPr>
      <p:sp>
        <p:nvSpPr>
          <p:cNvPr id="7334" name="Google Shape;7334;p121: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35" name="Google Shape;7335;p121: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336" name="Google Shape;7336;p121: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34</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98636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81" name="Google Shape;28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9318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2"/>
        <p:cNvGrpSpPr/>
        <p:nvPr/>
      </p:nvGrpSpPr>
      <p:grpSpPr>
        <a:xfrm>
          <a:off x="0" y="0"/>
          <a:ext cx="0" cy="0"/>
          <a:chOff x="0" y="0"/>
          <a:chExt cx="0" cy="0"/>
        </a:xfrm>
      </p:grpSpPr>
      <p:sp>
        <p:nvSpPr>
          <p:cNvPr id="7693" name="Google Shape;7693;p122: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94" name="Google Shape;7694;p122:notes"/>
          <p:cNvSpPr txBox="1">
            <a:spLocks noGrp="1"/>
          </p:cNvSpPr>
          <p:nvPr>
            <p:ph type="body" idx="1"/>
          </p:nvPr>
        </p:nvSpPr>
        <p:spPr>
          <a:xfrm>
            <a:off x="687088" y="4343919"/>
            <a:ext cx="5484000" cy="411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695" name="Google Shape;7695;p122:notes"/>
          <p:cNvSpPr txBox="1">
            <a:spLocks noGrp="1"/>
          </p:cNvSpPr>
          <p:nvPr>
            <p:ph type="sldNum" idx="12"/>
          </p:nvPr>
        </p:nvSpPr>
        <p:spPr>
          <a:xfrm>
            <a:off x="3883865" y="8684917"/>
            <a:ext cx="2972400" cy="457800"/>
          </a:xfrm>
          <a:prstGeom prst="rect">
            <a:avLst/>
          </a:prstGeom>
          <a:noFill/>
          <a:ln>
            <a:noFill/>
          </a:ln>
        </p:spPr>
        <p:txBody>
          <a:bodyPr spcFirstLastPara="1" wrap="square" lIns="88500" tIns="88500" rIns="88500" bIns="88500"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35</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724252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6"/>
        <p:cNvGrpSpPr/>
        <p:nvPr/>
      </p:nvGrpSpPr>
      <p:grpSpPr>
        <a:xfrm>
          <a:off x="0" y="0"/>
          <a:ext cx="0" cy="0"/>
          <a:chOff x="0" y="0"/>
          <a:chExt cx="0" cy="0"/>
        </a:xfrm>
      </p:grpSpPr>
      <p:sp>
        <p:nvSpPr>
          <p:cNvPr id="8247" name="Google Shape;8247;p12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248" name="Google Shape;8248;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8636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90:notes"/>
          <p:cNvSpPr>
            <a:spLocks noGrp="1" noRot="1" noChangeAspect="1"/>
          </p:cNvSpPr>
          <p:nvPr>
            <p:ph type="sldImg" idx="2"/>
          </p:nvPr>
        </p:nvSpPr>
        <p:spPr>
          <a:xfrm>
            <a:off x="379413" y="684213"/>
            <a:ext cx="6097587" cy="34305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3" name="Google Shape;893;p90:notes"/>
          <p:cNvSpPr txBox="1">
            <a:spLocks noGrp="1"/>
          </p:cNvSpPr>
          <p:nvPr>
            <p:ph type="body" idx="1"/>
          </p:nvPr>
        </p:nvSpPr>
        <p:spPr>
          <a:xfrm>
            <a:off x="685638" y="4343148"/>
            <a:ext cx="5486700" cy="4114800"/>
          </a:xfrm>
          <a:prstGeom prst="rect">
            <a:avLst/>
          </a:prstGeom>
          <a:noFill/>
          <a:ln>
            <a:noFill/>
          </a:ln>
        </p:spPr>
        <p:txBody>
          <a:bodyPr spcFirstLastPara="1" wrap="square" lIns="88125" tIns="44050" rIns="88125" bIns="44050" anchor="t" anchorCtr="0">
            <a:noAutofit/>
          </a:bodyPr>
          <a:lstStyle/>
          <a:p>
            <a:pPr marL="0" lvl="0" indent="0" algn="l" rtl="0">
              <a:lnSpc>
                <a:spcPct val="100000"/>
              </a:lnSpc>
              <a:spcBef>
                <a:spcPts val="0"/>
              </a:spcBef>
              <a:spcAft>
                <a:spcPts val="0"/>
              </a:spcAft>
              <a:buClr>
                <a:schemeClr val="dk1"/>
              </a:buClr>
              <a:buSzPts val="900"/>
              <a:buFont typeface="Arial"/>
              <a:buNone/>
            </a:pPr>
            <a:endParaRPr/>
          </a:p>
        </p:txBody>
      </p:sp>
      <p:sp>
        <p:nvSpPr>
          <p:cNvPr id="894" name="Google Shape;894;p90:notes"/>
          <p:cNvSpPr txBox="1">
            <a:spLocks noGrp="1"/>
          </p:cNvSpPr>
          <p:nvPr>
            <p:ph type="sldNum" idx="12"/>
          </p:nvPr>
        </p:nvSpPr>
        <p:spPr>
          <a:xfrm>
            <a:off x="3885280" y="8684830"/>
            <a:ext cx="2970900" cy="457800"/>
          </a:xfrm>
          <a:prstGeom prst="rect">
            <a:avLst/>
          </a:prstGeom>
          <a:noFill/>
          <a:ln>
            <a:noFill/>
          </a:ln>
        </p:spPr>
        <p:txBody>
          <a:bodyPr spcFirstLastPara="1" wrap="square" lIns="88125" tIns="44050" rIns="88125" bIns="440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2418656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76:notes"/>
          <p:cNvSpPr txBox="1">
            <a:spLocks noGrp="1"/>
          </p:cNvSpPr>
          <p:nvPr>
            <p:ph type="body" idx="1"/>
          </p:nvPr>
        </p:nvSpPr>
        <p:spPr>
          <a:xfrm>
            <a:off x="685801" y="4343401"/>
            <a:ext cx="5486400" cy="4114800"/>
          </a:xfrm>
          <a:prstGeom prst="rect">
            <a:avLst/>
          </a:prstGeom>
          <a:noFill/>
          <a:ln>
            <a:noFill/>
          </a:ln>
        </p:spPr>
        <p:txBody>
          <a:bodyPr spcFirstLastPara="1" wrap="square" lIns="89325" tIns="44650" rIns="89325" bIns="44650" anchor="t" anchorCtr="0">
            <a:noAutofit/>
          </a:bodyPr>
          <a:lstStyle/>
          <a:p>
            <a:pPr marL="0" lvl="0" indent="0" algn="l" rtl="0">
              <a:lnSpc>
                <a:spcPct val="100000"/>
              </a:lnSpc>
              <a:spcBef>
                <a:spcPts val="0"/>
              </a:spcBef>
              <a:spcAft>
                <a:spcPts val="0"/>
              </a:spcAft>
              <a:buSzPts val="1100"/>
              <a:buNone/>
            </a:pPr>
            <a:endParaRPr/>
          </a:p>
        </p:txBody>
      </p:sp>
      <p:sp>
        <p:nvSpPr>
          <p:cNvPr id="196" name="Google Shape;196;p76:notes"/>
          <p:cNvSpPr txBox="1">
            <a:spLocks noGrp="1"/>
          </p:cNvSpPr>
          <p:nvPr>
            <p:ph type="sldNum" idx="12"/>
          </p:nvPr>
        </p:nvSpPr>
        <p:spPr>
          <a:xfrm>
            <a:off x="3884614" y="8685215"/>
            <a:ext cx="2971800" cy="457200"/>
          </a:xfrm>
          <a:prstGeom prst="rect">
            <a:avLst/>
          </a:prstGeom>
          <a:noFill/>
          <a:ln>
            <a:noFill/>
          </a:ln>
        </p:spPr>
        <p:txBody>
          <a:bodyPr spcFirstLastPara="1" wrap="square" lIns="89325" tIns="44650" rIns="89325" bIns="446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38</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22561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77:notes"/>
          <p:cNvSpPr txBox="1">
            <a:spLocks noGrp="1"/>
          </p:cNvSpPr>
          <p:nvPr>
            <p:ph type="body" idx="1"/>
          </p:nvPr>
        </p:nvSpPr>
        <p:spPr>
          <a:xfrm>
            <a:off x="685801" y="4343401"/>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5" name="Google Shape;205;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232532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78:notes"/>
          <p:cNvSpPr>
            <a:spLocks noGrp="1" noRot="1" noChangeAspect="1"/>
          </p:cNvSpPr>
          <p:nvPr>
            <p:ph type="sldImg" idx="2"/>
          </p:nvPr>
        </p:nvSpPr>
        <p:spPr>
          <a:xfrm>
            <a:off x="222250" y="725488"/>
            <a:ext cx="6445250" cy="3625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78:notes"/>
          <p:cNvSpPr txBox="1">
            <a:spLocks noGrp="1"/>
          </p:cNvSpPr>
          <p:nvPr>
            <p:ph type="body" idx="1"/>
          </p:nvPr>
        </p:nvSpPr>
        <p:spPr>
          <a:xfrm>
            <a:off x="688976" y="4593750"/>
            <a:ext cx="5511900" cy="4352100"/>
          </a:xfrm>
          <a:prstGeom prst="rect">
            <a:avLst/>
          </a:prstGeom>
          <a:noFill/>
          <a:ln>
            <a:noFill/>
          </a:ln>
        </p:spPr>
        <p:txBody>
          <a:bodyPr spcFirstLastPara="1" wrap="square" lIns="91275" tIns="45625" rIns="91275" bIns="45625" anchor="t" anchorCtr="0">
            <a:noAutofit/>
          </a:bodyPr>
          <a:lstStyle/>
          <a:p>
            <a:pPr marL="0" lvl="0" indent="0" algn="l" rtl="0">
              <a:lnSpc>
                <a:spcPct val="100000"/>
              </a:lnSpc>
              <a:spcBef>
                <a:spcPts val="0"/>
              </a:spcBef>
              <a:spcAft>
                <a:spcPts val="0"/>
              </a:spcAft>
              <a:buSzPts val="1100"/>
              <a:buNone/>
            </a:pPr>
            <a:endParaRPr/>
          </a:p>
        </p:txBody>
      </p:sp>
      <p:sp>
        <p:nvSpPr>
          <p:cNvPr id="215" name="Google Shape;215;p78:notes"/>
          <p:cNvSpPr txBox="1">
            <a:spLocks noGrp="1"/>
          </p:cNvSpPr>
          <p:nvPr>
            <p:ph type="sldNum" idx="12"/>
          </p:nvPr>
        </p:nvSpPr>
        <p:spPr>
          <a:xfrm>
            <a:off x="3902598" y="9185821"/>
            <a:ext cx="2985600" cy="483600"/>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40</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75497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79:notes"/>
          <p:cNvSpPr txBox="1">
            <a:spLocks noGrp="1"/>
          </p:cNvSpPr>
          <p:nvPr>
            <p:ph type="body" idx="1"/>
          </p:nvPr>
        </p:nvSpPr>
        <p:spPr>
          <a:xfrm>
            <a:off x="685801" y="4343401"/>
            <a:ext cx="5486400" cy="4114800"/>
          </a:xfrm>
          <a:prstGeom prst="rect">
            <a:avLst/>
          </a:prstGeom>
          <a:noFill/>
          <a:ln>
            <a:noFill/>
          </a:ln>
        </p:spPr>
        <p:txBody>
          <a:bodyPr spcFirstLastPara="1" wrap="square" lIns="89325" tIns="44650" rIns="89325" bIns="44650" anchor="t" anchorCtr="0">
            <a:noAutofit/>
          </a:bodyPr>
          <a:lstStyle/>
          <a:p>
            <a:pPr marL="0" lvl="0" indent="0" algn="l" rtl="0">
              <a:lnSpc>
                <a:spcPct val="100000"/>
              </a:lnSpc>
              <a:spcBef>
                <a:spcPts val="0"/>
              </a:spcBef>
              <a:spcAft>
                <a:spcPts val="0"/>
              </a:spcAft>
              <a:buSzPts val="1100"/>
              <a:buNone/>
            </a:pPr>
            <a:endParaRPr/>
          </a:p>
        </p:txBody>
      </p:sp>
      <p:sp>
        <p:nvSpPr>
          <p:cNvPr id="246" name="Google Shape;246;p79:notes"/>
          <p:cNvSpPr txBox="1">
            <a:spLocks noGrp="1"/>
          </p:cNvSpPr>
          <p:nvPr>
            <p:ph type="sldNum" idx="12"/>
          </p:nvPr>
        </p:nvSpPr>
        <p:spPr>
          <a:xfrm>
            <a:off x="3884614" y="8685215"/>
            <a:ext cx="2971800" cy="457200"/>
          </a:xfrm>
          <a:prstGeom prst="rect">
            <a:avLst/>
          </a:prstGeom>
          <a:noFill/>
          <a:ln>
            <a:noFill/>
          </a:ln>
        </p:spPr>
        <p:txBody>
          <a:bodyPr spcFirstLastPara="1" wrap="square" lIns="89325" tIns="44650" rIns="89325" bIns="446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41</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155473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80:notes"/>
          <p:cNvSpPr txBox="1">
            <a:spLocks noGrp="1"/>
          </p:cNvSpPr>
          <p:nvPr>
            <p:ph type="body" idx="1"/>
          </p:nvPr>
        </p:nvSpPr>
        <p:spPr>
          <a:xfrm>
            <a:off x="685801" y="4343401"/>
            <a:ext cx="5486400" cy="4114800"/>
          </a:xfrm>
          <a:prstGeom prst="rect">
            <a:avLst/>
          </a:prstGeom>
          <a:noFill/>
          <a:ln>
            <a:noFill/>
          </a:ln>
        </p:spPr>
        <p:txBody>
          <a:bodyPr spcFirstLastPara="1" wrap="square" lIns="89325" tIns="44650" rIns="89325" bIns="44650" anchor="t" anchorCtr="0">
            <a:noAutofit/>
          </a:bodyPr>
          <a:lstStyle/>
          <a:p>
            <a:pPr marL="0" lvl="0" indent="0" algn="l" rtl="0">
              <a:lnSpc>
                <a:spcPct val="100000"/>
              </a:lnSpc>
              <a:spcBef>
                <a:spcPts val="0"/>
              </a:spcBef>
              <a:spcAft>
                <a:spcPts val="0"/>
              </a:spcAft>
              <a:buSzPts val="1100"/>
              <a:buNone/>
            </a:pPr>
            <a:endParaRPr/>
          </a:p>
        </p:txBody>
      </p:sp>
      <p:sp>
        <p:nvSpPr>
          <p:cNvPr id="293" name="Google Shape;293;p80:notes"/>
          <p:cNvSpPr txBox="1">
            <a:spLocks noGrp="1"/>
          </p:cNvSpPr>
          <p:nvPr>
            <p:ph type="sldNum" idx="12"/>
          </p:nvPr>
        </p:nvSpPr>
        <p:spPr>
          <a:xfrm>
            <a:off x="3884614" y="8685215"/>
            <a:ext cx="2971800" cy="457200"/>
          </a:xfrm>
          <a:prstGeom prst="rect">
            <a:avLst/>
          </a:prstGeom>
          <a:noFill/>
          <a:ln>
            <a:noFill/>
          </a:ln>
        </p:spPr>
        <p:txBody>
          <a:bodyPr spcFirstLastPara="1" wrap="square" lIns="89325" tIns="44650" rIns="89325" bIns="446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22074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81:notes"/>
          <p:cNvSpPr txBox="1">
            <a:spLocks noGrp="1"/>
          </p:cNvSpPr>
          <p:nvPr>
            <p:ph type="body" idx="1"/>
          </p:nvPr>
        </p:nvSpPr>
        <p:spPr>
          <a:xfrm>
            <a:off x="685801" y="4343401"/>
            <a:ext cx="5486400" cy="4114800"/>
          </a:xfrm>
          <a:prstGeom prst="rect">
            <a:avLst/>
          </a:prstGeom>
          <a:noFill/>
          <a:ln>
            <a:noFill/>
          </a:ln>
        </p:spPr>
        <p:txBody>
          <a:bodyPr spcFirstLastPara="1" wrap="square" lIns="89325" tIns="44650" rIns="89325" bIns="44650" anchor="t" anchorCtr="0">
            <a:noAutofit/>
          </a:bodyPr>
          <a:lstStyle/>
          <a:p>
            <a:pPr marL="0" lvl="0" indent="0" algn="l" rtl="0">
              <a:lnSpc>
                <a:spcPct val="100000"/>
              </a:lnSpc>
              <a:spcBef>
                <a:spcPts val="0"/>
              </a:spcBef>
              <a:spcAft>
                <a:spcPts val="0"/>
              </a:spcAft>
              <a:buSzPts val="1100"/>
              <a:buNone/>
            </a:pPr>
            <a:endParaRPr/>
          </a:p>
        </p:txBody>
      </p:sp>
      <p:sp>
        <p:nvSpPr>
          <p:cNvPr id="418" name="Google Shape;418;p81:notes"/>
          <p:cNvSpPr txBox="1">
            <a:spLocks noGrp="1"/>
          </p:cNvSpPr>
          <p:nvPr>
            <p:ph type="sldNum" idx="12"/>
          </p:nvPr>
        </p:nvSpPr>
        <p:spPr>
          <a:xfrm>
            <a:off x="3884614" y="8685215"/>
            <a:ext cx="2971800" cy="457200"/>
          </a:xfrm>
          <a:prstGeom prst="rect">
            <a:avLst/>
          </a:prstGeom>
          <a:noFill/>
          <a:ln>
            <a:noFill/>
          </a:ln>
        </p:spPr>
        <p:txBody>
          <a:bodyPr spcFirstLastPara="1" wrap="square" lIns="89325" tIns="44650" rIns="89325" bIns="446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43</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633316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82:notes"/>
          <p:cNvSpPr txBox="1">
            <a:spLocks noGrp="1"/>
          </p:cNvSpPr>
          <p:nvPr>
            <p:ph type="body" idx="1"/>
          </p:nvPr>
        </p:nvSpPr>
        <p:spPr>
          <a:xfrm>
            <a:off x="685801" y="4343401"/>
            <a:ext cx="5486400" cy="4114800"/>
          </a:xfrm>
          <a:prstGeom prst="rect">
            <a:avLst/>
          </a:prstGeom>
          <a:noFill/>
          <a:ln>
            <a:noFill/>
          </a:ln>
        </p:spPr>
        <p:txBody>
          <a:bodyPr spcFirstLastPara="1" wrap="square" lIns="89325" tIns="44650" rIns="89325" bIns="44650" anchor="t" anchorCtr="0">
            <a:noAutofit/>
          </a:bodyPr>
          <a:lstStyle/>
          <a:p>
            <a:pPr marL="0" lvl="0" indent="0" algn="l" rtl="0">
              <a:lnSpc>
                <a:spcPct val="100000"/>
              </a:lnSpc>
              <a:spcBef>
                <a:spcPts val="0"/>
              </a:spcBef>
              <a:spcAft>
                <a:spcPts val="0"/>
              </a:spcAft>
              <a:buSzPts val="1100"/>
              <a:buNone/>
            </a:pPr>
            <a:endParaRPr/>
          </a:p>
        </p:txBody>
      </p:sp>
      <p:sp>
        <p:nvSpPr>
          <p:cNvPr id="570" name="Google Shape;570;p82:notes"/>
          <p:cNvSpPr txBox="1">
            <a:spLocks noGrp="1"/>
          </p:cNvSpPr>
          <p:nvPr>
            <p:ph type="sldNum" idx="12"/>
          </p:nvPr>
        </p:nvSpPr>
        <p:spPr>
          <a:xfrm>
            <a:off x="3884614" y="8685215"/>
            <a:ext cx="2971800" cy="457200"/>
          </a:xfrm>
          <a:prstGeom prst="rect">
            <a:avLst/>
          </a:prstGeom>
          <a:noFill/>
          <a:ln>
            <a:noFill/>
          </a:ln>
        </p:spPr>
        <p:txBody>
          <a:bodyPr spcFirstLastPara="1" wrap="square" lIns="89325" tIns="44650" rIns="89325" bIns="446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44</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24255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81" name="Google Shape;28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3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482557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578082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32" name="Google Shape;33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27098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32" name="Google Shape;33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50247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16: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18" name="Google Shape;618;p16:notes"/>
          <p:cNvSpPr txBox="1">
            <a:spLocks noGrp="1"/>
          </p:cNvSpPr>
          <p:nvPr>
            <p:ph type="body" idx="1"/>
          </p:nvPr>
        </p:nvSpPr>
        <p:spPr>
          <a:xfrm>
            <a:off x="687088" y="4343919"/>
            <a:ext cx="5484000" cy="4116000"/>
          </a:xfrm>
          <a:prstGeom prst="rect">
            <a:avLst/>
          </a:prstGeom>
          <a:noFill/>
          <a:ln>
            <a:noFill/>
          </a:ln>
        </p:spPr>
        <p:txBody>
          <a:bodyPr spcFirstLastPara="1" wrap="square" lIns="88750" tIns="44375" rIns="88750" bIns="44375" anchor="t" anchorCtr="0">
            <a:noAutofit/>
          </a:bodyPr>
          <a:lstStyle/>
          <a:p>
            <a:pPr marL="165100" lvl="0" indent="-152400" algn="l" rtl="0">
              <a:lnSpc>
                <a:spcPct val="100000"/>
              </a:lnSpc>
              <a:spcBef>
                <a:spcPts val="0"/>
              </a:spcBef>
              <a:spcAft>
                <a:spcPts val="0"/>
              </a:spcAft>
              <a:buClr>
                <a:schemeClr val="dk1"/>
              </a:buClr>
              <a:buSzPts val="1200"/>
              <a:buChar char="•"/>
            </a:pPr>
            <a:r>
              <a:rPr lang="tr-TR" dirty="0"/>
              <a:t>Anti-CD20xCD3 bispesifik antikorlar, eş zamanlı olarak </a:t>
            </a:r>
            <a:r>
              <a:rPr lang="tr-TR" dirty="0">
                <a:solidFill>
                  <a:srgbClr val="000000"/>
                </a:solidFill>
              </a:rPr>
              <a:t>malign B hücreleri üzerindeki CD20'ye ve sitotoksik T </a:t>
            </a:r>
            <a:r>
              <a:rPr lang="tr-TR" dirty="0"/>
              <a:t>hücreleri üzerindeki CD3'e bağlanmaktadır.</a:t>
            </a:r>
          </a:p>
          <a:p>
            <a:pPr marL="0" lvl="0" indent="0" algn="l" rtl="0">
              <a:lnSpc>
                <a:spcPct val="100000"/>
              </a:lnSpc>
              <a:spcBef>
                <a:spcPts val="0"/>
              </a:spcBef>
              <a:spcAft>
                <a:spcPts val="0"/>
              </a:spcAft>
              <a:buSzPts val="1400"/>
              <a:buNone/>
            </a:pPr>
            <a:endParaRPr dirty="0"/>
          </a:p>
        </p:txBody>
      </p:sp>
      <p:sp>
        <p:nvSpPr>
          <p:cNvPr id="619" name="Google Shape;619;p16:notes"/>
          <p:cNvSpPr txBox="1">
            <a:spLocks noGrp="1"/>
          </p:cNvSpPr>
          <p:nvPr>
            <p:ph type="sldNum" idx="12"/>
          </p:nvPr>
        </p:nvSpPr>
        <p:spPr>
          <a:xfrm>
            <a:off x="3883865" y="8684917"/>
            <a:ext cx="2972400" cy="457800"/>
          </a:xfrm>
          <a:prstGeom prst="rect">
            <a:avLst/>
          </a:prstGeom>
          <a:noFill/>
          <a:ln>
            <a:noFill/>
          </a:ln>
        </p:spPr>
        <p:txBody>
          <a:bodyPr spcFirstLastPara="1" wrap="square" lIns="88750" tIns="44375" rIns="88750" bIns="443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22</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3287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18:notes"/>
          <p:cNvSpPr>
            <a:spLocks noGrp="1" noRot="1" noChangeAspect="1"/>
          </p:cNvSpPr>
          <p:nvPr>
            <p:ph type="sldImg" idx="2"/>
          </p:nvPr>
        </p:nvSpPr>
        <p:spPr>
          <a:xfrm>
            <a:off x="384175" y="685800"/>
            <a:ext cx="6089650"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0" name="Google Shape;650;p18:notes"/>
          <p:cNvSpPr txBox="1">
            <a:spLocks noGrp="1"/>
          </p:cNvSpPr>
          <p:nvPr>
            <p:ph type="body" idx="1"/>
          </p:nvPr>
        </p:nvSpPr>
        <p:spPr>
          <a:xfrm>
            <a:off x="687088" y="4343919"/>
            <a:ext cx="5484000" cy="4116000"/>
          </a:xfrm>
          <a:prstGeom prst="rect">
            <a:avLst/>
          </a:prstGeom>
          <a:noFill/>
          <a:ln>
            <a:noFill/>
          </a:ln>
        </p:spPr>
        <p:txBody>
          <a:bodyPr spcFirstLastPara="1" wrap="square" lIns="88750" tIns="44375" rIns="88750" bIns="44375" anchor="t" anchorCtr="0">
            <a:noAutofit/>
          </a:bodyPr>
          <a:lstStyle/>
          <a:p>
            <a:pPr marL="165100" lvl="0" indent="-152400" algn="l" rtl="0">
              <a:lnSpc>
                <a:spcPct val="100000"/>
              </a:lnSpc>
              <a:spcBef>
                <a:spcPts val="0"/>
              </a:spcBef>
              <a:spcAft>
                <a:spcPts val="0"/>
              </a:spcAft>
              <a:buSzPts val="1200"/>
              <a:buChar char="•"/>
            </a:pPr>
            <a:r>
              <a:rPr lang="tr-TR" dirty="0"/>
              <a:t>Glofitamab, 2:1 formatında B hücrelerinin yüzeyindeki CD20'ye bağlanan iki ve T hücrelerinin yüzeyindeki CD3'e bağlanan bir Fab bölgesi olan tam uzunlukta, hümanize bir immünoglobulin G1 bispesifik antikordur.</a:t>
            </a:r>
          </a:p>
          <a:p>
            <a:pPr marL="165100" lvl="0" indent="-152400" algn="l" rtl="0">
              <a:lnSpc>
                <a:spcPct val="100000"/>
              </a:lnSpc>
              <a:spcBef>
                <a:spcPts val="0"/>
              </a:spcBef>
              <a:spcAft>
                <a:spcPts val="0"/>
              </a:spcAft>
              <a:buSzPts val="1200"/>
              <a:buChar char="•"/>
            </a:pPr>
            <a:r>
              <a:rPr lang="tr-TR" dirty="0"/>
              <a:t>Yeni 2:1 formatı, diğer bispesifik formatlarla karşılaştırıldığında tümör antijen aviditesinde artış, hızlı T hücresi aktivasyonu ve tümör hücresi ölümünde artış potansiyeli sağlamaktadır. </a:t>
            </a:r>
          </a:p>
          <a:p>
            <a:pPr marL="165100" lvl="0" indent="-152400" algn="l" rtl="0">
              <a:lnSpc>
                <a:spcPct val="100000"/>
              </a:lnSpc>
              <a:spcBef>
                <a:spcPts val="0"/>
              </a:spcBef>
              <a:spcAft>
                <a:spcPts val="0"/>
              </a:spcAft>
              <a:buSzPts val="1200"/>
              <a:buChar char="•"/>
            </a:pPr>
            <a:r>
              <a:rPr lang="tr-TR" dirty="0"/>
              <a:t>Glofitamab, CD20 için yüksek aviditesi nedeniyle, rituximab ve obinutuzumab gibi CD20'yi hedefleyen diğer ajanlarla glofitamaba bağlanma açısından yarışabilmekte ve bu da, söz konusu ajanlarla kombinasyon potansiyelini desteklemektedir. </a:t>
            </a:r>
          </a:p>
        </p:txBody>
      </p:sp>
      <p:sp>
        <p:nvSpPr>
          <p:cNvPr id="651" name="Google Shape;651;p18:notes"/>
          <p:cNvSpPr txBox="1">
            <a:spLocks noGrp="1"/>
          </p:cNvSpPr>
          <p:nvPr>
            <p:ph type="sldNum" idx="12"/>
          </p:nvPr>
        </p:nvSpPr>
        <p:spPr>
          <a:xfrm>
            <a:off x="3883865" y="8684917"/>
            <a:ext cx="2972400" cy="457800"/>
          </a:xfrm>
          <a:prstGeom prst="rect">
            <a:avLst/>
          </a:prstGeom>
          <a:noFill/>
          <a:ln>
            <a:noFill/>
          </a:ln>
        </p:spPr>
        <p:txBody>
          <a:bodyPr spcFirstLastPara="1" wrap="square" lIns="88750" tIns="44375" rIns="88750" bIns="443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sz="1400" b="0" i="0" u="none" strike="noStrike" cap="none">
                <a:solidFill>
                  <a:srgbClr val="000000"/>
                </a:solidFill>
                <a:latin typeface="Arial"/>
                <a:ea typeface="Arial"/>
                <a:cs typeface="Arial"/>
                <a:sym typeface="Arial"/>
              </a:rPr>
              <a:t>23</a:t>
            </a:fld>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251214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179B-784B-7887-C6F6-3CFD5BAD2D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8DDF4DC8-D0F0-00A6-9F33-A7FFB9CFC1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FB19F701-1B8B-9DCE-257F-C1BBF29BE8B2}"/>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5" name="Footer Placeholder 4">
            <a:extLst>
              <a:ext uri="{FF2B5EF4-FFF2-40B4-BE49-F238E27FC236}">
                <a16:creationId xmlns:a16="http://schemas.microsoft.com/office/drawing/2014/main" id="{6DC6671E-A37A-402A-EB27-5F994280EC1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12B8044-E811-BE04-C85C-A2B3F03A1241}"/>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1869867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B9B7-9133-3EC9-02AD-DD443BA87965}"/>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F8C3A16B-A0EE-00BC-8E6C-C248F3B232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CE282DD6-7897-C7EB-2CB8-46679E971D4B}"/>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5" name="Footer Placeholder 4">
            <a:extLst>
              <a:ext uri="{FF2B5EF4-FFF2-40B4-BE49-F238E27FC236}">
                <a16:creationId xmlns:a16="http://schemas.microsoft.com/office/drawing/2014/main" id="{52BB73FC-D3F0-5821-7893-4B9CF5E0609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E31F871A-8E95-4318-0929-C0295A3E2534}"/>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1945284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9C5768-C162-0F6E-75B3-42F42751D0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7CB80A0E-2383-50B2-C60D-6E561C7483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816FFF2B-9E25-CE56-DB06-B288714BE016}"/>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5" name="Footer Placeholder 4">
            <a:extLst>
              <a:ext uri="{FF2B5EF4-FFF2-40B4-BE49-F238E27FC236}">
                <a16:creationId xmlns:a16="http://schemas.microsoft.com/office/drawing/2014/main" id="{748F2E3F-BC2D-4BA2-735F-CC98B3F4FFE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9EB25BF-7CA8-52CE-788A-6729649685E1}"/>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1854830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508000" y="144104"/>
            <a:ext cx="10293200" cy="8292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508003" y="1892300"/>
            <a:ext cx="11055200" cy="4250800"/>
          </a:xfrm>
          <a:prstGeom prst="rect">
            <a:avLst/>
          </a:prstGeom>
          <a:noFill/>
          <a:ln>
            <a:noFill/>
          </a:ln>
        </p:spPr>
        <p:txBody>
          <a:bodyPr spcFirstLastPara="1" wrap="square" lIns="0" tIns="45700" rIns="91425" bIns="45700" anchor="t" anchorCtr="0">
            <a:noAutofit/>
          </a:bodyPr>
          <a:lstStyle>
            <a:lvl1pPr marL="609585" lvl="0" indent="-457189" algn="l">
              <a:lnSpc>
                <a:spcPct val="100000"/>
              </a:lnSpc>
              <a:spcBef>
                <a:spcPts val="0"/>
              </a:spcBef>
              <a:spcAft>
                <a:spcPts val="0"/>
              </a:spcAft>
              <a:buSzPts val="1800"/>
              <a:buChar char="•"/>
              <a:defRPr>
                <a:latin typeface="Arial"/>
                <a:ea typeface="Arial"/>
                <a:cs typeface="Arial"/>
                <a:sym typeface="Arial"/>
              </a:defRPr>
            </a:lvl1pPr>
            <a:lvl2pPr marL="1219170" lvl="1" indent="-440256" algn="l">
              <a:lnSpc>
                <a:spcPct val="100000"/>
              </a:lnSpc>
              <a:spcBef>
                <a:spcPts val="533"/>
              </a:spcBef>
              <a:spcAft>
                <a:spcPts val="0"/>
              </a:spcAft>
              <a:buSzPts val="1600"/>
              <a:buChar char="–"/>
              <a:defRPr>
                <a:latin typeface="Arial"/>
                <a:ea typeface="Arial"/>
                <a:cs typeface="Arial"/>
                <a:sym typeface="Arial"/>
              </a:defRPr>
            </a:lvl2pPr>
            <a:lvl3pPr marL="1828754" lvl="2" indent="-440256" algn="l">
              <a:lnSpc>
                <a:spcPct val="100000"/>
              </a:lnSpc>
              <a:spcBef>
                <a:spcPts val="533"/>
              </a:spcBef>
              <a:spcAft>
                <a:spcPts val="0"/>
              </a:spcAft>
              <a:buSzPts val="1600"/>
              <a:buChar char="•"/>
              <a:defRPr>
                <a:latin typeface="Arial"/>
                <a:ea typeface="Arial"/>
                <a:cs typeface="Arial"/>
                <a:sym typeface="Arial"/>
              </a:defRPr>
            </a:lvl3pPr>
            <a:lvl4pPr marL="2438339" lvl="3" indent="-423323" algn="l">
              <a:lnSpc>
                <a:spcPct val="100000"/>
              </a:lnSpc>
              <a:spcBef>
                <a:spcPts val="533"/>
              </a:spcBef>
              <a:spcAft>
                <a:spcPts val="0"/>
              </a:spcAft>
              <a:buSzPts val="1400"/>
              <a:buChar char="–"/>
              <a:defRPr>
                <a:latin typeface="Arial"/>
                <a:ea typeface="Arial"/>
                <a:cs typeface="Arial"/>
                <a:sym typeface="Arial"/>
              </a:defRPr>
            </a:lvl4pPr>
            <a:lvl5pPr marL="3047924" lvl="4" indent="-406390" algn="l">
              <a:lnSpc>
                <a:spcPct val="100000"/>
              </a:lnSpc>
              <a:spcBef>
                <a:spcPts val="533"/>
              </a:spcBef>
              <a:spcAft>
                <a:spcPts val="0"/>
              </a:spcAft>
              <a:buSzPts val="1200"/>
              <a:buChar char="»"/>
              <a:defRPr>
                <a:latin typeface="Arial"/>
                <a:ea typeface="Arial"/>
                <a:cs typeface="Arial"/>
                <a:sym typeface="Arial"/>
              </a:defRPr>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257224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xmlns:c15="http://schemas.microsoft.com/office/drawing/2012/chart">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60"/>
        <p:cNvGrpSpPr/>
        <p:nvPr/>
      </p:nvGrpSpPr>
      <p:grpSpPr>
        <a:xfrm>
          <a:off x="0" y="0"/>
          <a:ext cx="0" cy="0"/>
          <a:chOff x="0" y="0"/>
          <a:chExt cx="0" cy="0"/>
        </a:xfrm>
      </p:grpSpPr>
      <p:sp>
        <p:nvSpPr>
          <p:cNvPr id="61" name="Google Shape;61;p197"/>
          <p:cNvSpPr txBox="1">
            <a:spLocks noGrp="1"/>
          </p:cNvSpPr>
          <p:nvPr>
            <p:ph type="title"/>
          </p:nvPr>
        </p:nvSpPr>
        <p:spPr>
          <a:xfrm>
            <a:off x="508001" y="719948"/>
            <a:ext cx="10293200" cy="8292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2" name="Google Shape;62;p197"/>
          <p:cNvSpPr txBox="1">
            <a:spLocks noGrp="1"/>
          </p:cNvSpPr>
          <p:nvPr>
            <p:ph type="body" idx="1"/>
          </p:nvPr>
        </p:nvSpPr>
        <p:spPr>
          <a:xfrm>
            <a:off x="508003" y="6159817"/>
            <a:ext cx="998000" cy="143600"/>
          </a:xfrm>
          <a:prstGeom prst="rect">
            <a:avLst/>
          </a:prstGeom>
          <a:noFill/>
          <a:ln>
            <a:noFill/>
          </a:ln>
        </p:spPr>
        <p:txBody>
          <a:bodyPr spcFirstLastPara="1" wrap="square" lIns="0" tIns="0" rIns="0" bIns="0" anchor="b" anchorCtr="0">
            <a:noAutofit/>
          </a:bodyPr>
          <a:lstStyle>
            <a:lvl1pPr marL="609585" lvl="0" indent="-304792" algn="l">
              <a:lnSpc>
                <a:spcPct val="100000"/>
              </a:lnSpc>
              <a:spcBef>
                <a:spcPts val="0"/>
              </a:spcBef>
              <a:spcAft>
                <a:spcPts val="0"/>
              </a:spcAft>
              <a:buClr>
                <a:schemeClr val="dk1"/>
              </a:buClr>
              <a:buSzPts val="700"/>
              <a:buNone/>
              <a:defRPr sz="933"/>
            </a:lvl1pPr>
            <a:lvl2pPr marL="1219170" lvl="1" indent="-304792" algn="l">
              <a:lnSpc>
                <a:spcPct val="100000"/>
              </a:lnSpc>
              <a:spcBef>
                <a:spcPts val="0"/>
              </a:spcBef>
              <a:spcAft>
                <a:spcPts val="0"/>
              </a:spcAft>
              <a:buClr>
                <a:schemeClr val="dk1"/>
              </a:buClr>
              <a:buSzPts val="1000"/>
              <a:buNone/>
              <a:defRPr sz="1333"/>
            </a:lvl2pPr>
            <a:lvl3pPr marL="1828754" lvl="2" indent="-304792" algn="l">
              <a:lnSpc>
                <a:spcPct val="100000"/>
              </a:lnSpc>
              <a:spcBef>
                <a:spcPts val="533"/>
              </a:spcBef>
              <a:spcAft>
                <a:spcPts val="0"/>
              </a:spcAft>
              <a:buClr>
                <a:schemeClr val="dk1"/>
              </a:buClr>
              <a:buSzPts val="1000"/>
              <a:buNone/>
              <a:defRPr sz="1333"/>
            </a:lvl3pPr>
            <a:lvl4pPr marL="2438339" lvl="3" indent="-304792" algn="l">
              <a:lnSpc>
                <a:spcPct val="100000"/>
              </a:lnSpc>
              <a:spcBef>
                <a:spcPts val="533"/>
              </a:spcBef>
              <a:spcAft>
                <a:spcPts val="0"/>
              </a:spcAft>
              <a:buClr>
                <a:schemeClr val="dk1"/>
              </a:buClr>
              <a:buSzPts val="1000"/>
              <a:buNone/>
              <a:defRPr sz="1333"/>
            </a:lvl4pPr>
            <a:lvl5pPr marL="3047924" lvl="4" indent="-304792" algn="l">
              <a:lnSpc>
                <a:spcPct val="100000"/>
              </a:lnSpc>
              <a:spcBef>
                <a:spcPts val="533"/>
              </a:spcBef>
              <a:spcAft>
                <a:spcPts val="0"/>
              </a:spcAft>
              <a:buClr>
                <a:schemeClr val="dk1"/>
              </a:buClr>
              <a:buSzPts val="1000"/>
              <a:buNone/>
              <a:defRPr sz="1333"/>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63" name="Google Shape;63;p197"/>
          <p:cNvSpPr txBox="1">
            <a:spLocks noGrp="1"/>
          </p:cNvSpPr>
          <p:nvPr>
            <p:ph type="body" idx="2"/>
          </p:nvPr>
        </p:nvSpPr>
        <p:spPr>
          <a:xfrm>
            <a:off x="10533160" y="6159817"/>
            <a:ext cx="1030000" cy="143600"/>
          </a:xfrm>
          <a:prstGeom prst="rect">
            <a:avLst/>
          </a:prstGeom>
          <a:noFill/>
          <a:ln>
            <a:noFill/>
          </a:ln>
        </p:spPr>
        <p:txBody>
          <a:bodyPr spcFirstLastPara="1" wrap="square" lIns="0" tIns="0" rIns="0" bIns="0" anchor="b" anchorCtr="0">
            <a:noAutofit/>
          </a:bodyPr>
          <a:lstStyle>
            <a:lvl1pPr marL="609585" lvl="0" indent="-304792" algn="r">
              <a:lnSpc>
                <a:spcPct val="100000"/>
              </a:lnSpc>
              <a:spcBef>
                <a:spcPts val="0"/>
              </a:spcBef>
              <a:spcAft>
                <a:spcPts val="0"/>
              </a:spcAft>
              <a:buClr>
                <a:schemeClr val="dk1"/>
              </a:buClr>
              <a:buSzPts val="700"/>
              <a:buNone/>
              <a:defRPr sz="933"/>
            </a:lvl1pPr>
            <a:lvl2pPr marL="1219170" lvl="1" indent="-304792" algn="l">
              <a:lnSpc>
                <a:spcPct val="100000"/>
              </a:lnSpc>
              <a:spcBef>
                <a:spcPts val="0"/>
              </a:spcBef>
              <a:spcAft>
                <a:spcPts val="0"/>
              </a:spcAft>
              <a:buClr>
                <a:schemeClr val="dk1"/>
              </a:buClr>
              <a:buSzPts val="1000"/>
              <a:buNone/>
              <a:defRPr sz="1333"/>
            </a:lvl2pPr>
            <a:lvl3pPr marL="1828754" lvl="2" indent="-304792" algn="l">
              <a:lnSpc>
                <a:spcPct val="100000"/>
              </a:lnSpc>
              <a:spcBef>
                <a:spcPts val="533"/>
              </a:spcBef>
              <a:spcAft>
                <a:spcPts val="0"/>
              </a:spcAft>
              <a:buClr>
                <a:schemeClr val="dk1"/>
              </a:buClr>
              <a:buSzPts val="1000"/>
              <a:buNone/>
              <a:defRPr sz="1333"/>
            </a:lvl3pPr>
            <a:lvl4pPr marL="2438339" lvl="3" indent="-304792" algn="l">
              <a:lnSpc>
                <a:spcPct val="100000"/>
              </a:lnSpc>
              <a:spcBef>
                <a:spcPts val="533"/>
              </a:spcBef>
              <a:spcAft>
                <a:spcPts val="0"/>
              </a:spcAft>
              <a:buClr>
                <a:schemeClr val="dk1"/>
              </a:buClr>
              <a:buSzPts val="1000"/>
              <a:buNone/>
              <a:defRPr sz="1333"/>
            </a:lvl4pPr>
            <a:lvl5pPr marL="3047924" lvl="4" indent="-304792" algn="l">
              <a:lnSpc>
                <a:spcPct val="100000"/>
              </a:lnSpc>
              <a:spcBef>
                <a:spcPts val="533"/>
              </a:spcBef>
              <a:spcAft>
                <a:spcPts val="0"/>
              </a:spcAft>
              <a:buClr>
                <a:schemeClr val="dk1"/>
              </a:buClr>
              <a:buSzPts val="1000"/>
              <a:buNone/>
              <a:defRPr sz="1333"/>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pic>
        <p:nvPicPr>
          <p:cNvPr id="64" name="Google Shape;64;p197"/>
          <p:cNvPicPr preferRelativeResize="0"/>
          <p:nvPr/>
        </p:nvPicPr>
        <p:blipFill rotWithShape="1">
          <a:blip r:embed="rId2">
            <a:alphaModFix/>
          </a:blip>
          <a:srcRect/>
          <a:stretch/>
        </p:blipFill>
        <p:spPr>
          <a:xfrm>
            <a:off x="3" y="178938"/>
            <a:ext cx="478303" cy="516311"/>
          </a:xfrm>
          <a:prstGeom prst="rect">
            <a:avLst/>
          </a:prstGeom>
          <a:noFill/>
          <a:ln>
            <a:noFill/>
          </a:ln>
        </p:spPr>
      </p:pic>
      <p:sp>
        <p:nvSpPr>
          <p:cNvPr id="65" name="Google Shape;65;p197"/>
          <p:cNvSpPr txBox="1">
            <a:spLocks noGrp="1"/>
          </p:cNvSpPr>
          <p:nvPr>
            <p:ph type="body" idx="3"/>
          </p:nvPr>
        </p:nvSpPr>
        <p:spPr>
          <a:xfrm>
            <a:off x="508001" y="187365"/>
            <a:ext cx="4197200" cy="516400"/>
          </a:xfrm>
          <a:prstGeom prst="rect">
            <a:avLst/>
          </a:prstGeom>
          <a:solidFill>
            <a:schemeClr val="lt2"/>
          </a:solidFill>
          <a:ln>
            <a:noFill/>
          </a:ln>
        </p:spPr>
        <p:txBody>
          <a:bodyPr spcFirstLastPara="1" wrap="square" lIns="72000" tIns="45700" rIns="72000" bIns="45700" anchor="ctr" anchorCtr="0">
            <a:noAutofit/>
          </a:bodyPr>
          <a:lstStyle>
            <a:lvl1pPr marL="609585" lvl="0" indent="-304792" algn="l">
              <a:lnSpc>
                <a:spcPct val="100000"/>
              </a:lnSpc>
              <a:spcBef>
                <a:spcPts val="0"/>
              </a:spcBef>
              <a:spcAft>
                <a:spcPts val="0"/>
              </a:spcAft>
              <a:buClr>
                <a:srgbClr val="F8F8F8"/>
              </a:buClr>
              <a:buSzPts val="1400"/>
              <a:buFont typeface="Arial"/>
              <a:buNone/>
              <a:defRPr sz="1867">
                <a:solidFill>
                  <a:srgbClr val="F8F8F8"/>
                </a:solidFill>
              </a:defRPr>
            </a:lvl1pPr>
            <a:lvl2pPr marL="1219170" lvl="1" indent="-304792" algn="l">
              <a:lnSpc>
                <a:spcPct val="100000"/>
              </a:lnSpc>
              <a:spcBef>
                <a:spcPts val="533"/>
              </a:spcBef>
              <a:spcAft>
                <a:spcPts val="0"/>
              </a:spcAft>
              <a:buClr>
                <a:schemeClr val="dk1"/>
              </a:buClr>
              <a:buSzPts val="1400"/>
              <a:buFont typeface="Arial"/>
              <a:buNone/>
              <a:defRPr sz="1867"/>
            </a:lvl2pPr>
            <a:lvl3pPr marL="1828754" lvl="2" indent="-304792" algn="l">
              <a:lnSpc>
                <a:spcPct val="100000"/>
              </a:lnSpc>
              <a:spcBef>
                <a:spcPts val="533"/>
              </a:spcBef>
              <a:spcAft>
                <a:spcPts val="0"/>
              </a:spcAft>
              <a:buClr>
                <a:schemeClr val="dk1"/>
              </a:buClr>
              <a:buSzPts val="1400"/>
              <a:buFont typeface="Arial"/>
              <a:buNone/>
              <a:defRPr sz="1867"/>
            </a:lvl3pPr>
            <a:lvl4pPr marL="2438339" lvl="3" indent="-304792" algn="l">
              <a:lnSpc>
                <a:spcPct val="100000"/>
              </a:lnSpc>
              <a:spcBef>
                <a:spcPts val="533"/>
              </a:spcBef>
              <a:spcAft>
                <a:spcPts val="0"/>
              </a:spcAft>
              <a:buClr>
                <a:schemeClr val="dk1"/>
              </a:buClr>
              <a:buSzPts val="1400"/>
              <a:buFont typeface="Arial"/>
              <a:buNone/>
              <a:defRPr sz="1867"/>
            </a:lvl4pPr>
            <a:lvl5pPr marL="3047924" lvl="4" indent="-304792" algn="l">
              <a:lnSpc>
                <a:spcPct val="100000"/>
              </a:lnSpc>
              <a:spcBef>
                <a:spcPts val="533"/>
              </a:spcBef>
              <a:spcAft>
                <a:spcPts val="0"/>
              </a:spcAft>
              <a:buClr>
                <a:schemeClr val="dk1"/>
              </a:buClr>
              <a:buSzPts val="1400"/>
              <a:buFont typeface="Arial"/>
              <a:buNone/>
              <a:defRPr sz="1867"/>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2099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22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508000" y="723501"/>
            <a:ext cx="10293200" cy="8292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29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3" name="Google Shape;33;p7"/>
          <p:cNvSpPr txBox="1">
            <a:spLocks noGrp="1"/>
          </p:cNvSpPr>
          <p:nvPr>
            <p:ph type="body" idx="1"/>
          </p:nvPr>
        </p:nvSpPr>
        <p:spPr>
          <a:xfrm>
            <a:off x="508003" y="1892300"/>
            <a:ext cx="11055200" cy="4190800"/>
          </a:xfrm>
          <a:prstGeom prst="rect">
            <a:avLst/>
          </a:prstGeom>
          <a:noFill/>
          <a:ln>
            <a:noFill/>
          </a:ln>
        </p:spPr>
        <p:txBody>
          <a:bodyPr spcFirstLastPara="1" wrap="square" lIns="0" tIns="45700" rIns="91425" bIns="45700" anchor="t" anchorCtr="0">
            <a:noAutofit/>
          </a:bodyPr>
          <a:lstStyle>
            <a:lvl1pPr marL="609585" lvl="0" indent="-457189" algn="l">
              <a:lnSpc>
                <a:spcPct val="100000"/>
              </a:lnSpc>
              <a:spcBef>
                <a:spcPts val="0"/>
              </a:spcBef>
              <a:spcAft>
                <a:spcPts val="0"/>
              </a:spcAft>
              <a:buSzPts val="1800"/>
              <a:buChar char="•"/>
              <a:defRPr>
                <a:solidFill>
                  <a:srgbClr val="000000"/>
                </a:solidFill>
              </a:defRPr>
            </a:lvl1pPr>
            <a:lvl2pPr marL="1219170" lvl="1" indent="-440256" algn="l">
              <a:lnSpc>
                <a:spcPct val="100000"/>
              </a:lnSpc>
              <a:spcBef>
                <a:spcPts val="533"/>
              </a:spcBef>
              <a:spcAft>
                <a:spcPts val="0"/>
              </a:spcAft>
              <a:buSzPts val="1600"/>
              <a:buChar char="–"/>
              <a:defRPr/>
            </a:lvl2pPr>
            <a:lvl3pPr marL="1828754" lvl="2" indent="-440256" algn="l">
              <a:lnSpc>
                <a:spcPct val="100000"/>
              </a:lnSpc>
              <a:spcBef>
                <a:spcPts val="533"/>
              </a:spcBef>
              <a:spcAft>
                <a:spcPts val="0"/>
              </a:spcAft>
              <a:buSzPts val="1600"/>
              <a:buChar char="•"/>
              <a:defRPr/>
            </a:lvl3pPr>
            <a:lvl4pPr marL="2438339" lvl="3" indent="-423323" algn="l">
              <a:lnSpc>
                <a:spcPct val="100000"/>
              </a:lnSpc>
              <a:spcBef>
                <a:spcPts val="533"/>
              </a:spcBef>
              <a:spcAft>
                <a:spcPts val="0"/>
              </a:spcAft>
              <a:buSzPts val="1400"/>
              <a:buChar char="–"/>
              <a:defRPr/>
            </a:lvl4pPr>
            <a:lvl5pPr marL="3047924" lvl="4" indent="-406390" algn="l">
              <a:lnSpc>
                <a:spcPct val="100000"/>
              </a:lnSpc>
              <a:spcBef>
                <a:spcPts val="533"/>
              </a:spcBef>
              <a:spcAft>
                <a:spcPts val="0"/>
              </a:spcAft>
              <a:buSzPts val="1200"/>
              <a:buChar char="»"/>
              <a:defRPr/>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dirty="0"/>
          </a:p>
        </p:txBody>
      </p:sp>
      <p:sp>
        <p:nvSpPr>
          <p:cNvPr id="34" name="Google Shape;34;p7"/>
          <p:cNvSpPr txBox="1">
            <a:spLocks noGrp="1"/>
          </p:cNvSpPr>
          <p:nvPr>
            <p:ph type="body" idx="2"/>
          </p:nvPr>
        </p:nvSpPr>
        <p:spPr>
          <a:xfrm>
            <a:off x="508000" y="6159816"/>
            <a:ext cx="998000" cy="143600"/>
          </a:xfrm>
          <a:prstGeom prst="rect">
            <a:avLst/>
          </a:prstGeom>
          <a:noFill/>
          <a:ln>
            <a:noFill/>
          </a:ln>
        </p:spPr>
        <p:txBody>
          <a:bodyPr spcFirstLastPara="1" wrap="square" lIns="0" tIns="0" rIns="0" bIns="0" anchor="b" anchorCtr="0">
            <a:noAutofit/>
          </a:bodyPr>
          <a:lstStyle>
            <a:lvl1pPr marL="609585" lvl="0" indent="-304792" algn="l">
              <a:lnSpc>
                <a:spcPct val="100000"/>
              </a:lnSpc>
              <a:spcBef>
                <a:spcPts val="0"/>
              </a:spcBef>
              <a:spcAft>
                <a:spcPts val="0"/>
              </a:spcAft>
              <a:buSzPts val="700"/>
              <a:buNone/>
              <a:defRPr sz="933">
                <a:solidFill>
                  <a:srgbClr val="000000"/>
                </a:solidFill>
              </a:defRPr>
            </a:lvl1pPr>
            <a:lvl2pPr marL="1219170" lvl="1" indent="-304792" algn="l">
              <a:lnSpc>
                <a:spcPct val="100000"/>
              </a:lnSpc>
              <a:spcBef>
                <a:spcPts val="0"/>
              </a:spcBef>
              <a:spcAft>
                <a:spcPts val="0"/>
              </a:spcAft>
              <a:buSzPts val="1000"/>
              <a:buNone/>
              <a:defRPr sz="1333"/>
            </a:lvl2pPr>
            <a:lvl3pPr marL="1828754" lvl="2" indent="-304792" algn="l">
              <a:lnSpc>
                <a:spcPct val="100000"/>
              </a:lnSpc>
              <a:spcBef>
                <a:spcPts val="533"/>
              </a:spcBef>
              <a:spcAft>
                <a:spcPts val="0"/>
              </a:spcAft>
              <a:buSzPts val="1000"/>
              <a:buNone/>
              <a:defRPr sz="1333"/>
            </a:lvl3pPr>
            <a:lvl4pPr marL="2438339" lvl="3" indent="-304792" algn="l">
              <a:lnSpc>
                <a:spcPct val="100000"/>
              </a:lnSpc>
              <a:spcBef>
                <a:spcPts val="533"/>
              </a:spcBef>
              <a:spcAft>
                <a:spcPts val="0"/>
              </a:spcAft>
              <a:buSzPts val="1000"/>
              <a:buNone/>
              <a:defRPr sz="1333"/>
            </a:lvl4pPr>
            <a:lvl5pPr marL="3047924" lvl="4" indent="-304792" algn="l">
              <a:lnSpc>
                <a:spcPct val="100000"/>
              </a:lnSpc>
              <a:spcBef>
                <a:spcPts val="533"/>
              </a:spcBef>
              <a:spcAft>
                <a:spcPts val="0"/>
              </a:spcAft>
              <a:buSzPts val="1000"/>
              <a:buNone/>
              <a:defRPr sz="1333"/>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dirty="0"/>
          </a:p>
        </p:txBody>
      </p:sp>
      <p:sp>
        <p:nvSpPr>
          <p:cNvPr id="36" name="Google Shape;36;p7"/>
          <p:cNvSpPr txBox="1">
            <a:spLocks noGrp="1"/>
          </p:cNvSpPr>
          <p:nvPr>
            <p:ph type="body" idx="4"/>
          </p:nvPr>
        </p:nvSpPr>
        <p:spPr>
          <a:xfrm>
            <a:off x="508000" y="187365"/>
            <a:ext cx="4197200" cy="516400"/>
          </a:xfrm>
          <a:prstGeom prst="rect">
            <a:avLst/>
          </a:prstGeom>
          <a:solidFill>
            <a:schemeClr val="lt2"/>
          </a:solidFill>
          <a:ln>
            <a:noFill/>
          </a:ln>
        </p:spPr>
        <p:txBody>
          <a:bodyPr spcFirstLastPara="1" wrap="square" lIns="72000" tIns="45700" rIns="72000" bIns="45700" anchor="ctr" anchorCtr="0">
            <a:noAutofit/>
          </a:bodyPr>
          <a:lstStyle>
            <a:lvl1pPr marL="609585" lvl="0" indent="-304792" algn="l">
              <a:lnSpc>
                <a:spcPct val="100000"/>
              </a:lnSpc>
              <a:spcBef>
                <a:spcPts val="0"/>
              </a:spcBef>
              <a:spcAft>
                <a:spcPts val="0"/>
              </a:spcAft>
              <a:buSzPts val="1400"/>
              <a:buFont typeface="Arial"/>
              <a:buNone/>
              <a:defRPr sz="1867">
                <a:solidFill>
                  <a:srgbClr val="F8F8F8"/>
                </a:solidFill>
              </a:defRPr>
            </a:lvl1pPr>
            <a:lvl2pPr marL="1219170" lvl="1" indent="-304792" algn="l">
              <a:lnSpc>
                <a:spcPct val="100000"/>
              </a:lnSpc>
              <a:spcBef>
                <a:spcPts val="533"/>
              </a:spcBef>
              <a:spcAft>
                <a:spcPts val="0"/>
              </a:spcAft>
              <a:buSzPts val="1400"/>
              <a:buFont typeface="Arial"/>
              <a:buNone/>
              <a:defRPr sz="1867"/>
            </a:lvl2pPr>
            <a:lvl3pPr marL="1828754" lvl="2" indent="-304792" algn="l">
              <a:lnSpc>
                <a:spcPct val="100000"/>
              </a:lnSpc>
              <a:spcBef>
                <a:spcPts val="533"/>
              </a:spcBef>
              <a:spcAft>
                <a:spcPts val="0"/>
              </a:spcAft>
              <a:buSzPts val="1400"/>
              <a:buFont typeface="Arial"/>
              <a:buNone/>
              <a:defRPr sz="1867"/>
            </a:lvl3pPr>
            <a:lvl4pPr marL="2438339" lvl="3" indent="-304792" algn="l">
              <a:lnSpc>
                <a:spcPct val="100000"/>
              </a:lnSpc>
              <a:spcBef>
                <a:spcPts val="533"/>
              </a:spcBef>
              <a:spcAft>
                <a:spcPts val="0"/>
              </a:spcAft>
              <a:buSzPts val="1400"/>
              <a:buFont typeface="Arial"/>
              <a:buNone/>
              <a:defRPr sz="1867"/>
            </a:lvl4pPr>
            <a:lvl5pPr marL="3047924" lvl="4" indent="-304792" algn="l">
              <a:lnSpc>
                <a:spcPct val="100000"/>
              </a:lnSpc>
              <a:spcBef>
                <a:spcPts val="533"/>
              </a:spcBef>
              <a:spcAft>
                <a:spcPts val="0"/>
              </a:spcAft>
              <a:buSzPts val="1400"/>
              <a:buFont typeface="Arial"/>
              <a:buNone/>
              <a:defRPr sz="1867"/>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7" name="Google Shape;42;p8"/>
          <p:cNvSpPr txBox="1">
            <a:spLocks noGrp="1"/>
          </p:cNvSpPr>
          <p:nvPr>
            <p:ph type="body" idx="10"/>
          </p:nvPr>
        </p:nvSpPr>
        <p:spPr>
          <a:xfrm>
            <a:off x="10722548" y="6350899"/>
            <a:ext cx="1030000" cy="143600"/>
          </a:xfrm>
          <a:prstGeom prst="rect">
            <a:avLst/>
          </a:prstGeom>
          <a:noFill/>
          <a:ln>
            <a:noFill/>
          </a:ln>
        </p:spPr>
        <p:txBody>
          <a:bodyPr spcFirstLastPara="1" wrap="square" lIns="0" tIns="0" rIns="0" bIns="0" anchor="b" anchorCtr="0">
            <a:noAutofit/>
          </a:bodyPr>
          <a:lstStyle>
            <a:lvl1pPr marL="609585" lvl="0" indent="-304792" algn="r">
              <a:lnSpc>
                <a:spcPct val="100000"/>
              </a:lnSpc>
              <a:spcBef>
                <a:spcPts val="0"/>
              </a:spcBef>
              <a:spcAft>
                <a:spcPts val="0"/>
              </a:spcAft>
              <a:buSzPts val="700"/>
              <a:buNone/>
              <a:defRPr sz="933"/>
            </a:lvl1pPr>
            <a:lvl2pPr marL="1219170" lvl="1" indent="-304792" algn="l">
              <a:lnSpc>
                <a:spcPct val="100000"/>
              </a:lnSpc>
              <a:spcBef>
                <a:spcPts val="0"/>
              </a:spcBef>
              <a:spcAft>
                <a:spcPts val="0"/>
              </a:spcAft>
              <a:buSzPts val="1000"/>
              <a:buNone/>
              <a:defRPr sz="1333"/>
            </a:lvl2pPr>
            <a:lvl3pPr marL="1828754" lvl="2" indent="-304792" algn="l">
              <a:lnSpc>
                <a:spcPct val="100000"/>
              </a:lnSpc>
              <a:spcBef>
                <a:spcPts val="533"/>
              </a:spcBef>
              <a:spcAft>
                <a:spcPts val="0"/>
              </a:spcAft>
              <a:buSzPts val="1000"/>
              <a:buNone/>
              <a:defRPr sz="1333"/>
            </a:lvl3pPr>
            <a:lvl4pPr marL="2438339" lvl="3" indent="-304792" algn="l">
              <a:lnSpc>
                <a:spcPct val="100000"/>
              </a:lnSpc>
              <a:spcBef>
                <a:spcPts val="533"/>
              </a:spcBef>
              <a:spcAft>
                <a:spcPts val="0"/>
              </a:spcAft>
              <a:buSzPts val="1000"/>
              <a:buNone/>
              <a:defRPr sz="1333"/>
            </a:lvl4pPr>
            <a:lvl5pPr marL="3047924" lvl="4" indent="-304792" algn="l">
              <a:lnSpc>
                <a:spcPct val="100000"/>
              </a:lnSpc>
              <a:spcBef>
                <a:spcPts val="533"/>
              </a:spcBef>
              <a:spcAft>
                <a:spcPts val="0"/>
              </a:spcAft>
              <a:buSzPts val="1000"/>
              <a:buNone/>
              <a:defRPr sz="1333"/>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74653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xmlns:c15="http://schemas.microsoft.com/office/drawing/2012/chart">
      <p:transition spd="slow">
        <p:fade/>
      </p:transition>
    </mc:Fallback>
  </mc:AlternateContent>
  <p:extLst>
    <p:ext uri="{DCECCB84-F9BA-43D5-87BE-67443E8EF086}">
      <p15:sldGuideLst xmlns:p15="http://schemas.microsoft.com/office/powerpoint/2012/main">
        <p15:guide id="1" orient="horz" pos="288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cSld name="Title (only)">
    <p:bg>
      <p:bgPr>
        <a:solidFill>
          <a:srgbClr val="FFFFFF"/>
        </a:solidFill>
        <a:effectLst/>
      </p:bgPr>
    </p:bg>
    <p:spTree>
      <p:nvGrpSpPr>
        <p:cNvPr id="1" name="Shape 135"/>
        <p:cNvGrpSpPr/>
        <p:nvPr/>
      </p:nvGrpSpPr>
      <p:grpSpPr>
        <a:xfrm>
          <a:off x="0" y="0"/>
          <a:ext cx="0" cy="0"/>
          <a:chOff x="0" y="0"/>
          <a:chExt cx="0" cy="0"/>
        </a:xfrm>
      </p:grpSpPr>
      <p:sp>
        <p:nvSpPr>
          <p:cNvPr id="136" name="Google Shape;136;p22"/>
          <p:cNvSpPr txBox="1">
            <a:spLocks noGrp="1"/>
          </p:cNvSpPr>
          <p:nvPr>
            <p:ph type="body" idx="1"/>
          </p:nvPr>
        </p:nvSpPr>
        <p:spPr>
          <a:xfrm>
            <a:off x="736959" y="778184"/>
            <a:ext cx="9953600" cy="338800"/>
          </a:xfrm>
          <a:prstGeom prst="rect">
            <a:avLst/>
          </a:prstGeom>
          <a:noFill/>
          <a:ln>
            <a:noFill/>
          </a:ln>
        </p:spPr>
        <p:txBody>
          <a:bodyPr spcFirstLastPara="1" wrap="square" lIns="0" tIns="0" rIns="0" bIns="0" anchor="t" anchorCtr="0">
            <a:noAutofit/>
          </a:bodyPr>
          <a:lstStyle>
            <a:lvl1pPr marL="609585" marR="0" lvl="0" indent="-304792" algn="l">
              <a:lnSpc>
                <a:spcPct val="90000"/>
              </a:lnSpc>
              <a:spcBef>
                <a:spcPts val="0"/>
              </a:spcBef>
              <a:spcAft>
                <a:spcPts val="0"/>
              </a:spcAft>
              <a:buClr>
                <a:schemeClr val="accent2"/>
              </a:buClr>
              <a:buSzPts val="1900"/>
              <a:buFont typeface="Noto Sans Symbols"/>
              <a:buNone/>
              <a:defRPr sz="2533" b="0" i="0" u="none" strike="noStrike" cap="none">
                <a:solidFill>
                  <a:schemeClr val="dk1"/>
                </a:solidFill>
                <a:latin typeface="Roche Sans Medium"/>
                <a:ea typeface="Roche Sans Medium"/>
                <a:cs typeface="Roche Sans Medium"/>
                <a:sym typeface="Roche Sans Medium"/>
              </a:defRPr>
            </a:lvl1pPr>
            <a:lvl2pPr marL="1219170" marR="0" lvl="1" indent="-414856" algn="l">
              <a:lnSpc>
                <a:spcPct val="100000"/>
              </a:lnSpc>
              <a:spcBef>
                <a:spcPts val="533"/>
              </a:spcBef>
              <a:spcAft>
                <a:spcPts val="0"/>
              </a:spcAft>
              <a:buClr>
                <a:schemeClr val="accent2"/>
              </a:buClr>
              <a:buSzPts val="1300"/>
              <a:buFont typeface="Noto Sans Symbols"/>
              <a:buChar char="▪"/>
              <a:defRPr sz="1733" b="0" i="0" u="none" strike="noStrike" cap="none">
                <a:solidFill>
                  <a:schemeClr val="dk1"/>
                </a:solidFill>
                <a:latin typeface="Roche Sans Light"/>
                <a:ea typeface="Roche Sans Light"/>
                <a:cs typeface="Roche Sans Light"/>
                <a:sym typeface="Roche Sans Light"/>
              </a:defRPr>
            </a:lvl2pPr>
            <a:lvl3pPr marL="1828754" marR="0" lvl="2" indent="-406390" algn="l">
              <a:lnSpc>
                <a:spcPct val="100000"/>
              </a:lnSpc>
              <a:spcBef>
                <a:spcPts val="533"/>
              </a:spcBef>
              <a:spcAft>
                <a:spcPts val="0"/>
              </a:spcAft>
              <a:buClr>
                <a:schemeClr val="accent2"/>
              </a:buClr>
              <a:buSzPts val="1200"/>
              <a:buFont typeface="Noto Sans Symbols"/>
              <a:buChar char="▪"/>
              <a:defRPr sz="1600" b="0" i="0" u="none" strike="noStrike" cap="none">
                <a:solidFill>
                  <a:schemeClr val="dk1"/>
                </a:solidFill>
                <a:latin typeface="Roche Sans Light"/>
                <a:ea typeface="Roche Sans Light"/>
                <a:cs typeface="Roche Sans Light"/>
                <a:sym typeface="Roche Sans Light"/>
              </a:defRPr>
            </a:lvl3pPr>
            <a:lvl4pPr marL="2438339" marR="0" lvl="3" indent="-406390" algn="l">
              <a:lnSpc>
                <a:spcPct val="100000"/>
              </a:lnSpc>
              <a:spcBef>
                <a:spcPts val="533"/>
              </a:spcBef>
              <a:spcAft>
                <a:spcPts val="0"/>
              </a:spcAft>
              <a:buClr>
                <a:schemeClr val="accent2"/>
              </a:buClr>
              <a:buSzPts val="1200"/>
              <a:buFont typeface="Noto Sans Symbols"/>
              <a:buChar char="▪"/>
              <a:defRPr sz="1600" b="0" i="0" u="none" strike="noStrike" cap="none">
                <a:solidFill>
                  <a:schemeClr val="dk1"/>
                </a:solidFill>
                <a:latin typeface="Roche Sans Light"/>
                <a:ea typeface="Roche Sans Light"/>
                <a:cs typeface="Roche Sans Light"/>
                <a:sym typeface="Roche Sans Light"/>
              </a:defRPr>
            </a:lvl4pPr>
            <a:lvl5pPr marL="3047924" marR="0" lvl="4" indent="-406390" algn="l">
              <a:lnSpc>
                <a:spcPct val="100000"/>
              </a:lnSpc>
              <a:spcBef>
                <a:spcPts val="533"/>
              </a:spcBef>
              <a:spcAft>
                <a:spcPts val="0"/>
              </a:spcAft>
              <a:buClr>
                <a:schemeClr val="accent2"/>
              </a:buClr>
              <a:buSzPts val="1200"/>
              <a:buFont typeface="Noto Sans Symbols"/>
              <a:buChar char="▪"/>
              <a:defRPr sz="1600" b="0" i="0" u="none" strike="noStrike" cap="none">
                <a:solidFill>
                  <a:schemeClr val="dk1"/>
                </a:solidFill>
                <a:latin typeface="Roche Sans Light"/>
                <a:ea typeface="Roche Sans Light"/>
                <a:cs typeface="Roche Sans Light"/>
                <a:sym typeface="Roche Sans Light"/>
              </a:defRPr>
            </a:lvl5pPr>
            <a:lvl6pPr marL="3657509" marR="0" lvl="5"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6pPr>
            <a:lvl7pPr marL="4267093" marR="0" lvl="6"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7pPr>
            <a:lvl8pPr marL="4876678" marR="0" lvl="7"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8pPr>
            <a:lvl9pPr marL="5486263" marR="0" lvl="8"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9pPr>
          </a:lstStyle>
          <a:p>
            <a:endParaRPr/>
          </a:p>
        </p:txBody>
      </p:sp>
      <p:sp>
        <p:nvSpPr>
          <p:cNvPr id="137" name="Google Shape;137;p22"/>
          <p:cNvSpPr txBox="1">
            <a:spLocks noGrp="1"/>
          </p:cNvSpPr>
          <p:nvPr>
            <p:ph type="body" idx="2"/>
          </p:nvPr>
        </p:nvSpPr>
        <p:spPr>
          <a:xfrm>
            <a:off x="736959" y="1116743"/>
            <a:ext cx="9953600" cy="405600"/>
          </a:xfrm>
          <a:prstGeom prst="rect">
            <a:avLst/>
          </a:prstGeom>
          <a:noFill/>
          <a:ln>
            <a:noFill/>
          </a:ln>
        </p:spPr>
        <p:txBody>
          <a:bodyPr spcFirstLastPara="1" wrap="square" lIns="0" tIns="0" rIns="0" bIns="0" anchor="t" anchorCtr="0">
            <a:normAutofit/>
          </a:bodyPr>
          <a:lstStyle>
            <a:lvl1pPr marL="609585" marR="0" lvl="0" indent="-304792" algn="l">
              <a:lnSpc>
                <a:spcPct val="90000"/>
              </a:lnSpc>
              <a:spcBef>
                <a:spcPts val="0"/>
              </a:spcBef>
              <a:spcAft>
                <a:spcPts val="0"/>
              </a:spcAft>
              <a:buClr>
                <a:schemeClr val="accent2"/>
              </a:buClr>
              <a:buSzPts val="1600"/>
              <a:buFont typeface="Noto Sans Symbols"/>
              <a:buNone/>
              <a:defRPr sz="2133" b="0" i="0" u="none" strike="noStrike" cap="none">
                <a:solidFill>
                  <a:srgbClr val="7F7F7F"/>
                </a:solidFill>
                <a:latin typeface="Roche Sans Condensed Light"/>
                <a:ea typeface="Roche Sans Condensed Light"/>
                <a:cs typeface="Roche Sans Condensed Light"/>
                <a:sym typeface="Roche Sans Condensed Light"/>
              </a:defRPr>
            </a:lvl1pPr>
            <a:lvl2pPr marL="1219170" marR="0" lvl="1" indent="-414856" algn="l">
              <a:lnSpc>
                <a:spcPct val="100000"/>
              </a:lnSpc>
              <a:spcBef>
                <a:spcPts val="533"/>
              </a:spcBef>
              <a:spcAft>
                <a:spcPts val="0"/>
              </a:spcAft>
              <a:buClr>
                <a:schemeClr val="accent2"/>
              </a:buClr>
              <a:buSzPts val="1300"/>
              <a:buFont typeface="Noto Sans Symbols"/>
              <a:buChar char="▪"/>
              <a:defRPr sz="1733" b="0" i="0" u="none" strike="noStrike" cap="none">
                <a:solidFill>
                  <a:schemeClr val="dk1"/>
                </a:solidFill>
                <a:latin typeface="Roche Sans Light"/>
                <a:ea typeface="Roche Sans Light"/>
                <a:cs typeface="Roche Sans Light"/>
                <a:sym typeface="Roche Sans Light"/>
              </a:defRPr>
            </a:lvl2pPr>
            <a:lvl3pPr marL="1828754" marR="0" lvl="2" indent="-406390" algn="l">
              <a:lnSpc>
                <a:spcPct val="100000"/>
              </a:lnSpc>
              <a:spcBef>
                <a:spcPts val="533"/>
              </a:spcBef>
              <a:spcAft>
                <a:spcPts val="0"/>
              </a:spcAft>
              <a:buClr>
                <a:schemeClr val="accent2"/>
              </a:buClr>
              <a:buSzPts val="1200"/>
              <a:buFont typeface="Noto Sans Symbols"/>
              <a:buChar char="▪"/>
              <a:defRPr sz="1600" b="0" i="0" u="none" strike="noStrike" cap="none">
                <a:solidFill>
                  <a:schemeClr val="dk1"/>
                </a:solidFill>
                <a:latin typeface="Roche Sans Light"/>
                <a:ea typeface="Roche Sans Light"/>
                <a:cs typeface="Roche Sans Light"/>
                <a:sym typeface="Roche Sans Light"/>
              </a:defRPr>
            </a:lvl3pPr>
            <a:lvl4pPr marL="2438339" marR="0" lvl="3" indent="-406390" algn="l">
              <a:lnSpc>
                <a:spcPct val="100000"/>
              </a:lnSpc>
              <a:spcBef>
                <a:spcPts val="533"/>
              </a:spcBef>
              <a:spcAft>
                <a:spcPts val="0"/>
              </a:spcAft>
              <a:buClr>
                <a:schemeClr val="accent2"/>
              </a:buClr>
              <a:buSzPts val="1200"/>
              <a:buFont typeface="Noto Sans Symbols"/>
              <a:buChar char="▪"/>
              <a:defRPr sz="1600" b="0" i="0" u="none" strike="noStrike" cap="none">
                <a:solidFill>
                  <a:schemeClr val="dk1"/>
                </a:solidFill>
                <a:latin typeface="Roche Sans Light"/>
                <a:ea typeface="Roche Sans Light"/>
                <a:cs typeface="Roche Sans Light"/>
                <a:sym typeface="Roche Sans Light"/>
              </a:defRPr>
            </a:lvl4pPr>
            <a:lvl5pPr marL="3047924" marR="0" lvl="4" indent="-406390" algn="l">
              <a:lnSpc>
                <a:spcPct val="100000"/>
              </a:lnSpc>
              <a:spcBef>
                <a:spcPts val="533"/>
              </a:spcBef>
              <a:spcAft>
                <a:spcPts val="0"/>
              </a:spcAft>
              <a:buClr>
                <a:schemeClr val="accent2"/>
              </a:buClr>
              <a:buSzPts val="1200"/>
              <a:buFont typeface="Noto Sans Symbols"/>
              <a:buChar char="▪"/>
              <a:defRPr sz="1600" b="0" i="0" u="none" strike="noStrike" cap="none">
                <a:solidFill>
                  <a:schemeClr val="dk1"/>
                </a:solidFill>
                <a:latin typeface="Roche Sans Light"/>
                <a:ea typeface="Roche Sans Light"/>
                <a:cs typeface="Roche Sans Light"/>
                <a:sym typeface="Roche Sans Light"/>
              </a:defRPr>
            </a:lvl5pPr>
            <a:lvl6pPr marL="3657509" marR="0" lvl="5"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6pPr>
            <a:lvl7pPr marL="4267093" marR="0" lvl="6"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7pPr>
            <a:lvl8pPr marL="4876678" marR="0" lvl="7"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8pPr>
            <a:lvl9pPr marL="5486263" marR="0" lvl="8" indent="-414856" algn="l">
              <a:lnSpc>
                <a:spcPct val="90000"/>
              </a:lnSpc>
              <a:spcBef>
                <a:spcPts val="533"/>
              </a:spcBef>
              <a:spcAft>
                <a:spcPts val="0"/>
              </a:spcAft>
              <a:buClr>
                <a:schemeClr val="dk1"/>
              </a:buClr>
              <a:buSzPts val="1300"/>
              <a:buFont typeface="Arial"/>
              <a:buChar char="•"/>
              <a:defRPr sz="1733" b="0" i="0" u="none" strike="noStrike" cap="none">
                <a:solidFill>
                  <a:schemeClr val="dk1"/>
                </a:solidFill>
                <a:latin typeface="Roche Sans Light"/>
                <a:ea typeface="Roche Sans Light"/>
                <a:cs typeface="Roche Sans Light"/>
                <a:sym typeface="Roche Sans Light"/>
              </a:defRPr>
            </a:lvl9pPr>
          </a:lstStyle>
          <a:p>
            <a:endParaRPr/>
          </a:p>
        </p:txBody>
      </p:sp>
      <p:sp>
        <p:nvSpPr>
          <p:cNvPr id="138" name="Google Shape;138;p22"/>
          <p:cNvSpPr txBox="1">
            <a:spLocks noGrp="1"/>
          </p:cNvSpPr>
          <p:nvPr>
            <p:ph type="sldNum" idx="12"/>
          </p:nvPr>
        </p:nvSpPr>
        <p:spPr>
          <a:xfrm>
            <a:off x="11220744" y="6516550"/>
            <a:ext cx="502800" cy="164212"/>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1pPr>
            <a:lvl2pPr marL="0" marR="0" lvl="1"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2pPr>
            <a:lvl3pPr marL="0" marR="0" lvl="2"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3pPr>
            <a:lvl4pPr marL="0" marR="0" lvl="3"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4pPr>
            <a:lvl5pPr marL="0" marR="0" lvl="4"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5pPr>
            <a:lvl6pPr marL="0" marR="0" lvl="5"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6pPr>
            <a:lvl7pPr marL="0" marR="0" lvl="6"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7pPr>
            <a:lvl8pPr marL="0" marR="0" lvl="7"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8pPr>
            <a:lvl9pPr marL="0" marR="0" lvl="8" indent="0" algn="r" rtl="0">
              <a:lnSpc>
                <a:spcPct val="100000"/>
              </a:lnSpc>
              <a:spcBef>
                <a:spcPts val="0"/>
              </a:spcBef>
              <a:spcAft>
                <a:spcPts val="0"/>
              </a:spcAft>
              <a:buClr>
                <a:srgbClr val="000000"/>
              </a:buClr>
              <a:buSzPts val="800"/>
              <a:buFont typeface="Arial"/>
              <a:buNone/>
              <a:defRPr sz="1067" b="0" i="0" u="none" strike="noStrike" cap="none">
                <a:solidFill>
                  <a:srgbClr val="888888"/>
                </a:solidFill>
                <a:latin typeface="Roche Sans Light"/>
                <a:ea typeface="Roche Sans Light"/>
                <a:cs typeface="Roche Sans Light"/>
                <a:sym typeface="Roche Sans Light"/>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395231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22"/>
        <p:cNvGrpSpPr/>
        <p:nvPr/>
      </p:nvGrpSpPr>
      <p:grpSpPr>
        <a:xfrm>
          <a:off x="0" y="0"/>
          <a:ext cx="0" cy="0"/>
          <a:chOff x="0" y="0"/>
          <a:chExt cx="0" cy="0"/>
        </a:xfrm>
      </p:grpSpPr>
      <p:pic>
        <p:nvPicPr>
          <p:cNvPr id="23" name="Google Shape;23;p5"/>
          <p:cNvPicPr preferRelativeResize="0"/>
          <p:nvPr/>
        </p:nvPicPr>
        <p:blipFill rotWithShape="1">
          <a:blip r:embed="rId2">
            <a:alphaModFix/>
          </a:blip>
          <a:srcRect/>
          <a:stretch/>
        </p:blipFill>
        <p:spPr>
          <a:xfrm>
            <a:off x="0" y="1446"/>
            <a:ext cx="12192000" cy="6855111"/>
          </a:xfrm>
          <a:prstGeom prst="rect">
            <a:avLst/>
          </a:prstGeom>
          <a:noFill/>
          <a:ln>
            <a:noFill/>
          </a:ln>
        </p:spPr>
      </p:pic>
      <p:sp>
        <p:nvSpPr>
          <p:cNvPr id="24" name="Google Shape;24;p5"/>
          <p:cNvSpPr txBox="1">
            <a:spLocks noGrp="1"/>
          </p:cNvSpPr>
          <p:nvPr>
            <p:ph type="ctrTitle"/>
          </p:nvPr>
        </p:nvSpPr>
        <p:spPr>
          <a:xfrm>
            <a:off x="508000" y="2349420"/>
            <a:ext cx="11040400" cy="14700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4267" b="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pic>
        <p:nvPicPr>
          <p:cNvPr id="25" name="Google Shape;25;p5"/>
          <p:cNvPicPr preferRelativeResize="0"/>
          <p:nvPr/>
        </p:nvPicPr>
        <p:blipFill rotWithShape="1">
          <a:blip r:embed="rId3">
            <a:alphaModFix/>
          </a:blip>
          <a:srcRect/>
          <a:stretch/>
        </p:blipFill>
        <p:spPr>
          <a:xfrm>
            <a:off x="10889767" y="338215"/>
            <a:ext cx="940509" cy="484799"/>
          </a:xfrm>
          <a:prstGeom prst="rect">
            <a:avLst/>
          </a:prstGeom>
          <a:noFill/>
          <a:ln>
            <a:noFill/>
          </a:ln>
        </p:spPr>
      </p:pic>
    </p:spTree>
    <p:extLst>
      <p:ext uri="{BB962C8B-B14F-4D97-AF65-F5344CB8AC3E}">
        <p14:creationId xmlns:p14="http://schemas.microsoft.com/office/powerpoint/2010/main" val="385023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xmlns:c15="http://schemas.microsoft.com/office/drawing/2012/chart">
      <p:transition spd="slow">
        <p:fade/>
      </p:transition>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45"/>
        <p:cNvGrpSpPr/>
        <p:nvPr/>
      </p:nvGrpSpPr>
      <p:grpSpPr>
        <a:xfrm>
          <a:off x="0" y="0"/>
          <a:ext cx="0" cy="0"/>
          <a:chOff x="0" y="0"/>
          <a:chExt cx="0" cy="0"/>
        </a:xfrm>
      </p:grpSpPr>
      <p:sp>
        <p:nvSpPr>
          <p:cNvPr id="46" name="Google Shape;46;p193"/>
          <p:cNvSpPr txBox="1">
            <a:spLocks noGrp="1"/>
          </p:cNvSpPr>
          <p:nvPr>
            <p:ph type="title"/>
          </p:nvPr>
        </p:nvSpPr>
        <p:spPr>
          <a:xfrm>
            <a:off x="508001" y="723505"/>
            <a:ext cx="10293200" cy="8292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7" name="Google Shape;47;p193"/>
          <p:cNvSpPr txBox="1">
            <a:spLocks noGrp="1"/>
          </p:cNvSpPr>
          <p:nvPr>
            <p:ph type="body" idx="1"/>
          </p:nvPr>
        </p:nvSpPr>
        <p:spPr>
          <a:xfrm>
            <a:off x="508007" y="1892300"/>
            <a:ext cx="11178000" cy="4190800"/>
          </a:xfrm>
          <a:prstGeom prst="rect">
            <a:avLst/>
          </a:prstGeom>
          <a:noFill/>
          <a:ln>
            <a:noFill/>
          </a:ln>
        </p:spPr>
        <p:txBody>
          <a:bodyPr spcFirstLastPara="1" wrap="square" lIns="0" tIns="45700" rIns="91425" bIns="45700" anchor="t" anchorCtr="0">
            <a:noAutofit/>
          </a:bodyPr>
          <a:lstStyle>
            <a:lvl1pPr marL="609585" lvl="0" indent="-457189" algn="l">
              <a:lnSpc>
                <a:spcPct val="100000"/>
              </a:lnSpc>
              <a:spcBef>
                <a:spcPts val="0"/>
              </a:spcBef>
              <a:spcAft>
                <a:spcPts val="0"/>
              </a:spcAft>
              <a:buClr>
                <a:schemeClr val="dk1"/>
              </a:buClr>
              <a:buSzPts val="1800"/>
              <a:buChar char="•"/>
              <a:defRPr/>
            </a:lvl1pPr>
            <a:lvl2pPr marL="1219170" lvl="1" indent="-440256" algn="l">
              <a:lnSpc>
                <a:spcPct val="100000"/>
              </a:lnSpc>
              <a:spcBef>
                <a:spcPts val="533"/>
              </a:spcBef>
              <a:spcAft>
                <a:spcPts val="0"/>
              </a:spcAft>
              <a:buClr>
                <a:schemeClr val="dk1"/>
              </a:buClr>
              <a:buSzPts val="1600"/>
              <a:buChar char="–"/>
              <a:defRPr/>
            </a:lvl2pPr>
            <a:lvl3pPr marL="1828754" lvl="2" indent="-440256" algn="l">
              <a:lnSpc>
                <a:spcPct val="100000"/>
              </a:lnSpc>
              <a:spcBef>
                <a:spcPts val="533"/>
              </a:spcBef>
              <a:spcAft>
                <a:spcPts val="0"/>
              </a:spcAft>
              <a:buClr>
                <a:schemeClr val="dk1"/>
              </a:buClr>
              <a:buSzPts val="1600"/>
              <a:buChar char="•"/>
              <a:defRPr/>
            </a:lvl3pPr>
            <a:lvl4pPr marL="2438339" lvl="3" indent="-423323" algn="l">
              <a:lnSpc>
                <a:spcPct val="100000"/>
              </a:lnSpc>
              <a:spcBef>
                <a:spcPts val="533"/>
              </a:spcBef>
              <a:spcAft>
                <a:spcPts val="0"/>
              </a:spcAft>
              <a:buClr>
                <a:schemeClr val="dk1"/>
              </a:buClr>
              <a:buSzPts val="1400"/>
              <a:buChar char="–"/>
              <a:defRPr/>
            </a:lvl4pPr>
            <a:lvl5pPr marL="3047924" lvl="4" indent="-406390" algn="l">
              <a:lnSpc>
                <a:spcPct val="100000"/>
              </a:lnSpc>
              <a:spcBef>
                <a:spcPts val="533"/>
              </a:spcBef>
              <a:spcAft>
                <a:spcPts val="0"/>
              </a:spcAft>
              <a:buClr>
                <a:schemeClr val="dk1"/>
              </a:buClr>
              <a:buSzPts val="1200"/>
              <a:buChar char="»"/>
              <a:defRPr/>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48" name="Google Shape;48;p193"/>
          <p:cNvSpPr txBox="1">
            <a:spLocks noGrp="1"/>
          </p:cNvSpPr>
          <p:nvPr>
            <p:ph type="body" idx="2"/>
          </p:nvPr>
        </p:nvSpPr>
        <p:spPr>
          <a:xfrm>
            <a:off x="508001" y="6159817"/>
            <a:ext cx="998000" cy="143600"/>
          </a:xfrm>
          <a:prstGeom prst="rect">
            <a:avLst/>
          </a:prstGeom>
          <a:noFill/>
          <a:ln>
            <a:noFill/>
          </a:ln>
        </p:spPr>
        <p:txBody>
          <a:bodyPr spcFirstLastPara="1" wrap="square" lIns="0" tIns="0" rIns="0" bIns="0" anchor="b" anchorCtr="0">
            <a:noAutofit/>
          </a:bodyPr>
          <a:lstStyle>
            <a:lvl1pPr marL="609585" lvl="0" indent="-304792" algn="l">
              <a:lnSpc>
                <a:spcPct val="100000"/>
              </a:lnSpc>
              <a:spcBef>
                <a:spcPts val="0"/>
              </a:spcBef>
              <a:spcAft>
                <a:spcPts val="0"/>
              </a:spcAft>
              <a:buClr>
                <a:schemeClr val="dk1"/>
              </a:buClr>
              <a:buSzPts val="700"/>
              <a:buNone/>
              <a:defRPr sz="933"/>
            </a:lvl1pPr>
            <a:lvl2pPr marL="1219170" lvl="1" indent="-304792" algn="l">
              <a:lnSpc>
                <a:spcPct val="100000"/>
              </a:lnSpc>
              <a:spcBef>
                <a:spcPts val="0"/>
              </a:spcBef>
              <a:spcAft>
                <a:spcPts val="0"/>
              </a:spcAft>
              <a:buClr>
                <a:schemeClr val="dk1"/>
              </a:buClr>
              <a:buSzPts val="1000"/>
              <a:buNone/>
              <a:defRPr sz="1333"/>
            </a:lvl2pPr>
            <a:lvl3pPr marL="1828754" lvl="2" indent="-304792" algn="l">
              <a:lnSpc>
                <a:spcPct val="100000"/>
              </a:lnSpc>
              <a:spcBef>
                <a:spcPts val="533"/>
              </a:spcBef>
              <a:spcAft>
                <a:spcPts val="0"/>
              </a:spcAft>
              <a:buClr>
                <a:schemeClr val="dk1"/>
              </a:buClr>
              <a:buSzPts val="1000"/>
              <a:buNone/>
              <a:defRPr sz="1333"/>
            </a:lvl3pPr>
            <a:lvl4pPr marL="2438339" lvl="3" indent="-304792" algn="l">
              <a:lnSpc>
                <a:spcPct val="100000"/>
              </a:lnSpc>
              <a:spcBef>
                <a:spcPts val="533"/>
              </a:spcBef>
              <a:spcAft>
                <a:spcPts val="0"/>
              </a:spcAft>
              <a:buClr>
                <a:schemeClr val="dk1"/>
              </a:buClr>
              <a:buSzPts val="1000"/>
              <a:buNone/>
              <a:defRPr sz="1333"/>
            </a:lvl4pPr>
            <a:lvl5pPr marL="3047924" lvl="4" indent="-304792" algn="l">
              <a:lnSpc>
                <a:spcPct val="100000"/>
              </a:lnSpc>
              <a:spcBef>
                <a:spcPts val="533"/>
              </a:spcBef>
              <a:spcAft>
                <a:spcPts val="0"/>
              </a:spcAft>
              <a:buClr>
                <a:schemeClr val="dk1"/>
              </a:buClr>
              <a:buSzPts val="1000"/>
              <a:buNone/>
              <a:defRPr sz="1333"/>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49" name="Google Shape;49;p193"/>
          <p:cNvSpPr txBox="1">
            <a:spLocks noGrp="1"/>
          </p:cNvSpPr>
          <p:nvPr>
            <p:ph type="body" idx="3"/>
          </p:nvPr>
        </p:nvSpPr>
        <p:spPr>
          <a:xfrm>
            <a:off x="10533160" y="6159817"/>
            <a:ext cx="1030000" cy="143600"/>
          </a:xfrm>
          <a:prstGeom prst="rect">
            <a:avLst/>
          </a:prstGeom>
          <a:noFill/>
          <a:ln>
            <a:noFill/>
          </a:ln>
        </p:spPr>
        <p:txBody>
          <a:bodyPr spcFirstLastPara="1" wrap="square" lIns="0" tIns="0" rIns="0" bIns="0" anchor="b" anchorCtr="0">
            <a:noAutofit/>
          </a:bodyPr>
          <a:lstStyle>
            <a:lvl1pPr marL="609585" lvl="0" indent="-304792" algn="r">
              <a:lnSpc>
                <a:spcPct val="100000"/>
              </a:lnSpc>
              <a:spcBef>
                <a:spcPts val="0"/>
              </a:spcBef>
              <a:spcAft>
                <a:spcPts val="0"/>
              </a:spcAft>
              <a:buClr>
                <a:schemeClr val="dk1"/>
              </a:buClr>
              <a:buSzPts val="700"/>
              <a:buNone/>
              <a:defRPr sz="933"/>
            </a:lvl1pPr>
            <a:lvl2pPr marL="1219170" lvl="1" indent="-304792" algn="l">
              <a:lnSpc>
                <a:spcPct val="100000"/>
              </a:lnSpc>
              <a:spcBef>
                <a:spcPts val="0"/>
              </a:spcBef>
              <a:spcAft>
                <a:spcPts val="0"/>
              </a:spcAft>
              <a:buClr>
                <a:schemeClr val="dk1"/>
              </a:buClr>
              <a:buSzPts val="1000"/>
              <a:buNone/>
              <a:defRPr sz="1333"/>
            </a:lvl2pPr>
            <a:lvl3pPr marL="1828754" lvl="2" indent="-304792" algn="l">
              <a:lnSpc>
                <a:spcPct val="100000"/>
              </a:lnSpc>
              <a:spcBef>
                <a:spcPts val="533"/>
              </a:spcBef>
              <a:spcAft>
                <a:spcPts val="0"/>
              </a:spcAft>
              <a:buClr>
                <a:schemeClr val="dk1"/>
              </a:buClr>
              <a:buSzPts val="1000"/>
              <a:buNone/>
              <a:defRPr sz="1333"/>
            </a:lvl3pPr>
            <a:lvl4pPr marL="2438339" lvl="3" indent="-304792" algn="l">
              <a:lnSpc>
                <a:spcPct val="100000"/>
              </a:lnSpc>
              <a:spcBef>
                <a:spcPts val="533"/>
              </a:spcBef>
              <a:spcAft>
                <a:spcPts val="0"/>
              </a:spcAft>
              <a:buClr>
                <a:schemeClr val="dk1"/>
              </a:buClr>
              <a:buSzPts val="1000"/>
              <a:buNone/>
              <a:defRPr sz="1333"/>
            </a:lvl4pPr>
            <a:lvl5pPr marL="3047924" lvl="4" indent="-304792" algn="l">
              <a:lnSpc>
                <a:spcPct val="100000"/>
              </a:lnSpc>
              <a:spcBef>
                <a:spcPts val="533"/>
              </a:spcBef>
              <a:spcAft>
                <a:spcPts val="0"/>
              </a:spcAft>
              <a:buClr>
                <a:schemeClr val="dk1"/>
              </a:buClr>
              <a:buSzPts val="1000"/>
              <a:buNone/>
              <a:defRPr sz="1333"/>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pic>
        <p:nvPicPr>
          <p:cNvPr id="50" name="Google Shape;50;p193"/>
          <p:cNvPicPr preferRelativeResize="0"/>
          <p:nvPr/>
        </p:nvPicPr>
        <p:blipFill rotWithShape="1">
          <a:blip r:embed="rId2">
            <a:alphaModFix/>
          </a:blip>
          <a:srcRect/>
          <a:stretch/>
        </p:blipFill>
        <p:spPr>
          <a:xfrm>
            <a:off x="3" y="178938"/>
            <a:ext cx="478303" cy="516311"/>
          </a:xfrm>
          <a:prstGeom prst="rect">
            <a:avLst/>
          </a:prstGeom>
          <a:noFill/>
          <a:ln>
            <a:noFill/>
          </a:ln>
        </p:spPr>
      </p:pic>
      <p:sp>
        <p:nvSpPr>
          <p:cNvPr id="51" name="Google Shape;51;p193"/>
          <p:cNvSpPr txBox="1">
            <a:spLocks noGrp="1"/>
          </p:cNvSpPr>
          <p:nvPr>
            <p:ph type="body" idx="4"/>
          </p:nvPr>
        </p:nvSpPr>
        <p:spPr>
          <a:xfrm>
            <a:off x="508001" y="187365"/>
            <a:ext cx="4197200" cy="516400"/>
          </a:xfrm>
          <a:prstGeom prst="rect">
            <a:avLst/>
          </a:prstGeom>
          <a:solidFill>
            <a:schemeClr val="lt2"/>
          </a:solidFill>
          <a:ln>
            <a:noFill/>
          </a:ln>
        </p:spPr>
        <p:txBody>
          <a:bodyPr spcFirstLastPara="1" wrap="square" lIns="72000" tIns="45700" rIns="72000" bIns="45700" anchor="ctr" anchorCtr="0">
            <a:noAutofit/>
          </a:bodyPr>
          <a:lstStyle>
            <a:lvl1pPr marL="609585" lvl="0" indent="-304792" algn="l">
              <a:lnSpc>
                <a:spcPct val="100000"/>
              </a:lnSpc>
              <a:spcBef>
                <a:spcPts val="0"/>
              </a:spcBef>
              <a:spcAft>
                <a:spcPts val="0"/>
              </a:spcAft>
              <a:buClr>
                <a:srgbClr val="F8F8F8"/>
              </a:buClr>
              <a:buSzPts val="1400"/>
              <a:buFont typeface="Arial"/>
              <a:buNone/>
              <a:defRPr sz="1867">
                <a:solidFill>
                  <a:srgbClr val="F8F8F8"/>
                </a:solidFill>
              </a:defRPr>
            </a:lvl1pPr>
            <a:lvl2pPr marL="1219170" lvl="1" indent="-304792" algn="l">
              <a:lnSpc>
                <a:spcPct val="100000"/>
              </a:lnSpc>
              <a:spcBef>
                <a:spcPts val="533"/>
              </a:spcBef>
              <a:spcAft>
                <a:spcPts val="0"/>
              </a:spcAft>
              <a:buClr>
                <a:schemeClr val="dk1"/>
              </a:buClr>
              <a:buSzPts val="1400"/>
              <a:buFont typeface="Arial"/>
              <a:buNone/>
              <a:defRPr sz="1867"/>
            </a:lvl2pPr>
            <a:lvl3pPr marL="1828754" lvl="2" indent="-304792" algn="l">
              <a:lnSpc>
                <a:spcPct val="100000"/>
              </a:lnSpc>
              <a:spcBef>
                <a:spcPts val="533"/>
              </a:spcBef>
              <a:spcAft>
                <a:spcPts val="0"/>
              </a:spcAft>
              <a:buClr>
                <a:schemeClr val="dk1"/>
              </a:buClr>
              <a:buSzPts val="1400"/>
              <a:buFont typeface="Arial"/>
              <a:buNone/>
              <a:defRPr sz="1867"/>
            </a:lvl3pPr>
            <a:lvl4pPr marL="2438339" lvl="3" indent="-304792" algn="l">
              <a:lnSpc>
                <a:spcPct val="100000"/>
              </a:lnSpc>
              <a:spcBef>
                <a:spcPts val="533"/>
              </a:spcBef>
              <a:spcAft>
                <a:spcPts val="0"/>
              </a:spcAft>
              <a:buClr>
                <a:schemeClr val="dk1"/>
              </a:buClr>
              <a:buSzPts val="1400"/>
              <a:buFont typeface="Arial"/>
              <a:buNone/>
              <a:defRPr sz="1867"/>
            </a:lvl4pPr>
            <a:lvl5pPr marL="3047924" lvl="4" indent="-304792" algn="l">
              <a:lnSpc>
                <a:spcPct val="100000"/>
              </a:lnSpc>
              <a:spcBef>
                <a:spcPts val="533"/>
              </a:spcBef>
              <a:spcAft>
                <a:spcPts val="0"/>
              </a:spcAft>
              <a:buClr>
                <a:schemeClr val="dk1"/>
              </a:buClr>
              <a:buSzPts val="1400"/>
              <a:buFont typeface="Arial"/>
              <a:buNone/>
              <a:defRPr sz="1867"/>
            </a:lvl5pPr>
            <a:lvl6pPr marL="3657509" lvl="5" indent="-457189" algn="l">
              <a:lnSpc>
                <a:spcPct val="100000"/>
              </a:lnSpc>
              <a:spcBef>
                <a:spcPts val="533"/>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06762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1215">
          <p15:clr>
            <a:srgbClr val="FBAE40"/>
          </p15:clr>
        </p15:guide>
        <p15:guide id="2" orient="horz" pos="2225">
          <p15:clr>
            <a:srgbClr val="FBAE40"/>
          </p15:clr>
        </p15:guide>
        <p15:guide id="3" orient="horz" pos="21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4520-4EF9-FB2B-3773-AE95293D796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924E179F-EED7-EE81-1857-CA24BE8E33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8FF722C6-A704-78C3-E629-27343453EB43}"/>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5" name="Footer Placeholder 4">
            <a:extLst>
              <a:ext uri="{FF2B5EF4-FFF2-40B4-BE49-F238E27FC236}">
                <a16:creationId xmlns:a16="http://schemas.microsoft.com/office/drawing/2014/main" id="{53B2A0AB-B6E1-1813-D534-F6636961028C}"/>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1E1BE9D-9ECA-DA71-4705-0042C59779F8}"/>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4282564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29926-397A-B5D4-8532-D20E18AD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FDF169C4-E4DF-C44F-26AE-414B361D3B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F7536A-4342-F292-9B27-29992C283BB0}"/>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5" name="Footer Placeholder 4">
            <a:extLst>
              <a:ext uri="{FF2B5EF4-FFF2-40B4-BE49-F238E27FC236}">
                <a16:creationId xmlns:a16="http://schemas.microsoft.com/office/drawing/2014/main" id="{DB161445-AB4B-845A-0471-8AFADF80F77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769F66E-8030-085D-534A-58B915271D86}"/>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2818799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E3610-AA62-0D3A-A0F4-8AB77A2D035C}"/>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C0ECC55D-8065-6B81-4037-E608D22BF5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D0B96079-A6C5-EAB4-A8F7-FBA6A37D56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154E79BD-E928-3640-CFBA-E9EE37DBB5C1}"/>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6" name="Footer Placeholder 5">
            <a:extLst>
              <a:ext uri="{FF2B5EF4-FFF2-40B4-BE49-F238E27FC236}">
                <a16:creationId xmlns:a16="http://schemas.microsoft.com/office/drawing/2014/main" id="{DC83C573-11B2-D6FE-37AC-A88C2998D94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6B9FF137-1298-2528-FF00-825DC601EABF}"/>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2447935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7A20-0D40-1165-686B-97B89B4B7DD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DB31CDD2-B9AD-A15B-4B8F-ADFFE91966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794F1D-9BE2-604B-2070-F879A477B9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C9F6E000-55B0-FFE7-0711-B85E951C4B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ECBC7D-CE1F-053C-47E4-F448B1BF91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DE1A560D-F331-B7BC-E19F-2984766D5048}"/>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8" name="Footer Placeholder 7">
            <a:extLst>
              <a:ext uri="{FF2B5EF4-FFF2-40B4-BE49-F238E27FC236}">
                <a16:creationId xmlns:a16="http://schemas.microsoft.com/office/drawing/2014/main" id="{4976A6CC-3904-7D84-DD1B-EDEEB4466DB1}"/>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00DFFC75-A383-F59B-9D35-A36AE5ECB34F}"/>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2562258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8645-D426-C88B-0684-8DB43EFE8EA7}"/>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79D01160-9BCC-C94E-FA8B-2A7A00EB39FD}"/>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4" name="Footer Placeholder 3">
            <a:extLst>
              <a:ext uri="{FF2B5EF4-FFF2-40B4-BE49-F238E27FC236}">
                <a16:creationId xmlns:a16="http://schemas.microsoft.com/office/drawing/2014/main" id="{50213821-09E7-FF74-2784-E862AFFB0DBC}"/>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6E5529C0-7248-3D77-C26D-47C9DABE55EE}"/>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187713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966B48-ACD7-C989-534D-B713E8EA5BF6}"/>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3" name="Footer Placeholder 2">
            <a:extLst>
              <a:ext uri="{FF2B5EF4-FFF2-40B4-BE49-F238E27FC236}">
                <a16:creationId xmlns:a16="http://schemas.microsoft.com/office/drawing/2014/main" id="{55A3592B-1D1F-473F-1C3E-5BB61B7F6E64}"/>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DEB288E6-69F2-A832-844E-9975D2975471}"/>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311498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FBA7D-88A4-C445-FF10-90B2AA17A9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BC5BE4F6-53E9-68FD-16DE-5A30698A08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F6EA75B3-7E2F-1BA4-D7A3-18F80691C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B64D30-00CA-608F-28BE-4DF016DDC40D}"/>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6" name="Footer Placeholder 5">
            <a:extLst>
              <a:ext uri="{FF2B5EF4-FFF2-40B4-BE49-F238E27FC236}">
                <a16:creationId xmlns:a16="http://schemas.microsoft.com/office/drawing/2014/main" id="{0DD0F6A1-AA99-C4C6-A31C-B07C442D5DB9}"/>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F8361EE6-36A5-5F56-A5CE-5130C43ADA7C}"/>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106381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F67AA-6EDE-A086-A0FE-DFDFF3432C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280BAD37-C825-7B98-F3F8-C04F2B7159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C23E97D9-0354-D7CE-71F0-30AA894133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32DE15-339D-337B-CC44-F3147944ADBB}"/>
              </a:ext>
            </a:extLst>
          </p:cNvPr>
          <p:cNvSpPr>
            <a:spLocks noGrp="1"/>
          </p:cNvSpPr>
          <p:nvPr>
            <p:ph type="dt" sz="half" idx="10"/>
          </p:nvPr>
        </p:nvSpPr>
        <p:spPr/>
        <p:txBody>
          <a:bodyPr/>
          <a:lstStyle/>
          <a:p>
            <a:fld id="{A5C08A0B-C6F8-6644-BE4F-9FFF12F25941}" type="datetimeFigureOut">
              <a:rPr lang="tr-TR" smtClean="0"/>
              <a:t>26.04.2025</a:t>
            </a:fld>
            <a:endParaRPr lang="tr-TR"/>
          </a:p>
        </p:txBody>
      </p:sp>
      <p:sp>
        <p:nvSpPr>
          <p:cNvPr id="6" name="Footer Placeholder 5">
            <a:extLst>
              <a:ext uri="{FF2B5EF4-FFF2-40B4-BE49-F238E27FC236}">
                <a16:creationId xmlns:a16="http://schemas.microsoft.com/office/drawing/2014/main" id="{26FEFCDC-5020-00FA-0D5C-6A9CCD590FF5}"/>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DC4672EF-6B2F-16C9-DBD3-55D1F52B493D}"/>
              </a:ext>
            </a:extLst>
          </p:cNvPr>
          <p:cNvSpPr>
            <a:spLocks noGrp="1"/>
          </p:cNvSpPr>
          <p:nvPr>
            <p:ph type="sldNum" sz="quarter" idx="12"/>
          </p:nvPr>
        </p:nvSpPr>
        <p:spPr/>
        <p:txBody>
          <a:bodyPr/>
          <a:lstStyle/>
          <a:p>
            <a:fld id="{9B91D248-3405-DA4F-993D-4C57B557A603}" type="slidenum">
              <a:rPr lang="tr-TR" smtClean="0"/>
              <a:t>‹#›</a:t>
            </a:fld>
            <a:endParaRPr lang="tr-TR"/>
          </a:p>
        </p:txBody>
      </p:sp>
    </p:spTree>
    <p:extLst>
      <p:ext uri="{BB962C8B-B14F-4D97-AF65-F5344CB8AC3E}">
        <p14:creationId xmlns:p14="http://schemas.microsoft.com/office/powerpoint/2010/main" val="2122916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AB5262-8C8C-3E09-2E78-9BDA802AF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3EC5AA9-3F27-A1BF-FB85-E86E8D51E7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CDAFCA8-33F3-9F9C-E140-90BC17FBCA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08A0B-C6F8-6644-BE4F-9FFF12F25941}" type="datetimeFigureOut">
              <a:rPr lang="tr-TR" smtClean="0"/>
              <a:t>26.04.2025</a:t>
            </a:fld>
            <a:endParaRPr lang="tr-TR"/>
          </a:p>
        </p:txBody>
      </p:sp>
      <p:sp>
        <p:nvSpPr>
          <p:cNvPr id="5" name="Footer Placeholder 4">
            <a:extLst>
              <a:ext uri="{FF2B5EF4-FFF2-40B4-BE49-F238E27FC236}">
                <a16:creationId xmlns:a16="http://schemas.microsoft.com/office/drawing/2014/main" id="{1725273A-7C90-E0C8-7762-00C65A886F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3B6799AC-1067-3D2C-BD4A-A65889DEAB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91D248-3405-DA4F-993D-4C57B557A603}" type="slidenum">
              <a:rPr lang="tr-TR" smtClean="0"/>
              <a:t>‹#›</a:t>
            </a:fld>
            <a:endParaRPr lang="tr-TR"/>
          </a:p>
        </p:txBody>
      </p:sp>
    </p:spTree>
    <p:extLst>
      <p:ext uri="{BB962C8B-B14F-4D97-AF65-F5344CB8AC3E}">
        <p14:creationId xmlns:p14="http://schemas.microsoft.com/office/powerpoint/2010/main" val="961479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hyperlink" Target="https://classic.clinicaltrials.gov/ct2/show/NCT04408638"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C961B-F3AA-E72A-D61E-AFB791320A21}"/>
              </a:ext>
            </a:extLst>
          </p:cNvPr>
          <p:cNvSpPr>
            <a:spLocks noGrp="1"/>
          </p:cNvSpPr>
          <p:nvPr>
            <p:ph type="ctrTitle"/>
          </p:nvPr>
        </p:nvSpPr>
        <p:spPr/>
        <p:txBody>
          <a:bodyPr>
            <a:normAutofit fontScale="90000"/>
          </a:bodyPr>
          <a:lstStyle/>
          <a:p>
            <a:r>
              <a:rPr lang="en-US" dirty="0" err="1"/>
              <a:t>Relaps</a:t>
            </a:r>
            <a:r>
              <a:rPr lang="en-US" dirty="0"/>
              <a:t>- </a:t>
            </a:r>
            <a:r>
              <a:rPr lang="en-US" dirty="0" err="1"/>
              <a:t>Refrakter</a:t>
            </a:r>
            <a:r>
              <a:rPr lang="en-US" dirty="0"/>
              <a:t> B </a:t>
            </a:r>
            <a:r>
              <a:rPr lang="en-US" dirty="0" err="1"/>
              <a:t>Hücreli</a:t>
            </a:r>
            <a:r>
              <a:rPr lang="en-US" dirty="0"/>
              <a:t> </a:t>
            </a:r>
            <a:r>
              <a:rPr lang="en-US" dirty="0" err="1"/>
              <a:t>Lenfomalarda</a:t>
            </a:r>
            <a:r>
              <a:rPr lang="en-US" dirty="0"/>
              <a:t> </a:t>
            </a:r>
            <a:r>
              <a:rPr lang="en-US" dirty="0" err="1"/>
              <a:t>Tedavi</a:t>
            </a:r>
            <a:r>
              <a:rPr lang="en-US" dirty="0"/>
              <a:t> </a:t>
            </a:r>
            <a:r>
              <a:rPr lang="en-US" dirty="0" err="1"/>
              <a:t>Seçenekleri</a:t>
            </a:r>
            <a:endParaRPr lang="tr-TR" dirty="0"/>
          </a:p>
        </p:txBody>
      </p:sp>
      <p:sp>
        <p:nvSpPr>
          <p:cNvPr id="3" name="Subtitle 2">
            <a:extLst>
              <a:ext uri="{FF2B5EF4-FFF2-40B4-BE49-F238E27FC236}">
                <a16:creationId xmlns:a16="http://schemas.microsoft.com/office/drawing/2014/main" id="{9596F30B-412D-2CD9-2624-1781B2B1E44A}"/>
              </a:ext>
            </a:extLst>
          </p:cNvPr>
          <p:cNvSpPr>
            <a:spLocks noGrp="1"/>
          </p:cNvSpPr>
          <p:nvPr>
            <p:ph type="subTitle" idx="1"/>
          </p:nvPr>
        </p:nvSpPr>
        <p:spPr>
          <a:xfrm>
            <a:off x="675610" y="4087219"/>
            <a:ext cx="10352314" cy="2612571"/>
          </a:xfrm>
        </p:spPr>
        <p:txBody>
          <a:bodyPr/>
          <a:lstStyle/>
          <a:p>
            <a:r>
              <a:rPr lang="tr-TR" dirty="0"/>
              <a:t>Doç. Dr. Mahmut Bakır KOYUNCU </a:t>
            </a:r>
          </a:p>
          <a:p>
            <a:r>
              <a:rPr lang="tr-TR" dirty="0"/>
              <a:t>VM </a:t>
            </a:r>
            <a:r>
              <a:rPr lang="tr-TR" dirty="0" err="1"/>
              <a:t>Medical</a:t>
            </a:r>
            <a:r>
              <a:rPr lang="tr-TR" dirty="0"/>
              <a:t> Park Mersin Hastanesi </a:t>
            </a:r>
          </a:p>
        </p:txBody>
      </p:sp>
      <p:pic>
        <p:nvPicPr>
          <p:cNvPr id="1026" name="Picture 2">
            <a:extLst>
              <a:ext uri="{FF2B5EF4-FFF2-40B4-BE49-F238E27FC236}">
                <a16:creationId xmlns:a16="http://schemas.microsoft.com/office/drawing/2014/main" id="{8F6F6F6C-9B91-D5E0-A8FB-E57C0DB315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5582" y="158210"/>
            <a:ext cx="1574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B264822-7BA0-93B1-2487-CDBE6E7331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26" y="4679004"/>
            <a:ext cx="3354897" cy="2020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2945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2207-6317-2F55-0794-2462ED67B07E}"/>
              </a:ext>
            </a:extLst>
          </p:cNvPr>
          <p:cNvSpPr>
            <a:spLocks noGrp="1"/>
          </p:cNvSpPr>
          <p:nvPr>
            <p:ph type="title"/>
          </p:nvPr>
        </p:nvSpPr>
        <p:spPr/>
        <p:txBody>
          <a:bodyPr/>
          <a:lstStyle/>
          <a:p>
            <a:r>
              <a:rPr lang="tr-TR" dirty="0"/>
              <a:t>R-CHOP</a:t>
            </a:r>
          </a:p>
        </p:txBody>
      </p:sp>
      <p:pic>
        <p:nvPicPr>
          <p:cNvPr id="4" name="Content Placeholder 3">
            <a:extLst>
              <a:ext uri="{FF2B5EF4-FFF2-40B4-BE49-F238E27FC236}">
                <a16:creationId xmlns:a16="http://schemas.microsoft.com/office/drawing/2014/main" id="{50F92B2D-3DEA-2D2E-524F-BC39F170A2D1}"/>
              </a:ext>
            </a:extLst>
          </p:cNvPr>
          <p:cNvPicPr>
            <a:picLocks noGrp="1" noChangeAspect="1"/>
          </p:cNvPicPr>
          <p:nvPr>
            <p:ph idx="1"/>
          </p:nvPr>
        </p:nvPicPr>
        <p:blipFill>
          <a:blip r:embed="rId2"/>
          <a:stretch>
            <a:fillRect/>
          </a:stretch>
        </p:blipFill>
        <p:spPr>
          <a:xfrm>
            <a:off x="7438878" y="227271"/>
            <a:ext cx="15268722" cy="6403457"/>
          </a:xfrm>
          <a:prstGeom prst="rect">
            <a:avLst/>
          </a:prstGeom>
        </p:spPr>
      </p:pic>
      <p:sp>
        <p:nvSpPr>
          <p:cNvPr id="5" name="Rectangle 4">
            <a:extLst>
              <a:ext uri="{FF2B5EF4-FFF2-40B4-BE49-F238E27FC236}">
                <a16:creationId xmlns:a16="http://schemas.microsoft.com/office/drawing/2014/main" id="{001FCD09-E971-32D2-545D-5519D0D98B28}"/>
              </a:ext>
            </a:extLst>
          </p:cNvPr>
          <p:cNvSpPr>
            <a:spLocks noChangeArrowheads="1"/>
          </p:cNvSpPr>
          <p:nvPr/>
        </p:nvSpPr>
        <p:spPr bwMode="auto">
          <a:xfrm>
            <a:off x="6301294" y="5686823"/>
            <a:ext cx="5896069" cy="1252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McLaughlin P, Grillo-López AJ, Link BK, et al. "Rituximab chimeric anti-CD20 monoclonal antibody therapy for relapsed indolent lymphoma: half of patients respond to a four-dose treatment program." Journal of Clinical Oncology. 1998;16(8):2825–2833.</a:t>
            </a:r>
          </a:p>
          <a:p>
            <a:pPr algn="r" defTabSz="1219170" eaLnBrk="0" fontAlgn="base" hangingPunct="0">
              <a:spcBef>
                <a:spcPct val="0"/>
              </a:spcBef>
              <a:spcAft>
                <a:spcPct val="0"/>
              </a:spcAft>
            </a:pPr>
            <a:r>
              <a:rPr lang="tr-TR" altLang="tr-TR" sz="667" dirty="0">
                <a:latin typeface="+mj-lt"/>
              </a:rPr>
              <a:t>2. Coiffier B, Lepage E, Briere J, et al. "CHOP chemotherapy plus rituximab compared with CHOP alone in elderly patients with diffuse large-B-cell lymphoma." New England Journal of Medicine. 2002;346(4):235–242.</a:t>
            </a:r>
          </a:p>
          <a:p>
            <a:pPr algn="r" defTabSz="1219170" eaLnBrk="0" fontAlgn="base" hangingPunct="0">
              <a:spcBef>
                <a:spcPct val="0"/>
              </a:spcBef>
              <a:spcAft>
                <a:spcPct val="0"/>
              </a:spcAft>
            </a:pPr>
            <a:r>
              <a:rPr lang="tr-TR" altLang="tr-TR" sz="667" dirty="0">
                <a:latin typeface="+mj-lt"/>
              </a:rPr>
              <a:t>3. Genentech, Inc. RITUXAN HYCELA (rituximab and hyaluronidase human) Injection, for Subcutaneous Use: US Prescribing Information. 2023.</a:t>
            </a:r>
          </a:p>
          <a:p>
            <a:pPr algn="r" defTabSz="1219170" eaLnBrk="0" fontAlgn="base" hangingPunct="0">
              <a:spcBef>
                <a:spcPct val="0"/>
              </a:spcBef>
              <a:spcAft>
                <a:spcPct val="0"/>
              </a:spcAft>
            </a:pPr>
            <a:r>
              <a:rPr lang="tr-TR" altLang="tr-TR" sz="667" dirty="0">
                <a:latin typeface="+mj-lt"/>
              </a:rPr>
              <a:t>4. Kite Pharma, Inc. YESCARTA (axicabtagene ciloleucel) Injection, for Intravenous Use: Summary of Product Characteristics. 2023.</a:t>
            </a:r>
          </a:p>
          <a:p>
            <a:pPr algn="r" defTabSz="1219170" eaLnBrk="0" fontAlgn="base" hangingPunct="0">
              <a:spcBef>
                <a:spcPct val="0"/>
              </a:spcBef>
              <a:spcAft>
                <a:spcPct val="0"/>
              </a:spcAft>
            </a:pPr>
            <a:r>
              <a:rPr lang="tr-TR" altLang="tr-TR" sz="667" dirty="0">
                <a:latin typeface="+mj-lt"/>
              </a:rPr>
              <a:t>5. Kite Pharma, Inc. YESCARTA (axicabtagene ciloleucel) Injection, for Intravenous Use: US Prescribing Information. 2023.</a:t>
            </a:r>
          </a:p>
          <a:p>
            <a:pPr algn="r" defTabSz="1219170" eaLnBrk="0" fontAlgn="base" hangingPunct="0">
              <a:spcBef>
                <a:spcPct val="0"/>
              </a:spcBef>
              <a:spcAft>
                <a:spcPct val="0"/>
              </a:spcAft>
            </a:pPr>
            <a:r>
              <a:rPr lang="tr-TR" altLang="tr-TR" sz="667" dirty="0">
                <a:latin typeface="+mj-lt"/>
              </a:rPr>
              <a:t>6. Novartis Pharmaceuticals Corporation. KYMRIAH (tisagenlecleucel) Suspension for Intravenous Infusion: Summary of Product Characteristics. 2023.</a:t>
            </a:r>
          </a:p>
          <a:p>
            <a:pPr algn="r" defTabSz="1219170" eaLnBrk="0" fontAlgn="base" hangingPunct="0">
              <a:spcBef>
                <a:spcPct val="0"/>
              </a:spcBef>
              <a:spcAft>
                <a:spcPct val="0"/>
              </a:spcAft>
            </a:pPr>
            <a:r>
              <a:rPr lang="tr-TR" altLang="tr-TR" sz="667" dirty="0">
                <a:latin typeface="+mj-lt"/>
              </a:rPr>
              <a:t>7. Novartis Pharmaceuticals Corporation. KYMRIAH (tisagenlecleucel) Suspension for Intravenous Infusion: US Prescribing Information. 2023.</a:t>
            </a:r>
          </a:p>
          <a:p>
            <a:pPr algn="r" defTabSz="1219170" eaLnBrk="0" fontAlgn="base" hangingPunct="0">
              <a:spcBef>
                <a:spcPct val="0"/>
              </a:spcBef>
              <a:spcAft>
                <a:spcPct val="0"/>
              </a:spcAft>
            </a:pPr>
            <a:r>
              <a:rPr lang="tr-TR" altLang="tr-TR" sz="667" dirty="0">
                <a:latin typeface="+mj-lt"/>
              </a:rPr>
              <a:t>8. Genentech, Inc. POLIVY (polatuzumab vedotin-piiq) Injection, for Intravenous Use: US Prescribing Information. 2023.</a:t>
            </a:r>
          </a:p>
        </p:txBody>
      </p:sp>
    </p:spTree>
    <p:extLst>
      <p:ext uri="{BB962C8B-B14F-4D97-AF65-F5344CB8AC3E}">
        <p14:creationId xmlns:p14="http://schemas.microsoft.com/office/powerpoint/2010/main" val="214011288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2207-6317-2F55-0794-2462ED67B07E}"/>
              </a:ext>
            </a:extLst>
          </p:cNvPr>
          <p:cNvSpPr>
            <a:spLocks noGrp="1"/>
          </p:cNvSpPr>
          <p:nvPr>
            <p:ph type="title"/>
          </p:nvPr>
        </p:nvSpPr>
        <p:spPr/>
        <p:txBody>
          <a:bodyPr/>
          <a:lstStyle/>
          <a:p>
            <a:r>
              <a:rPr lang="tr-TR" dirty="0"/>
              <a:t>R-CHOP</a:t>
            </a:r>
          </a:p>
        </p:txBody>
      </p:sp>
      <p:pic>
        <p:nvPicPr>
          <p:cNvPr id="4" name="Content Placeholder 3">
            <a:extLst>
              <a:ext uri="{FF2B5EF4-FFF2-40B4-BE49-F238E27FC236}">
                <a16:creationId xmlns:a16="http://schemas.microsoft.com/office/drawing/2014/main" id="{50F92B2D-3DEA-2D2E-524F-BC39F170A2D1}"/>
              </a:ext>
            </a:extLst>
          </p:cNvPr>
          <p:cNvPicPr>
            <a:picLocks noGrp="1" noChangeAspect="1"/>
          </p:cNvPicPr>
          <p:nvPr>
            <p:ph idx="1"/>
          </p:nvPr>
        </p:nvPicPr>
        <p:blipFill>
          <a:blip r:embed="rId2"/>
          <a:stretch>
            <a:fillRect/>
          </a:stretch>
        </p:blipFill>
        <p:spPr>
          <a:xfrm>
            <a:off x="1495278" y="227271"/>
            <a:ext cx="15268722" cy="6403457"/>
          </a:xfrm>
          <a:prstGeom prst="rect">
            <a:avLst/>
          </a:prstGeom>
        </p:spPr>
      </p:pic>
      <p:sp>
        <p:nvSpPr>
          <p:cNvPr id="5" name="Rectangle 4">
            <a:extLst>
              <a:ext uri="{FF2B5EF4-FFF2-40B4-BE49-F238E27FC236}">
                <a16:creationId xmlns:a16="http://schemas.microsoft.com/office/drawing/2014/main" id="{001FCD09-E971-32D2-545D-5519D0D98B28}"/>
              </a:ext>
            </a:extLst>
          </p:cNvPr>
          <p:cNvSpPr>
            <a:spLocks noChangeArrowheads="1"/>
          </p:cNvSpPr>
          <p:nvPr/>
        </p:nvSpPr>
        <p:spPr bwMode="auto">
          <a:xfrm>
            <a:off x="6301294" y="5686823"/>
            <a:ext cx="5896069" cy="1252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McLaughlin P, Grillo-López AJ, Link BK, et al. "Rituximab chimeric anti-CD20 monoclonal antibody therapy for relapsed indolent lymphoma: half of patients respond to a four-dose treatment program." Journal of Clinical Oncology. 1998;16(8):2825–2833.</a:t>
            </a:r>
          </a:p>
          <a:p>
            <a:pPr algn="r" defTabSz="1219170" eaLnBrk="0" fontAlgn="base" hangingPunct="0">
              <a:spcBef>
                <a:spcPct val="0"/>
              </a:spcBef>
              <a:spcAft>
                <a:spcPct val="0"/>
              </a:spcAft>
            </a:pPr>
            <a:r>
              <a:rPr lang="tr-TR" altLang="tr-TR" sz="667" dirty="0">
                <a:latin typeface="+mj-lt"/>
              </a:rPr>
              <a:t>2. Coiffier B, Lepage E, Briere J, et al. "CHOP chemotherapy plus rituximab compared with CHOP alone in elderly patients with diffuse large-B-cell lymphoma." New England Journal of Medicine. 2002;346(4):235–242.</a:t>
            </a:r>
          </a:p>
          <a:p>
            <a:pPr algn="r" defTabSz="1219170" eaLnBrk="0" fontAlgn="base" hangingPunct="0">
              <a:spcBef>
                <a:spcPct val="0"/>
              </a:spcBef>
              <a:spcAft>
                <a:spcPct val="0"/>
              </a:spcAft>
            </a:pPr>
            <a:r>
              <a:rPr lang="tr-TR" altLang="tr-TR" sz="667" dirty="0">
                <a:latin typeface="+mj-lt"/>
              </a:rPr>
              <a:t>3. Genentech, Inc. RITUXAN HYCELA (rituximab and hyaluronidase human) Injection, for Subcutaneous Use: US Prescribing Information. 2023.</a:t>
            </a:r>
          </a:p>
          <a:p>
            <a:pPr algn="r" defTabSz="1219170" eaLnBrk="0" fontAlgn="base" hangingPunct="0">
              <a:spcBef>
                <a:spcPct val="0"/>
              </a:spcBef>
              <a:spcAft>
                <a:spcPct val="0"/>
              </a:spcAft>
            </a:pPr>
            <a:r>
              <a:rPr lang="tr-TR" altLang="tr-TR" sz="667" dirty="0">
                <a:latin typeface="+mj-lt"/>
              </a:rPr>
              <a:t>4. Kite Pharma, Inc. YESCARTA (axicabtagene ciloleucel) Injection, for Intravenous Use: Summary of Product Characteristics. 2023.</a:t>
            </a:r>
          </a:p>
          <a:p>
            <a:pPr algn="r" defTabSz="1219170" eaLnBrk="0" fontAlgn="base" hangingPunct="0">
              <a:spcBef>
                <a:spcPct val="0"/>
              </a:spcBef>
              <a:spcAft>
                <a:spcPct val="0"/>
              </a:spcAft>
            </a:pPr>
            <a:r>
              <a:rPr lang="tr-TR" altLang="tr-TR" sz="667" dirty="0">
                <a:latin typeface="+mj-lt"/>
              </a:rPr>
              <a:t>5. Kite Pharma, Inc. YESCARTA (axicabtagene ciloleucel) Injection, for Intravenous Use: US Prescribing Information. 2023.</a:t>
            </a:r>
          </a:p>
          <a:p>
            <a:pPr algn="r" defTabSz="1219170" eaLnBrk="0" fontAlgn="base" hangingPunct="0">
              <a:spcBef>
                <a:spcPct val="0"/>
              </a:spcBef>
              <a:spcAft>
                <a:spcPct val="0"/>
              </a:spcAft>
            </a:pPr>
            <a:r>
              <a:rPr lang="tr-TR" altLang="tr-TR" sz="667" dirty="0">
                <a:latin typeface="+mj-lt"/>
              </a:rPr>
              <a:t>6. Novartis Pharmaceuticals Corporation. KYMRIAH (tisagenlecleucel) Suspension for Intravenous Infusion: Summary of Product Characteristics. 2023.</a:t>
            </a:r>
          </a:p>
          <a:p>
            <a:pPr algn="r" defTabSz="1219170" eaLnBrk="0" fontAlgn="base" hangingPunct="0">
              <a:spcBef>
                <a:spcPct val="0"/>
              </a:spcBef>
              <a:spcAft>
                <a:spcPct val="0"/>
              </a:spcAft>
            </a:pPr>
            <a:r>
              <a:rPr lang="tr-TR" altLang="tr-TR" sz="667" dirty="0">
                <a:latin typeface="+mj-lt"/>
              </a:rPr>
              <a:t>7. Novartis Pharmaceuticals Corporation. KYMRIAH (tisagenlecleucel) Suspension for Intravenous Infusion: US Prescribing Information. 2023.</a:t>
            </a:r>
          </a:p>
          <a:p>
            <a:pPr algn="r" defTabSz="1219170" eaLnBrk="0" fontAlgn="base" hangingPunct="0">
              <a:spcBef>
                <a:spcPct val="0"/>
              </a:spcBef>
              <a:spcAft>
                <a:spcPct val="0"/>
              </a:spcAft>
            </a:pPr>
            <a:r>
              <a:rPr lang="tr-TR" altLang="tr-TR" sz="667" dirty="0">
                <a:latin typeface="+mj-lt"/>
              </a:rPr>
              <a:t>8. Genentech, Inc. POLIVY (polatuzumab vedotin-piiq) Injection, for Intravenous Use: US Prescribing Information. 2023.</a:t>
            </a:r>
          </a:p>
        </p:txBody>
      </p:sp>
    </p:spTree>
    <p:extLst>
      <p:ext uri="{BB962C8B-B14F-4D97-AF65-F5344CB8AC3E}">
        <p14:creationId xmlns:p14="http://schemas.microsoft.com/office/powerpoint/2010/main" val="196188152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2207-6317-2F55-0794-2462ED67B07E}"/>
              </a:ext>
            </a:extLst>
          </p:cNvPr>
          <p:cNvSpPr>
            <a:spLocks noGrp="1"/>
          </p:cNvSpPr>
          <p:nvPr>
            <p:ph type="title"/>
          </p:nvPr>
        </p:nvSpPr>
        <p:spPr/>
        <p:txBody>
          <a:bodyPr/>
          <a:lstStyle/>
          <a:p>
            <a:r>
              <a:rPr lang="tr-TR" dirty="0"/>
              <a:t>R-CHOP</a:t>
            </a:r>
          </a:p>
        </p:txBody>
      </p:sp>
      <p:pic>
        <p:nvPicPr>
          <p:cNvPr id="4" name="Content Placeholder 3">
            <a:extLst>
              <a:ext uri="{FF2B5EF4-FFF2-40B4-BE49-F238E27FC236}">
                <a16:creationId xmlns:a16="http://schemas.microsoft.com/office/drawing/2014/main" id="{50F92B2D-3DEA-2D2E-524F-BC39F170A2D1}"/>
              </a:ext>
            </a:extLst>
          </p:cNvPr>
          <p:cNvPicPr>
            <a:picLocks noGrp="1" noChangeAspect="1"/>
          </p:cNvPicPr>
          <p:nvPr>
            <p:ph idx="1"/>
          </p:nvPr>
        </p:nvPicPr>
        <p:blipFill>
          <a:blip r:embed="rId2"/>
          <a:stretch>
            <a:fillRect/>
          </a:stretch>
        </p:blipFill>
        <p:spPr>
          <a:xfrm>
            <a:off x="-8639322" y="227271"/>
            <a:ext cx="15268722" cy="6403457"/>
          </a:xfrm>
          <a:prstGeom prst="rect">
            <a:avLst/>
          </a:prstGeom>
        </p:spPr>
      </p:pic>
      <p:sp>
        <p:nvSpPr>
          <p:cNvPr id="5" name="Rectangle 4">
            <a:extLst>
              <a:ext uri="{FF2B5EF4-FFF2-40B4-BE49-F238E27FC236}">
                <a16:creationId xmlns:a16="http://schemas.microsoft.com/office/drawing/2014/main" id="{001FCD09-E971-32D2-545D-5519D0D98B28}"/>
              </a:ext>
            </a:extLst>
          </p:cNvPr>
          <p:cNvSpPr>
            <a:spLocks noChangeArrowheads="1"/>
          </p:cNvSpPr>
          <p:nvPr/>
        </p:nvSpPr>
        <p:spPr bwMode="auto">
          <a:xfrm>
            <a:off x="6301294" y="5686823"/>
            <a:ext cx="5896069" cy="1252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McLaughlin P, Grillo-López AJ, Link BK, et al. "Rituximab chimeric anti-CD20 monoclonal antibody therapy for relapsed indolent lymphoma: half of patients respond to a four-dose treatment program." Journal of Clinical Oncology. 1998;16(8):2825–2833.</a:t>
            </a:r>
          </a:p>
          <a:p>
            <a:pPr algn="r" defTabSz="1219170" eaLnBrk="0" fontAlgn="base" hangingPunct="0">
              <a:spcBef>
                <a:spcPct val="0"/>
              </a:spcBef>
              <a:spcAft>
                <a:spcPct val="0"/>
              </a:spcAft>
            </a:pPr>
            <a:r>
              <a:rPr lang="tr-TR" altLang="tr-TR" sz="667" dirty="0">
                <a:latin typeface="+mj-lt"/>
              </a:rPr>
              <a:t>2. Coiffier B, Lepage E, Briere J, et al. "CHOP chemotherapy plus rituximab compared with CHOP alone in elderly patients with diffuse large-B-cell lymphoma." New England Journal of Medicine. 2002;346(4):235–242.</a:t>
            </a:r>
          </a:p>
          <a:p>
            <a:pPr algn="r" defTabSz="1219170" eaLnBrk="0" fontAlgn="base" hangingPunct="0">
              <a:spcBef>
                <a:spcPct val="0"/>
              </a:spcBef>
              <a:spcAft>
                <a:spcPct val="0"/>
              </a:spcAft>
            </a:pPr>
            <a:r>
              <a:rPr lang="tr-TR" altLang="tr-TR" sz="667" dirty="0">
                <a:latin typeface="+mj-lt"/>
              </a:rPr>
              <a:t>3. Genentech, Inc. RITUXAN HYCELA (rituximab and hyaluronidase human) Injection, for Subcutaneous Use: US Prescribing Information. 2023.</a:t>
            </a:r>
          </a:p>
          <a:p>
            <a:pPr algn="r" defTabSz="1219170" eaLnBrk="0" fontAlgn="base" hangingPunct="0">
              <a:spcBef>
                <a:spcPct val="0"/>
              </a:spcBef>
              <a:spcAft>
                <a:spcPct val="0"/>
              </a:spcAft>
            </a:pPr>
            <a:r>
              <a:rPr lang="tr-TR" altLang="tr-TR" sz="667" dirty="0">
                <a:latin typeface="+mj-lt"/>
              </a:rPr>
              <a:t>4. Kite Pharma, Inc. YESCARTA (axicabtagene ciloleucel) Injection, for Intravenous Use: Summary of Product Characteristics. 2023.</a:t>
            </a:r>
          </a:p>
          <a:p>
            <a:pPr algn="r" defTabSz="1219170" eaLnBrk="0" fontAlgn="base" hangingPunct="0">
              <a:spcBef>
                <a:spcPct val="0"/>
              </a:spcBef>
              <a:spcAft>
                <a:spcPct val="0"/>
              </a:spcAft>
            </a:pPr>
            <a:r>
              <a:rPr lang="tr-TR" altLang="tr-TR" sz="667" dirty="0">
                <a:latin typeface="+mj-lt"/>
              </a:rPr>
              <a:t>5. Kite Pharma, Inc. YESCARTA (axicabtagene ciloleucel) Injection, for Intravenous Use: US Prescribing Information. 2023.</a:t>
            </a:r>
          </a:p>
          <a:p>
            <a:pPr algn="r" defTabSz="1219170" eaLnBrk="0" fontAlgn="base" hangingPunct="0">
              <a:spcBef>
                <a:spcPct val="0"/>
              </a:spcBef>
              <a:spcAft>
                <a:spcPct val="0"/>
              </a:spcAft>
            </a:pPr>
            <a:r>
              <a:rPr lang="tr-TR" altLang="tr-TR" sz="667" dirty="0">
                <a:latin typeface="+mj-lt"/>
              </a:rPr>
              <a:t>6. Novartis Pharmaceuticals Corporation. KYMRIAH (tisagenlecleucel) Suspension for Intravenous Infusion: Summary of Product Characteristics. 2023.</a:t>
            </a:r>
          </a:p>
          <a:p>
            <a:pPr algn="r" defTabSz="1219170" eaLnBrk="0" fontAlgn="base" hangingPunct="0">
              <a:spcBef>
                <a:spcPct val="0"/>
              </a:spcBef>
              <a:spcAft>
                <a:spcPct val="0"/>
              </a:spcAft>
            </a:pPr>
            <a:r>
              <a:rPr lang="tr-TR" altLang="tr-TR" sz="667" dirty="0">
                <a:latin typeface="+mj-lt"/>
              </a:rPr>
              <a:t>7. Novartis Pharmaceuticals Corporation. KYMRIAH (tisagenlecleucel) Suspension for Intravenous Infusion: US Prescribing Information. 2023.</a:t>
            </a:r>
          </a:p>
          <a:p>
            <a:pPr algn="r" defTabSz="1219170" eaLnBrk="0" fontAlgn="base" hangingPunct="0">
              <a:spcBef>
                <a:spcPct val="0"/>
              </a:spcBef>
              <a:spcAft>
                <a:spcPct val="0"/>
              </a:spcAft>
            </a:pPr>
            <a:r>
              <a:rPr lang="tr-TR" altLang="tr-TR" sz="667" dirty="0">
                <a:latin typeface="+mj-lt"/>
              </a:rPr>
              <a:t>8. Genentech, Inc. POLIVY (polatuzumab vedotin-piiq) Injection, for Intravenous Use: US Prescribing Information. 2023.</a:t>
            </a:r>
          </a:p>
        </p:txBody>
      </p:sp>
      <p:sp>
        <p:nvSpPr>
          <p:cNvPr id="3" name="TextBox 2">
            <a:extLst>
              <a:ext uri="{FF2B5EF4-FFF2-40B4-BE49-F238E27FC236}">
                <a16:creationId xmlns:a16="http://schemas.microsoft.com/office/drawing/2014/main" id="{AE82D27F-66F3-9B6C-ACF3-DFD336BC437B}"/>
              </a:ext>
            </a:extLst>
          </p:cNvPr>
          <p:cNvSpPr txBox="1"/>
          <p:nvPr/>
        </p:nvSpPr>
        <p:spPr>
          <a:xfrm>
            <a:off x="6858000" y="1143000"/>
            <a:ext cx="4495800" cy="707886"/>
          </a:xfrm>
          <a:prstGeom prst="rect">
            <a:avLst/>
          </a:prstGeom>
          <a:noFill/>
        </p:spPr>
        <p:txBody>
          <a:bodyPr wrap="square" rtlCol="0">
            <a:spAutoFit/>
          </a:bodyPr>
          <a:lstStyle/>
          <a:p>
            <a:r>
              <a:rPr lang="tr-TR" sz="4000" dirty="0"/>
              <a:t>CAR-T çağı </a:t>
            </a:r>
          </a:p>
        </p:txBody>
      </p:sp>
    </p:spTree>
    <p:extLst>
      <p:ext uri="{BB962C8B-B14F-4D97-AF65-F5344CB8AC3E}">
        <p14:creationId xmlns:p14="http://schemas.microsoft.com/office/powerpoint/2010/main" val="1776652588"/>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2207-6317-2F55-0794-2462ED67B07E}"/>
              </a:ext>
            </a:extLst>
          </p:cNvPr>
          <p:cNvSpPr>
            <a:spLocks noGrp="1"/>
          </p:cNvSpPr>
          <p:nvPr>
            <p:ph type="title"/>
          </p:nvPr>
        </p:nvSpPr>
        <p:spPr/>
        <p:txBody>
          <a:bodyPr/>
          <a:lstStyle/>
          <a:p>
            <a:r>
              <a:rPr lang="tr-TR" dirty="0"/>
              <a:t>R-CHOP</a:t>
            </a:r>
          </a:p>
        </p:txBody>
      </p:sp>
      <p:pic>
        <p:nvPicPr>
          <p:cNvPr id="4" name="Content Placeholder 3">
            <a:extLst>
              <a:ext uri="{FF2B5EF4-FFF2-40B4-BE49-F238E27FC236}">
                <a16:creationId xmlns:a16="http://schemas.microsoft.com/office/drawing/2014/main" id="{50F92B2D-3DEA-2D2E-524F-BC39F170A2D1}"/>
              </a:ext>
            </a:extLst>
          </p:cNvPr>
          <p:cNvPicPr>
            <a:picLocks noGrp="1" noChangeAspect="1"/>
          </p:cNvPicPr>
          <p:nvPr>
            <p:ph idx="1"/>
          </p:nvPr>
        </p:nvPicPr>
        <p:blipFill>
          <a:blip r:embed="rId2"/>
          <a:stretch>
            <a:fillRect/>
          </a:stretch>
        </p:blipFill>
        <p:spPr>
          <a:xfrm>
            <a:off x="-11506200" y="227271"/>
            <a:ext cx="15268722" cy="6403457"/>
          </a:xfrm>
          <a:prstGeom prst="rect">
            <a:avLst/>
          </a:prstGeom>
        </p:spPr>
      </p:pic>
      <p:sp>
        <p:nvSpPr>
          <p:cNvPr id="5" name="Rectangle 4">
            <a:extLst>
              <a:ext uri="{FF2B5EF4-FFF2-40B4-BE49-F238E27FC236}">
                <a16:creationId xmlns:a16="http://schemas.microsoft.com/office/drawing/2014/main" id="{001FCD09-E971-32D2-545D-5519D0D98B28}"/>
              </a:ext>
            </a:extLst>
          </p:cNvPr>
          <p:cNvSpPr>
            <a:spLocks noChangeArrowheads="1"/>
          </p:cNvSpPr>
          <p:nvPr/>
        </p:nvSpPr>
        <p:spPr bwMode="auto">
          <a:xfrm>
            <a:off x="6301294" y="5686823"/>
            <a:ext cx="5896069" cy="1252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McLaughlin P, Grillo-López AJ, Link BK, et al. "Rituximab chimeric anti-CD20 monoclonal antibody therapy for relapsed indolent lymphoma: half of patients respond to a four-dose treatment program." Journal of Clinical Oncology. 1998;16(8):2825–2833.</a:t>
            </a:r>
          </a:p>
          <a:p>
            <a:pPr algn="r" defTabSz="1219170" eaLnBrk="0" fontAlgn="base" hangingPunct="0">
              <a:spcBef>
                <a:spcPct val="0"/>
              </a:spcBef>
              <a:spcAft>
                <a:spcPct val="0"/>
              </a:spcAft>
            </a:pPr>
            <a:r>
              <a:rPr lang="tr-TR" altLang="tr-TR" sz="667" dirty="0">
                <a:latin typeface="+mj-lt"/>
              </a:rPr>
              <a:t>2. Coiffier B, Lepage E, Briere J, et al. "CHOP chemotherapy plus rituximab compared with CHOP alone in elderly patients with diffuse large-B-cell lymphoma." New England Journal of Medicine. 2002;346(4):235–242.</a:t>
            </a:r>
          </a:p>
          <a:p>
            <a:pPr algn="r" defTabSz="1219170" eaLnBrk="0" fontAlgn="base" hangingPunct="0">
              <a:spcBef>
                <a:spcPct val="0"/>
              </a:spcBef>
              <a:spcAft>
                <a:spcPct val="0"/>
              </a:spcAft>
            </a:pPr>
            <a:r>
              <a:rPr lang="tr-TR" altLang="tr-TR" sz="667" dirty="0">
                <a:latin typeface="+mj-lt"/>
              </a:rPr>
              <a:t>3. Genentech, Inc. RITUXAN HYCELA (rituximab and hyaluronidase human) Injection, for Subcutaneous Use: US Prescribing Information. 2023.</a:t>
            </a:r>
          </a:p>
          <a:p>
            <a:pPr algn="r" defTabSz="1219170" eaLnBrk="0" fontAlgn="base" hangingPunct="0">
              <a:spcBef>
                <a:spcPct val="0"/>
              </a:spcBef>
              <a:spcAft>
                <a:spcPct val="0"/>
              </a:spcAft>
            </a:pPr>
            <a:r>
              <a:rPr lang="tr-TR" altLang="tr-TR" sz="667" dirty="0">
                <a:latin typeface="+mj-lt"/>
              </a:rPr>
              <a:t>4. Kite Pharma, Inc. YESCARTA (axicabtagene ciloleucel) Injection, for Intravenous Use: Summary of Product Characteristics. 2023.</a:t>
            </a:r>
          </a:p>
          <a:p>
            <a:pPr algn="r" defTabSz="1219170" eaLnBrk="0" fontAlgn="base" hangingPunct="0">
              <a:spcBef>
                <a:spcPct val="0"/>
              </a:spcBef>
              <a:spcAft>
                <a:spcPct val="0"/>
              </a:spcAft>
            </a:pPr>
            <a:r>
              <a:rPr lang="tr-TR" altLang="tr-TR" sz="667" dirty="0">
                <a:latin typeface="+mj-lt"/>
              </a:rPr>
              <a:t>5. Kite Pharma, Inc. YESCARTA (axicabtagene ciloleucel) Injection, for Intravenous Use: US Prescribing Information. 2023.</a:t>
            </a:r>
          </a:p>
          <a:p>
            <a:pPr algn="r" defTabSz="1219170" eaLnBrk="0" fontAlgn="base" hangingPunct="0">
              <a:spcBef>
                <a:spcPct val="0"/>
              </a:spcBef>
              <a:spcAft>
                <a:spcPct val="0"/>
              </a:spcAft>
            </a:pPr>
            <a:r>
              <a:rPr lang="tr-TR" altLang="tr-TR" sz="667" dirty="0">
                <a:latin typeface="+mj-lt"/>
              </a:rPr>
              <a:t>6. Novartis Pharmaceuticals Corporation. KYMRIAH (tisagenlecleucel) Suspension for Intravenous Infusion: Summary of Product Characteristics. 2023.</a:t>
            </a:r>
          </a:p>
          <a:p>
            <a:pPr algn="r" defTabSz="1219170" eaLnBrk="0" fontAlgn="base" hangingPunct="0">
              <a:spcBef>
                <a:spcPct val="0"/>
              </a:spcBef>
              <a:spcAft>
                <a:spcPct val="0"/>
              </a:spcAft>
            </a:pPr>
            <a:r>
              <a:rPr lang="tr-TR" altLang="tr-TR" sz="667" dirty="0">
                <a:latin typeface="+mj-lt"/>
              </a:rPr>
              <a:t>7. Novartis Pharmaceuticals Corporation. KYMRIAH (tisagenlecleucel) Suspension for Intravenous Infusion: US Prescribing Information. 2023.</a:t>
            </a:r>
          </a:p>
          <a:p>
            <a:pPr algn="r" defTabSz="1219170" eaLnBrk="0" fontAlgn="base" hangingPunct="0">
              <a:spcBef>
                <a:spcPct val="0"/>
              </a:spcBef>
              <a:spcAft>
                <a:spcPct val="0"/>
              </a:spcAft>
            </a:pPr>
            <a:r>
              <a:rPr lang="tr-TR" altLang="tr-TR" sz="667" dirty="0">
                <a:latin typeface="+mj-lt"/>
              </a:rPr>
              <a:t>8. Genentech, Inc. POLIVY (polatuzumab vedotin-piiq) Injection, for Intravenous Use: US Prescribing Information. 2023.</a:t>
            </a:r>
          </a:p>
        </p:txBody>
      </p:sp>
      <p:sp>
        <p:nvSpPr>
          <p:cNvPr id="3" name="TextBox 2">
            <a:extLst>
              <a:ext uri="{FF2B5EF4-FFF2-40B4-BE49-F238E27FC236}">
                <a16:creationId xmlns:a16="http://schemas.microsoft.com/office/drawing/2014/main" id="{AE82D27F-66F3-9B6C-ACF3-DFD336BC437B}"/>
              </a:ext>
            </a:extLst>
          </p:cNvPr>
          <p:cNvSpPr txBox="1"/>
          <p:nvPr/>
        </p:nvSpPr>
        <p:spPr>
          <a:xfrm>
            <a:off x="6858000" y="1143000"/>
            <a:ext cx="4495800" cy="707886"/>
          </a:xfrm>
          <a:prstGeom prst="rect">
            <a:avLst/>
          </a:prstGeom>
          <a:noFill/>
        </p:spPr>
        <p:txBody>
          <a:bodyPr wrap="square" rtlCol="0">
            <a:spAutoFit/>
          </a:bodyPr>
          <a:lstStyle/>
          <a:p>
            <a:r>
              <a:rPr lang="tr-TR" sz="4000" dirty="0" err="1"/>
              <a:t>Pola</a:t>
            </a:r>
            <a:r>
              <a:rPr lang="tr-TR" sz="4000" dirty="0"/>
              <a:t>-R-</a:t>
            </a:r>
            <a:r>
              <a:rPr lang="tr-TR" sz="4000" dirty="0" err="1"/>
              <a:t>bendamustin</a:t>
            </a:r>
            <a:endParaRPr lang="tr-TR" sz="4000" dirty="0"/>
          </a:p>
        </p:txBody>
      </p:sp>
    </p:spTree>
    <p:extLst>
      <p:ext uri="{BB962C8B-B14F-4D97-AF65-F5344CB8AC3E}">
        <p14:creationId xmlns:p14="http://schemas.microsoft.com/office/powerpoint/2010/main" val="69217778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1A3513FC-035E-DCB0-6C12-2570512C11A6}"/>
              </a:ext>
            </a:extLst>
          </p:cNvPr>
          <p:cNvSpPr>
            <a:spLocks noGrp="1"/>
          </p:cNvSpPr>
          <p:nvPr>
            <p:ph idx="1"/>
          </p:nvPr>
        </p:nvSpPr>
        <p:spPr/>
        <p:txBody>
          <a:bodyPr/>
          <a:lstStyle/>
          <a:p>
            <a:endParaRPr lang="tr-TR"/>
          </a:p>
        </p:txBody>
      </p:sp>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2"/>
          <a:stretch>
            <a:fillRect/>
          </a:stretch>
        </p:blipFill>
        <p:spPr>
          <a:xfrm>
            <a:off x="10611" y="346798"/>
            <a:ext cx="12105190" cy="5673002"/>
          </a:xfrm>
          <a:prstGeom prst="rect">
            <a:avLst/>
          </a:prstGeom>
        </p:spPr>
      </p:pic>
    </p:spTree>
    <p:extLst>
      <p:ext uri="{BB962C8B-B14F-4D97-AF65-F5344CB8AC3E}">
        <p14:creationId xmlns:p14="http://schemas.microsoft.com/office/powerpoint/2010/main" val="367531389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1A3513FC-035E-DCB0-6C12-2570512C11A6}"/>
              </a:ext>
            </a:extLst>
          </p:cNvPr>
          <p:cNvSpPr>
            <a:spLocks noGrp="1"/>
          </p:cNvSpPr>
          <p:nvPr>
            <p:ph idx="1"/>
          </p:nvPr>
        </p:nvSpPr>
        <p:spPr/>
        <p:txBody>
          <a:bodyPr/>
          <a:lstStyle/>
          <a:p>
            <a:endParaRPr lang="tr-TR"/>
          </a:p>
        </p:txBody>
      </p:sp>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2"/>
          <a:stretch>
            <a:fillRect/>
          </a:stretch>
        </p:blipFill>
        <p:spPr>
          <a:xfrm>
            <a:off x="9220200" y="346798"/>
            <a:ext cx="12105190" cy="5673002"/>
          </a:xfrm>
          <a:prstGeom prst="rect">
            <a:avLst/>
          </a:prstGeom>
        </p:spPr>
      </p:pic>
      <p:pic>
        <p:nvPicPr>
          <p:cNvPr id="1026" name="Picture 2" descr="Combination mechanism of action of tafasitamab and lenalidomide. 41 |  Download Scientific Diagram">
            <a:extLst>
              <a:ext uri="{FF2B5EF4-FFF2-40B4-BE49-F238E27FC236}">
                <a16:creationId xmlns:a16="http://schemas.microsoft.com/office/drawing/2014/main" id="{D4E2861D-1F16-3B9A-D919-AA56FEFAB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76581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11039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1A3513FC-035E-DCB0-6C12-2570512C11A6}"/>
              </a:ext>
            </a:extLst>
          </p:cNvPr>
          <p:cNvSpPr>
            <a:spLocks noGrp="1"/>
          </p:cNvSpPr>
          <p:nvPr>
            <p:ph idx="1"/>
          </p:nvPr>
        </p:nvSpPr>
        <p:spPr/>
        <p:txBody>
          <a:bodyPr/>
          <a:lstStyle/>
          <a:p>
            <a:r>
              <a:rPr lang="tr-TR" dirty="0"/>
              <a:t>L-MIND faz 2 ile FDA onayı </a:t>
            </a:r>
          </a:p>
          <a:p>
            <a:r>
              <a:rPr lang="tr-TR" dirty="0"/>
              <a:t>ORR: %60 </a:t>
            </a:r>
            <a:r>
              <a:rPr lang="tr-TR" dirty="0" err="1"/>
              <a:t>larda</a:t>
            </a:r>
            <a:r>
              <a:rPr lang="tr-TR" dirty="0"/>
              <a:t> </a:t>
            </a:r>
          </a:p>
          <a:p>
            <a:r>
              <a:rPr lang="tr-TR" dirty="0" err="1"/>
              <a:t>mPFS</a:t>
            </a:r>
            <a:r>
              <a:rPr lang="tr-TR" dirty="0"/>
              <a:t> 12 ay civarı</a:t>
            </a:r>
          </a:p>
        </p:txBody>
      </p:sp>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2"/>
          <a:stretch>
            <a:fillRect/>
          </a:stretch>
        </p:blipFill>
        <p:spPr>
          <a:xfrm>
            <a:off x="9220200" y="346798"/>
            <a:ext cx="12105190" cy="5673002"/>
          </a:xfrm>
          <a:prstGeom prst="rect">
            <a:avLst/>
          </a:prstGeom>
        </p:spPr>
      </p:pic>
      <p:pic>
        <p:nvPicPr>
          <p:cNvPr id="1026" name="Picture 2" descr="Combination mechanism of action of tafasitamab and lenalidomide. 41 |  Download Scientific Diagram">
            <a:extLst>
              <a:ext uri="{FF2B5EF4-FFF2-40B4-BE49-F238E27FC236}">
                <a16:creationId xmlns:a16="http://schemas.microsoft.com/office/drawing/2014/main" id="{D4E2861D-1F16-3B9A-D919-AA56FEFAB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1905000" cy="1705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56114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1A3513FC-035E-DCB0-6C12-2570512C11A6}"/>
              </a:ext>
            </a:extLst>
          </p:cNvPr>
          <p:cNvSpPr>
            <a:spLocks noGrp="1"/>
          </p:cNvSpPr>
          <p:nvPr>
            <p:ph idx="1"/>
          </p:nvPr>
        </p:nvSpPr>
        <p:spPr/>
        <p:txBody>
          <a:bodyPr/>
          <a:lstStyle/>
          <a:p>
            <a:r>
              <a:rPr lang="tr-TR" dirty="0"/>
              <a:t>L-MIND faz 2 ile FDA onayı </a:t>
            </a:r>
          </a:p>
          <a:p>
            <a:r>
              <a:rPr lang="tr-TR" dirty="0"/>
              <a:t>ORR: %60 </a:t>
            </a:r>
            <a:r>
              <a:rPr lang="tr-TR" dirty="0" err="1"/>
              <a:t>larda</a:t>
            </a:r>
            <a:r>
              <a:rPr lang="tr-TR" dirty="0"/>
              <a:t> </a:t>
            </a:r>
          </a:p>
          <a:p>
            <a:r>
              <a:rPr lang="tr-TR" dirty="0" err="1"/>
              <a:t>mPFS</a:t>
            </a:r>
            <a:r>
              <a:rPr lang="tr-TR" dirty="0"/>
              <a:t> 12 ay civarı</a:t>
            </a:r>
          </a:p>
        </p:txBody>
      </p:sp>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2"/>
          <a:stretch>
            <a:fillRect/>
          </a:stretch>
        </p:blipFill>
        <p:spPr>
          <a:xfrm>
            <a:off x="9220200" y="346798"/>
            <a:ext cx="12105190" cy="5673002"/>
          </a:xfrm>
          <a:prstGeom prst="rect">
            <a:avLst/>
          </a:prstGeom>
        </p:spPr>
      </p:pic>
      <p:pic>
        <p:nvPicPr>
          <p:cNvPr id="1026" name="Picture 2" descr="Combination mechanism of action of tafasitamab and lenalidomide. 41 |  Download Scientific Diagram">
            <a:extLst>
              <a:ext uri="{FF2B5EF4-FFF2-40B4-BE49-F238E27FC236}">
                <a16:creationId xmlns:a16="http://schemas.microsoft.com/office/drawing/2014/main" id="{D4E2861D-1F16-3B9A-D919-AA56FEFAB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1905000" cy="17059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7BDBB87-BF86-E340-2FE9-2101405AB3C3}"/>
              </a:ext>
            </a:extLst>
          </p:cNvPr>
          <p:cNvPicPr>
            <a:picLocks noChangeAspect="1"/>
          </p:cNvPicPr>
          <p:nvPr/>
        </p:nvPicPr>
        <p:blipFill>
          <a:blip r:embed="rId4"/>
          <a:stretch>
            <a:fillRect/>
          </a:stretch>
        </p:blipFill>
        <p:spPr>
          <a:xfrm>
            <a:off x="457200" y="346798"/>
            <a:ext cx="7772400" cy="5575592"/>
          </a:xfrm>
          <a:prstGeom prst="rect">
            <a:avLst/>
          </a:prstGeom>
        </p:spPr>
      </p:pic>
    </p:spTree>
    <p:extLst>
      <p:ext uri="{BB962C8B-B14F-4D97-AF65-F5344CB8AC3E}">
        <p14:creationId xmlns:p14="http://schemas.microsoft.com/office/powerpoint/2010/main" val="264541314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1A3513FC-035E-DCB0-6C12-2570512C11A6}"/>
              </a:ext>
            </a:extLst>
          </p:cNvPr>
          <p:cNvSpPr>
            <a:spLocks noGrp="1"/>
          </p:cNvSpPr>
          <p:nvPr>
            <p:ph idx="1"/>
          </p:nvPr>
        </p:nvSpPr>
        <p:spPr/>
        <p:txBody>
          <a:bodyPr/>
          <a:lstStyle/>
          <a:p>
            <a:r>
              <a:rPr lang="tr-TR" dirty="0"/>
              <a:t>ORR: %30 </a:t>
            </a:r>
            <a:r>
              <a:rPr lang="tr-TR" dirty="0" err="1"/>
              <a:t>larda</a:t>
            </a:r>
            <a:r>
              <a:rPr lang="tr-TR" dirty="0"/>
              <a:t> </a:t>
            </a:r>
          </a:p>
          <a:p>
            <a:r>
              <a:rPr lang="tr-TR" dirty="0" err="1"/>
              <a:t>mPFS</a:t>
            </a:r>
            <a:r>
              <a:rPr lang="tr-TR" dirty="0"/>
              <a:t> 6 ay civarı</a:t>
            </a:r>
          </a:p>
        </p:txBody>
      </p:sp>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2"/>
          <a:stretch>
            <a:fillRect/>
          </a:stretch>
        </p:blipFill>
        <p:spPr>
          <a:xfrm>
            <a:off x="9220200" y="346798"/>
            <a:ext cx="12105190" cy="5673002"/>
          </a:xfrm>
          <a:prstGeom prst="rect">
            <a:avLst/>
          </a:prstGeom>
        </p:spPr>
      </p:pic>
      <p:pic>
        <p:nvPicPr>
          <p:cNvPr id="1026" name="Picture 2" descr="Combination mechanism of action of tafasitamab and lenalidomide. 41 |  Download Scientific Diagram">
            <a:extLst>
              <a:ext uri="{FF2B5EF4-FFF2-40B4-BE49-F238E27FC236}">
                <a16:creationId xmlns:a16="http://schemas.microsoft.com/office/drawing/2014/main" id="{D4E2861D-1F16-3B9A-D919-AA56FEFAB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1905000" cy="17059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7BDBB87-BF86-E340-2FE9-2101405AB3C3}"/>
              </a:ext>
            </a:extLst>
          </p:cNvPr>
          <p:cNvPicPr>
            <a:picLocks noChangeAspect="1"/>
          </p:cNvPicPr>
          <p:nvPr/>
        </p:nvPicPr>
        <p:blipFill>
          <a:blip r:embed="rId4"/>
          <a:stretch>
            <a:fillRect/>
          </a:stretch>
        </p:blipFill>
        <p:spPr>
          <a:xfrm>
            <a:off x="457200" y="346798"/>
            <a:ext cx="7772400" cy="1478827"/>
          </a:xfrm>
          <a:prstGeom prst="rect">
            <a:avLst/>
          </a:prstGeom>
        </p:spPr>
      </p:pic>
    </p:spTree>
    <p:extLst>
      <p:ext uri="{BB962C8B-B14F-4D97-AF65-F5344CB8AC3E}">
        <p14:creationId xmlns:p14="http://schemas.microsoft.com/office/powerpoint/2010/main" val="315337654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2"/>
          <a:stretch>
            <a:fillRect/>
          </a:stretch>
        </p:blipFill>
        <p:spPr>
          <a:xfrm>
            <a:off x="7086600" y="346798"/>
            <a:ext cx="12105190" cy="5673002"/>
          </a:xfrm>
          <a:prstGeom prst="rect">
            <a:avLst/>
          </a:prstGeom>
        </p:spPr>
      </p:pic>
      <p:pic>
        <p:nvPicPr>
          <p:cNvPr id="3074" name="Picture 2" descr="Loncastuximab Tesirine in the Treatment of Relapsed or Refractory Diffuse  Large B-Cell Lymphoma">
            <a:extLst>
              <a:ext uri="{FF2B5EF4-FFF2-40B4-BE49-F238E27FC236}">
                <a16:creationId xmlns:a16="http://schemas.microsoft.com/office/drawing/2014/main" id="{73C025ED-570F-AD4E-81E9-A02E4309213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57518" y="1672362"/>
            <a:ext cx="46863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95833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3"/>
          <p:cNvSpPr txBox="1"/>
          <p:nvPr/>
        </p:nvSpPr>
        <p:spPr>
          <a:xfrm>
            <a:off x="304967"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NHL'de karşılanmamış gereksinimler: Tüm dünyadaki en yaygın </a:t>
            </a:r>
            <a:r>
              <a:rPr lang="en" sz="2533" dirty="0">
                <a:solidFill>
                  <a:srgbClr val="0066CC"/>
                </a:solidFill>
                <a:latin typeface="Arial"/>
                <a:ea typeface="Arial"/>
                <a:cs typeface="Arial"/>
                <a:sym typeface="Arial"/>
              </a:rPr>
              <a:t/>
            </a:r>
            <a:br>
              <a:rPr lang="en" sz="2533" dirty="0">
                <a:solidFill>
                  <a:srgbClr val="0066CC"/>
                </a:solidFill>
                <a:latin typeface="Arial"/>
                <a:ea typeface="Arial"/>
                <a:cs typeface="Arial"/>
                <a:sym typeface="Arial"/>
              </a:rPr>
            </a:br>
            <a:r>
              <a:rPr lang="tr-TR" sz="2533" dirty="0">
                <a:solidFill>
                  <a:srgbClr val="0066CC"/>
                </a:solidFill>
                <a:latin typeface="Arial"/>
                <a:ea typeface="Arial"/>
                <a:cs typeface="Arial"/>
                <a:sym typeface="Arial"/>
              </a:rPr>
              <a:t>hematolojik malignite</a:t>
            </a:r>
          </a:p>
        </p:txBody>
      </p:sp>
      <p:sp>
        <p:nvSpPr>
          <p:cNvPr id="284" name="Google Shape;284;p43"/>
          <p:cNvSpPr/>
          <p:nvPr/>
        </p:nvSpPr>
        <p:spPr>
          <a:xfrm>
            <a:off x="3809600" y="2305900"/>
            <a:ext cx="4572800" cy="360000"/>
          </a:xfrm>
          <a:prstGeom prst="roundRect">
            <a:avLst>
              <a:gd name="adj" fmla="val 19019"/>
            </a:avLst>
          </a:prstGeom>
          <a:solidFill>
            <a:schemeClr val="accent2"/>
          </a:solidFill>
          <a:ln>
            <a:noFill/>
          </a:ln>
        </p:spPr>
        <p:txBody>
          <a:bodyPr spcFirstLastPara="1" wrap="square" lIns="121900" tIns="60933" rIns="121900" bIns="60933" anchor="ctr" anchorCtr="0">
            <a:noAutofit/>
          </a:bodyPr>
          <a:lstStyle/>
          <a:p>
            <a:pPr algn="ctr">
              <a:buClr>
                <a:srgbClr val="000000"/>
              </a:buClr>
              <a:buSzPts val="1100"/>
            </a:pPr>
            <a:r>
              <a:rPr lang="tr-TR" sz="1600" b="1" dirty="0">
                <a:solidFill>
                  <a:schemeClr val="lt1"/>
                </a:solidFill>
                <a:latin typeface="Arial"/>
                <a:ea typeface="Arial"/>
                <a:cs typeface="Arial"/>
                <a:sym typeface="Arial"/>
              </a:rPr>
              <a:t>Yaygın B hücreli NHL alt-tiplerinin sıklığı</a:t>
            </a:r>
            <a:r>
              <a:rPr lang="tr-TR" sz="1600" b="1" baseline="30000" dirty="0">
                <a:solidFill>
                  <a:schemeClr val="lt1"/>
                </a:solidFill>
                <a:latin typeface="Arial"/>
                <a:ea typeface="Arial"/>
                <a:cs typeface="Arial"/>
                <a:sym typeface="Arial"/>
              </a:rPr>
              <a:t>1</a:t>
            </a:r>
          </a:p>
        </p:txBody>
      </p:sp>
      <p:sp>
        <p:nvSpPr>
          <p:cNvPr id="285" name="Google Shape;285;p43"/>
          <p:cNvSpPr txBox="1"/>
          <p:nvPr/>
        </p:nvSpPr>
        <p:spPr>
          <a:xfrm>
            <a:off x="6474516" y="2708073"/>
            <a:ext cx="12956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i="1" dirty="0">
                <a:solidFill>
                  <a:schemeClr val="dk1"/>
                </a:solidFill>
                <a:latin typeface="Arial"/>
                <a:ea typeface="Arial"/>
                <a:cs typeface="Arial"/>
                <a:sym typeface="Arial"/>
              </a:rPr>
              <a:t>İndolent</a:t>
            </a:r>
          </a:p>
        </p:txBody>
      </p:sp>
      <p:sp>
        <p:nvSpPr>
          <p:cNvPr id="286" name="Google Shape;286;p43"/>
          <p:cNvSpPr txBox="1"/>
          <p:nvPr/>
        </p:nvSpPr>
        <p:spPr>
          <a:xfrm>
            <a:off x="4539531" y="2708073"/>
            <a:ext cx="16228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i="1" dirty="0">
                <a:solidFill>
                  <a:schemeClr val="dk1"/>
                </a:solidFill>
                <a:latin typeface="Arial"/>
                <a:ea typeface="Arial"/>
                <a:cs typeface="Arial"/>
                <a:sym typeface="Arial"/>
              </a:rPr>
              <a:t>Agresif</a:t>
            </a:r>
          </a:p>
        </p:txBody>
      </p:sp>
      <p:cxnSp>
        <p:nvCxnSpPr>
          <p:cNvPr id="287" name="Google Shape;287;p43"/>
          <p:cNvCxnSpPr/>
          <p:nvPr/>
        </p:nvCxnSpPr>
        <p:spPr>
          <a:xfrm flipH="1">
            <a:off x="6085387" y="3241301"/>
            <a:ext cx="21200" cy="2366000"/>
          </a:xfrm>
          <a:prstGeom prst="straightConnector1">
            <a:avLst/>
          </a:prstGeom>
          <a:noFill/>
          <a:ln w="12700" cap="flat" cmpd="sng">
            <a:solidFill>
              <a:schemeClr val="dk1"/>
            </a:solidFill>
            <a:prstDash val="lgDash"/>
            <a:round/>
            <a:headEnd type="none" w="sm" len="sm"/>
            <a:tailEnd type="none" w="sm" len="sm"/>
          </a:ln>
        </p:spPr>
      </p:cxnSp>
      <p:sp>
        <p:nvSpPr>
          <p:cNvPr id="288" name="Google Shape;288;p43"/>
          <p:cNvSpPr txBox="1"/>
          <p:nvPr/>
        </p:nvSpPr>
        <p:spPr>
          <a:xfrm>
            <a:off x="5051996" y="3193591"/>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DLBCL</a:t>
            </a:r>
          </a:p>
        </p:txBody>
      </p:sp>
      <p:sp>
        <p:nvSpPr>
          <p:cNvPr id="289" name="Google Shape;289;p43"/>
          <p:cNvSpPr txBox="1"/>
          <p:nvPr/>
        </p:nvSpPr>
        <p:spPr>
          <a:xfrm>
            <a:off x="5051996" y="3891304"/>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MHL</a:t>
            </a:r>
          </a:p>
        </p:txBody>
      </p:sp>
      <p:sp>
        <p:nvSpPr>
          <p:cNvPr id="290" name="Google Shape;290;p43"/>
          <p:cNvSpPr txBox="1"/>
          <p:nvPr/>
        </p:nvSpPr>
        <p:spPr>
          <a:xfrm>
            <a:off x="5051996" y="4583617"/>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BL</a:t>
            </a:r>
          </a:p>
        </p:txBody>
      </p:sp>
      <p:sp>
        <p:nvSpPr>
          <p:cNvPr id="291" name="Google Shape;291;p43"/>
          <p:cNvSpPr txBox="1"/>
          <p:nvPr/>
        </p:nvSpPr>
        <p:spPr>
          <a:xfrm>
            <a:off x="6951839" y="3182683"/>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FL</a:t>
            </a:r>
          </a:p>
        </p:txBody>
      </p:sp>
      <p:sp>
        <p:nvSpPr>
          <p:cNvPr id="292" name="Google Shape;292;p43"/>
          <p:cNvSpPr txBox="1"/>
          <p:nvPr/>
        </p:nvSpPr>
        <p:spPr>
          <a:xfrm>
            <a:off x="6951839" y="3876216"/>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MZL</a:t>
            </a:r>
          </a:p>
        </p:txBody>
      </p:sp>
      <p:sp>
        <p:nvSpPr>
          <p:cNvPr id="293" name="Google Shape;293;p43"/>
          <p:cNvSpPr txBox="1"/>
          <p:nvPr/>
        </p:nvSpPr>
        <p:spPr>
          <a:xfrm>
            <a:off x="6951839" y="4565169"/>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KLL/SLL</a:t>
            </a:r>
          </a:p>
        </p:txBody>
      </p:sp>
      <p:sp>
        <p:nvSpPr>
          <p:cNvPr id="294" name="Google Shape;294;p43"/>
          <p:cNvSpPr txBox="1"/>
          <p:nvPr/>
        </p:nvSpPr>
        <p:spPr>
          <a:xfrm>
            <a:off x="6951839" y="5261324"/>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LPL</a:t>
            </a:r>
          </a:p>
        </p:txBody>
      </p:sp>
      <p:sp>
        <p:nvSpPr>
          <p:cNvPr id="295" name="Google Shape;295;p43"/>
          <p:cNvSpPr txBox="1"/>
          <p:nvPr/>
        </p:nvSpPr>
        <p:spPr>
          <a:xfrm>
            <a:off x="8206238" y="6532196"/>
            <a:ext cx="3966279" cy="283200"/>
          </a:xfrm>
          <a:prstGeom prst="rect">
            <a:avLst/>
          </a:prstGeom>
          <a:noFill/>
          <a:ln>
            <a:noFill/>
          </a:ln>
        </p:spPr>
        <p:txBody>
          <a:bodyPr spcFirstLastPara="1" wrap="square" lIns="0" tIns="0" rIns="0" bIns="0" anchor="b" anchorCtr="0">
            <a:noAutofit/>
          </a:bodyPr>
          <a:lstStyle/>
          <a:p>
            <a:pPr algn="r">
              <a:buClr>
                <a:schemeClr val="lt2"/>
              </a:buClr>
              <a:buSzPts val="700"/>
            </a:pPr>
            <a:r>
              <a:rPr lang="tr-TR" sz="667" dirty="0">
                <a:sym typeface="Arial"/>
              </a:rPr>
              <a:t>1 . </a:t>
            </a:r>
            <a:r>
              <a:rPr lang="tr-TR" sz="667" dirty="0">
                <a:latin typeface="+mj-lt"/>
                <a:sym typeface="Arial"/>
              </a:rPr>
              <a:t>Thandra KC, et al. </a:t>
            </a:r>
            <a:r>
              <a:rPr lang="tr-TR" sz="667" dirty="0">
                <a:latin typeface="+mj-lt"/>
              </a:rPr>
              <a:t>Epidemiology of Non-Hodgkin’s Lymphoma</a:t>
            </a:r>
          </a:p>
          <a:p>
            <a:pPr algn="r">
              <a:buClr>
                <a:schemeClr val="lt2"/>
              </a:buClr>
              <a:buSzPts val="700"/>
            </a:pPr>
            <a:r>
              <a:rPr lang="tr-TR" sz="667" dirty="0">
                <a:latin typeface="+mj-lt"/>
                <a:sym typeface="Arial"/>
              </a:rPr>
              <a:t>Med Sci (Basel) 2021;9:5. </a:t>
            </a:r>
            <a:r>
              <a:rPr lang="en" sz="667" u="sng" dirty="0">
                <a:latin typeface="+mj-lt"/>
                <a:sym typeface="Arial"/>
              </a:rPr>
              <a:t/>
            </a:r>
            <a:br>
              <a:rPr lang="en" sz="667" u="sng" dirty="0">
                <a:latin typeface="+mj-lt"/>
                <a:sym typeface="Arial"/>
              </a:rPr>
            </a:br>
            <a:r>
              <a:rPr lang="tr-TR" sz="667" dirty="0">
                <a:sym typeface="Arial"/>
              </a:rPr>
              <a:t>2. </a:t>
            </a:r>
            <a:r>
              <a:rPr lang="tr-TR" sz="667" dirty="0">
                <a:latin typeface="+mj-lt"/>
                <a:sym typeface="Arial"/>
              </a:rPr>
              <a:t>Vitolo U, et al. </a:t>
            </a:r>
            <a:r>
              <a:rPr lang="tr-TR" sz="667" dirty="0">
                <a:latin typeface="+mj-lt"/>
              </a:rPr>
              <a:t>Obinutuzumab or Rituximab Plus Cyclophosphamide, Doxorubicin, Vincristine, and Prednisone in Previously Untreated Diffuse Large B-Cell Lymphoma.</a:t>
            </a:r>
          </a:p>
          <a:p>
            <a:pPr algn="r">
              <a:buClr>
                <a:schemeClr val="lt2"/>
              </a:buClr>
              <a:buSzPts val="700"/>
            </a:pPr>
            <a:r>
              <a:rPr lang="tr-TR" sz="667" dirty="0">
                <a:latin typeface="+mj-lt"/>
                <a:sym typeface="Arial"/>
              </a:rPr>
              <a:t> JCO 2017;35:3529‒37. </a:t>
            </a:r>
            <a:r>
              <a:rPr lang="en" sz="667" dirty="0">
                <a:sym typeface="Arial"/>
              </a:rPr>
              <a:t/>
            </a:r>
            <a:br>
              <a:rPr lang="en" sz="667" dirty="0">
                <a:sym typeface="Arial"/>
              </a:rPr>
            </a:br>
            <a:r>
              <a:rPr lang="tr-TR" sz="667" dirty="0">
                <a:sym typeface="Arial"/>
              </a:rPr>
              <a:t>3. </a:t>
            </a:r>
            <a:r>
              <a:rPr lang="tr-TR" sz="667" dirty="0">
                <a:latin typeface="+mj-lt"/>
                <a:sym typeface="Arial"/>
              </a:rPr>
              <a:t>Sehn L &amp; Salles G. </a:t>
            </a:r>
            <a:r>
              <a:rPr lang="tr-TR" sz="667" dirty="0">
                <a:latin typeface="+mj-lt"/>
              </a:rPr>
              <a:t>Diffuse Large B-Cell Lymphoma. </a:t>
            </a:r>
            <a:r>
              <a:rPr lang="tr-TR" sz="667" dirty="0">
                <a:latin typeface="+mj-lt"/>
                <a:sym typeface="Arial"/>
              </a:rPr>
              <a:t>NEJM 2021;384:842‒58. </a:t>
            </a:r>
            <a:r>
              <a:rPr lang="en" sz="667" dirty="0">
                <a:latin typeface="+mj-lt"/>
                <a:sym typeface="Arial"/>
              </a:rPr>
              <a:t/>
            </a:r>
            <a:br>
              <a:rPr lang="en" sz="667" dirty="0">
                <a:latin typeface="+mj-lt"/>
                <a:sym typeface="Arial"/>
              </a:rPr>
            </a:br>
            <a:r>
              <a:rPr lang="tr-TR" sz="667" dirty="0">
                <a:sym typeface="Arial"/>
              </a:rPr>
              <a:t>4. </a:t>
            </a:r>
            <a:r>
              <a:rPr lang="tr-TR" sz="667" dirty="0">
                <a:latin typeface="+mj-lt"/>
                <a:sym typeface="Arial"/>
              </a:rPr>
              <a:t>Martin P, et al. </a:t>
            </a:r>
            <a:r>
              <a:rPr lang="en-US" sz="667" dirty="0" err="1">
                <a:latin typeface="+mj-lt"/>
              </a:rPr>
              <a:t>Postibrutinib</a:t>
            </a:r>
            <a:r>
              <a:rPr lang="en-US" sz="667" dirty="0">
                <a:latin typeface="+mj-lt"/>
              </a:rPr>
              <a:t> outcomes in patients with mantle cell lymphoma</a:t>
            </a:r>
            <a:r>
              <a:rPr lang="tr-TR" sz="667" dirty="0">
                <a:latin typeface="+mj-lt"/>
              </a:rPr>
              <a:t>. </a:t>
            </a:r>
            <a:r>
              <a:rPr lang="tr-TR" sz="667" dirty="0">
                <a:latin typeface="+mj-lt"/>
                <a:sym typeface="Arial"/>
              </a:rPr>
              <a:t>Blood 2016;127:1559‒63</a:t>
            </a:r>
            <a:r>
              <a:rPr lang="tr-TR" sz="667" dirty="0">
                <a:sym typeface="Arial"/>
              </a:rPr>
              <a:t>. </a:t>
            </a:r>
            <a:r>
              <a:rPr lang="en" sz="667" dirty="0">
                <a:sym typeface="Arial"/>
              </a:rPr>
              <a:t/>
            </a:r>
            <a:br>
              <a:rPr lang="en" sz="667" dirty="0">
                <a:sym typeface="Arial"/>
              </a:rPr>
            </a:br>
            <a:r>
              <a:rPr lang="tr-TR" sz="667" dirty="0">
                <a:sym typeface="Arial"/>
              </a:rPr>
              <a:t>5. Rivas-Delgado A, et al.</a:t>
            </a:r>
            <a:r>
              <a:rPr lang="en-US" sz="667" dirty="0"/>
              <a:t> Response duration and survival shorten after each relapse in patients with follicular lymphoma treated in the rituximab era</a:t>
            </a:r>
            <a:r>
              <a:rPr lang="tr-TR" sz="667" dirty="0"/>
              <a:t>. </a:t>
            </a:r>
            <a:r>
              <a:rPr lang="tr-TR" sz="667" dirty="0">
                <a:sym typeface="Arial"/>
              </a:rPr>
              <a:t>Br J Haematol 2019;184:753‒59</a:t>
            </a:r>
            <a:r>
              <a:rPr lang="tr-TR" sz="800" dirty="0">
                <a:sym typeface="Arial"/>
              </a:rPr>
              <a:t>.</a:t>
            </a:r>
          </a:p>
        </p:txBody>
      </p:sp>
      <p:sp>
        <p:nvSpPr>
          <p:cNvPr id="296" name="Google Shape;296;p43"/>
          <p:cNvSpPr txBox="1">
            <a:spLocks noGrp="1"/>
          </p:cNvSpPr>
          <p:nvPr>
            <p:ph type="body" idx="1"/>
          </p:nvPr>
        </p:nvSpPr>
        <p:spPr>
          <a:xfrm>
            <a:off x="508000" y="6283267"/>
            <a:ext cx="6787213" cy="226395"/>
          </a:xfrm>
          <a:prstGeom prst="rect">
            <a:avLst/>
          </a:prstGeom>
          <a:noFill/>
          <a:ln>
            <a:noFill/>
          </a:ln>
        </p:spPr>
        <p:txBody>
          <a:bodyPr spcFirstLastPara="1" wrap="square" lIns="0" tIns="0" rIns="0" bIns="0" anchor="b" anchorCtr="0">
            <a:noAutofit/>
          </a:bodyPr>
          <a:lstStyle/>
          <a:p>
            <a:pPr marL="0" indent="0">
              <a:buSzPts val="700"/>
              <a:buNone/>
            </a:pPr>
            <a:r>
              <a:rPr lang="tr-TR" sz="933" dirty="0">
                <a:solidFill>
                  <a:srgbClr val="000000"/>
                </a:solidFill>
              </a:rPr>
              <a:t>BL, Burkitt lenfoma; BTKi, Bruton tirozin kinaz inhibitörü; KLL/SLL, kronik lenfositik lösemi/küçük hücreli lenfositik lenfoma; DLBCL, diffüz büyük B hücreli lenfoma; FL, foliküler lenfoma; LPL, lenfoplazmasitik lenfoma; MHL, mantle hücreli lenfoma; MZL, marjinal zon lenfoma; PD, progresif hastalık; R-CHOP, rituximab artı siklofosfamid, doksorubisin, vinkristin ve prednizon.</a:t>
            </a:r>
          </a:p>
        </p:txBody>
      </p:sp>
      <p:sp>
        <p:nvSpPr>
          <p:cNvPr id="297" name="Google Shape;297;p43"/>
          <p:cNvSpPr/>
          <p:nvPr/>
        </p:nvSpPr>
        <p:spPr>
          <a:xfrm>
            <a:off x="711532" y="2771227"/>
            <a:ext cx="3252800" cy="1668000"/>
          </a:xfrm>
          <a:prstGeom prst="wedgeRoundRectCallout">
            <a:avLst>
              <a:gd name="adj1" fmla="val 51806"/>
              <a:gd name="adj2" fmla="val 8975"/>
              <a:gd name="adj3" fmla="val 16667"/>
            </a:avLst>
          </a:prstGeom>
          <a:solidFill>
            <a:srgbClr val="D8D8D8"/>
          </a:solidFill>
          <a:ln w="19050" cap="flat" cmpd="sng">
            <a:solidFill>
              <a:srgbClr val="D8D8D8"/>
            </a:solidFill>
            <a:prstDash val="solid"/>
            <a:round/>
            <a:headEnd type="none" w="sm" len="sm"/>
            <a:tailEnd type="none" w="sm" len="sm"/>
          </a:ln>
        </p:spPr>
        <p:txBody>
          <a:bodyPr spcFirstLastPara="1" wrap="square" lIns="24000" tIns="96000" rIns="24000" bIns="96000" anchor="ctr" anchorCtr="0">
            <a:noAutofit/>
          </a:bodyPr>
          <a:lstStyle/>
          <a:p>
            <a:pPr algn="ctr">
              <a:buClr>
                <a:srgbClr val="000000"/>
              </a:buClr>
              <a:buSzPts val="1000"/>
            </a:pPr>
            <a:r>
              <a:rPr lang="tr-TR" sz="1267" b="1" dirty="0">
                <a:latin typeface="Arial"/>
                <a:ea typeface="Arial"/>
                <a:cs typeface="Arial"/>
                <a:sym typeface="Arial"/>
              </a:rPr>
              <a:t>DLBCL</a:t>
            </a:r>
          </a:p>
          <a:p>
            <a:pPr marL="228594" indent="-228594">
              <a:buClr>
                <a:srgbClr val="0B41CD"/>
              </a:buClr>
              <a:buSzPts val="1000"/>
              <a:buFont typeface="Arial"/>
              <a:buChar char="•"/>
            </a:pPr>
            <a:r>
              <a:rPr lang="tr-TR" sz="1267" dirty="0">
                <a:latin typeface="Arial"/>
                <a:ea typeface="Arial"/>
                <a:cs typeface="Arial"/>
                <a:sym typeface="Arial"/>
              </a:rPr>
              <a:t>DLBCL hastalarının üçte birinden fazlasında standart 1L tedavi R-CHOP ile tam iyileşme elde edilmemektedir</a:t>
            </a:r>
            <a:r>
              <a:rPr lang="tr-TR" sz="1267" baseline="30000" dirty="0">
                <a:latin typeface="Arial"/>
                <a:ea typeface="Arial"/>
                <a:cs typeface="Arial"/>
                <a:sym typeface="Arial"/>
              </a:rPr>
              <a:t>2</a:t>
            </a:r>
          </a:p>
          <a:p>
            <a:pPr marL="228594" indent="-228594">
              <a:spcBef>
                <a:spcPts val="800"/>
              </a:spcBef>
              <a:buClr>
                <a:srgbClr val="0B41CD"/>
              </a:buClr>
              <a:buSzPts val="1000"/>
              <a:buFont typeface="Arial"/>
              <a:buChar char="•"/>
            </a:pPr>
            <a:r>
              <a:rPr lang="tr-TR" sz="1267" dirty="0">
                <a:latin typeface="Arial"/>
                <a:ea typeface="Arial"/>
                <a:cs typeface="Arial"/>
                <a:sym typeface="Arial"/>
              </a:rPr>
              <a:t>R/R DLBCL hastalarında, özellikle de hastalığı refrakter olan hastalarda kötü sonuçlar bildirilmiştir</a:t>
            </a:r>
            <a:r>
              <a:rPr lang="tr-TR" sz="1267" baseline="30000" dirty="0">
                <a:latin typeface="Arial"/>
                <a:ea typeface="Arial"/>
                <a:cs typeface="Arial"/>
                <a:sym typeface="Arial"/>
              </a:rPr>
              <a:t>3</a:t>
            </a:r>
          </a:p>
        </p:txBody>
      </p:sp>
      <p:sp>
        <p:nvSpPr>
          <p:cNvPr id="298" name="Google Shape;298;p43"/>
          <p:cNvSpPr/>
          <p:nvPr/>
        </p:nvSpPr>
        <p:spPr>
          <a:xfrm>
            <a:off x="711532" y="4515076"/>
            <a:ext cx="3252800" cy="911200"/>
          </a:xfrm>
          <a:prstGeom prst="wedgeRoundRectCallout">
            <a:avLst>
              <a:gd name="adj1" fmla="val 51839"/>
              <a:gd name="adj2" fmla="val -38135"/>
              <a:gd name="adj3" fmla="val 16667"/>
            </a:avLst>
          </a:prstGeom>
          <a:solidFill>
            <a:srgbClr val="D8D8D8"/>
          </a:solidFill>
          <a:ln w="19050" cap="flat" cmpd="sng">
            <a:solidFill>
              <a:srgbClr val="D8D8D8"/>
            </a:solidFill>
            <a:prstDash val="solid"/>
            <a:round/>
            <a:headEnd type="none" w="sm" len="sm"/>
            <a:tailEnd type="none" w="sm" len="sm"/>
          </a:ln>
        </p:spPr>
        <p:txBody>
          <a:bodyPr spcFirstLastPara="1" wrap="square" lIns="24000" tIns="96000" rIns="24000" bIns="96000" anchor="ctr" anchorCtr="0">
            <a:noAutofit/>
          </a:bodyPr>
          <a:lstStyle/>
          <a:p>
            <a:pPr algn="ctr">
              <a:buClr>
                <a:srgbClr val="000000"/>
              </a:buClr>
              <a:buSzPts val="1000"/>
            </a:pPr>
            <a:r>
              <a:rPr lang="tr-TR" sz="1267" b="1" dirty="0">
                <a:solidFill>
                  <a:schemeClr val="dk1"/>
                </a:solidFill>
                <a:latin typeface="Arial"/>
                <a:ea typeface="Arial"/>
                <a:cs typeface="Arial"/>
                <a:sym typeface="Arial"/>
              </a:rPr>
              <a:t>MHL</a:t>
            </a:r>
          </a:p>
          <a:p>
            <a:pPr marL="228594" indent="-228594">
              <a:buClr>
                <a:srgbClr val="0B41CD"/>
              </a:buClr>
              <a:buSzPts val="1000"/>
              <a:buFont typeface="Arial"/>
              <a:buChar char="•"/>
            </a:pPr>
            <a:r>
              <a:rPr lang="tr-TR" sz="1267" dirty="0">
                <a:latin typeface="Arial"/>
                <a:ea typeface="Arial"/>
                <a:cs typeface="Arial"/>
                <a:sym typeface="Arial"/>
              </a:rPr>
              <a:t>R/R MHL hastalarında, özellikle BTKi tedavisinden sonra PD saptanan hastalarda prognoz kötüdür</a:t>
            </a:r>
            <a:r>
              <a:rPr lang="tr-TR" sz="1267" baseline="30000" dirty="0">
                <a:latin typeface="Arial"/>
                <a:ea typeface="Arial"/>
                <a:cs typeface="Arial"/>
                <a:sym typeface="Arial"/>
              </a:rPr>
              <a:t>4</a:t>
            </a:r>
          </a:p>
        </p:txBody>
      </p:sp>
      <p:sp>
        <p:nvSpPr>
          <p:cNvPr id="299" name="Google Shape;299;p43"/>
          <p:cNvSpPr/>
          <p:nvPr/>
        </p:nvSpPr>
        <p:spPr>
          <a:xfrm>
            <a:off x="8318100" y="2766867"/>
            <a:ext cx="3116800" cy="1414800"/>
          </a:xfrm>
          <a:prstGeom prst="wedgeRoundRectCallout">
            <a:avLst>
              <a:gd name="adj1" fmla="val -52187"/>
              <a:gd name="adj2" fmla="val 11800"/>
              <a:gd name="adj3" fmla="val 16667"/>
            </a:avLst>
          </a:prstGeom>
          <a:solidFill>
            <a:srgbClr val="D8D8D8"/>
          </a:solidFill>
          <a:ln w="19050" cap="flat" cmpd="sng">
            <a:solidFill>
              <a:srgbClr val="D8D8D8"/>
            </a:solidFill>
            <a:prstDash val="solid"/>
            <a:round/>
            <a:headEnd type="none" w="sm" len="sm"/>
            <a:tailEnd type="none" w="sm" len="sm"/>
          </a:ln>
        </p:spPr>
        <p:txBody>
          <a:bodyPr spcFirstLastPara="1" wrap="square" lIns="24000" tIns="96000" rIns="24000" bIns="96000" anchor="ctr" anchorCtr="0">
            <a:noAutofit/>
          </a:bodyPr>
          <a:lstStyle/>
          <a:p>
            <a:pPr algn="ctr">
              <a:buClr>
                <a:srgbClr val="000000"/>
              </a:buClr>
              <a:buSzPts val="1000"/>
            </a:pPr>
            <a:r>
              <a:rPr lang="tr-TR" sz="1267" b="1" dirty="0">
                <a:solidFill>
                  <a:schemeClr val="dk1"/>
                </a:solidFill>
                <a:latin typeface="Arial"/>
                <a:ea typeface="Arial"/>
                <a:cs typeface="Arial"/>
                <a:sym typeface="Arial"/>
              </a:rPr>
              <a:t>FL</a:t>
            </a:r>
          </a:p>
          <a:p>
            <a:pPr marL="228594" indent="-228594">
              <a:buClr>
                <a:srgbClr val="0B41CD"/>
              </a:buClr>
              <a:buSzPts val="1000"/>
              <a:buFont typeface="Arial"/>
              <a:buChar char="•"/>
            </a:pPr>
            <a:r>
              <a:rPr lang="tr-TR" sz="1267" dirty="0">
                <a:latin typeface="Arial"/>
                <a:ea typeface="Arial"/>
                <a:cs typeface="Arial"/>
                <a:sym typeface="Arial"/>
              </a:rPr>
              <a:t>FL, rekürren relapslarla </a:t>
            </a:r>
            <a:r>
              <a:rPr lang="en" sz="1267" dirty="0">
                <a:latin typeface="Arial"/>
                <a:ea typeface="Arial"/>
                <a:cs typeface="Arial"/>
                <a:sym typeface="Arial"/>
              </a:rPr>
              <a:t/>
            </a:r>
            <a:br>
              <a:rPr lang="en" sz="1267" dirty="0">
                <a:latin typeface="Arial"/>
                <a:ea typeface="Arial"/>
                <a:cs typeface="Arial"/>
                <a:sym typeface="Arial"/>
              </a:rPr>
            </a:br>
            <a:r>
              <a:rPr lang="tr-TR" sz="1267" dirty="0">
                <a:latin typeface="Arial"/>
                <a:ea typeface="Arial"/>
                <a:cs typeface="Arial"/>
                <a:sym typeface="Arial"/>
              </a:rPr>
              <a:t>karakterizedir</a:t>
            </a:r>
            <a:r>
              <a:rPr lang="tr-TR" sz="1267" baseline="30000" dirty="0">
                <a:latin typeface="Arial"/>
                <a:ea typeface="Arial"/>
                <a:cs typeface="Arial"/>
                <a:sym typeface="Arial"/>
              </a:rPr>
              <a:t>5</a:t>
            </a:r>
          </a:p>
          <a:p>
            <a:pPr marL="228594" indent="-228594">
              <a:spcBef>
                <a:spcPts val="800"/>
              </a:spcBef>
              <a:buClr>
                <a:srgbClr val="0B41CD"/>
              </a:buClr>
              <a:buSzPts val="1000"/>
              <a:buFont typeface="Arial"/>
              <a:buChar char="•"/>
            </a:pPr>
            <a:r>
              <a:rPr lang="tr-TR" sz="1267" dirty="0">
                <a:latin typeface="Arial"/>
                <a:ea typeface="Arial"/>
                <a:cs typeface="Arial"/>
                <a:sym typeface="Arial"/>
              </a:rPr>
              <a:t>Konvansiyonel ajanlarla, daha sonraki tedavi basamaklarında yanıt oranı azalmakta ve yanıt süresi kısalmaktadır</a:t>
            </a:r>
          </a:p>
        </p:txBody>
      </p:sp>
      <p:sp>
        <p:nvSpPr>
          <p:cNvPr id="300" name="Google Shape;300;p43"/>
          <p:cNvSpPr txBox="1"/>
          <p:nvPr/>
        </p:nvSpPr>
        <p:spPr>
          <a:xfrm>
            <a:off x="435984" y="1458134"/>
            <a:ext cx="11320000" cy="369277"/>
          </a:xfrm>
          <a:prstGeom prst="rect">
            <a:avLst/>
          </a:prstGeom>
          <a:noFill/>
          <a:ln>
            <a:noFill/>
          </a:ln>
        </p:spPr>
        <p:txBody>
          <a:bodyPr spcFirstLastPara="1" wrap="square" lIns="121900" tIns="60933" rIns="121900" bIns="60933" anchor="t" anchorCtr="0">
            <a:spAutoFit/>
          </a:bodyPr>
          <a:lstStyle/>
          <a:p>
            <a:pPr algn="ctr">
              <a:buClr>
                <a:srgbClr val="000000"/>
              </a:buClr>
              <a:buSzPts val="1400"/>
            </a:pPr>
            <a:r>
              <a:rPr lang="tr-TR" sz="1600" dirty="0">
                <a:latin typeface="Arial"/>
                <a:ea typeface="Arial"/>
                <a:cs typeface="Arial"/>
                <a:sym typeface="Arial"/>
              </a:rPr>
              <a:t>NHL, tüm dünyadaki kanser tanıları ve ölümlerinin yaklaşık %3'ünü oluşturmaktadır</a:t>
            </a:r>
            <a:r>
              <a:rPr lang="tr-TR" sz="1600" dirty="0"/>
              <a:t> ve</a:t>
            </a:r>
            <a:r>
              <a:rPr lang="tr-TR" sz="1600" dirty="0">
                <a:latin typeface="Arial"/>
                <a:ea typeface="Arial"/>
                <a:cs typeface="Arial"/>
                <a:sym typeface="Arial"/>
              </a:rPr>
              <a:t> 40’dan fazla majör alt-tipi vardır.</a:t>
            </a:r>
          </a:p>
        </p:txBody>
      </p:sp>
      <p:cxnSp>
        <p:nvCxnSpPr>
          <p:cNvPr id="301" name="Google Shape;301;p43"/>
          <p:cNvCxnSpPr/>
          <p:nvPr/>
        </p:nvCxnSpPr>
        <p:spPr>
          <a:xfrm>
            <a:off x="697833" y="1370367"/>
            <a:ext cx="10862400" cy="0"/>
          </a:xfrm>
          <a:prstGeom prst="straightConnector1">
            <a:avLst/>
          </a:prstGeom>
          <a:noFill/>
          <a:ln w="28575" cap="flat" cmpd="sng">
            <a:solidFill>
              <a:schemeClr val="dk2"/>
            </a:solidFill>
            <a:prstDash val="solid"/>
            <a:round/>
            <a:headEnd type="none" w="sm" len="sm"/>
            <a:tailEnd type="none" w="sm" len="sm"/>
          </a:ln>
        </p:spPr>
      </p:cxnSp>
      <p:cxnSp>
        <p:nvCxnSpPr>
          <p:cNvPr id="302" name="Google Shape;302;p43"/>
          <p:cNvCxnSpPr/>
          <p:nvPr/>
        </p:nvCxnSpPr>
        <p:spPr>
          <a:xfrm rot="10800000" flipH="1">
            <a:off x="697835" y="1948567"/>
            <a:ext cx="10862400" cy="28400"/>
          </a:xfrm>
          <a:prstGeom prst="straightConnector1">
            <a:avLst/>
          </a:prstGeom>
          <a:noFill/>
          <a:ln w="28575" cap="flat" cmpd="sng">
            <a:solidFill>
              <a:schemeClr val="dk2"/>
            </a:solidFill>
            <a:prstDash val="solid"/>
            <a:round/>
            <a:headEnd type="none" w="sm" len="sm"/>
            <a:tailEnd type="none" w="sm" len="sm"/>
          </a:ln>
        </p:spPr>
      </p:cxnSp>
      <p:sp>
        <p:nvSpPr>
          <p:cNvPr id="303" name="Google Shape;303;p43"/>
          <p:cNvSpPr txBox="1"/>
          <p:nvPr/>
        </p:nvSpPr>
        <p:spPr>
          <a:xfrm>
            <a:off x="4392163" y="3193591"/>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~%31</a:t>
            </a:r>
          </a:p>
        </p:txBody>
      </p:sp>
      <p:sp>
        <p:nvSpPr>
          <p:cNvPr id="304" name="Google Shape;304;p43"/>
          <p:cNvSpPr txBox="1"/>
          <p:nvPr/>
        </p:nvSpPr>
        <p:spPr>
          <a:xfrm>
            <a:off x="4392163" y="3891305"/>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~%6</a:t>
            </a:r>
          </a:p>
        </p:txBody>
      </p:sp>
      <p:sp>
        <p:nvSpPr>
          <p:cNvPr id="305" name="Google Shape;305;p43"/>
          <p:cNvSpPr txBox="1"/>
          <p:nvPr/>
        </p:nvSpPr>
        <p:spPr>
          <a:xfrm>
            <a:off x="4392163" y="4583618"/>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~%2</a:t>
            </a:r>
          </a:p>
        </p:txBody>
      </p:sp>
      <p:sp>
        <p:nvSpPr>
          <p:cNvPr id="306" name="Google Shape;306;p43"/>
          <p:cNvSpPr txBox="1"/>
          <p:nvPr/>
        </p:nvSpPr>
        <p:spPr>
          <a:xfrm>
            <a:off x="6288605" y="3182683"/>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~%22</a:t>
            </a:r>
          </a:p>
        </p:txBody>
      </p:sp>
      <p:sp>
        <p:nvSpPr>
          <p:cNvPr id="307" name="Google Shape;307;p43"/>
          <p:cNvSpPr txBox="1"/>
          <p:nvPr/>
        </p:nvSpPr>
        <p:spPr>
          <a:xfrm>
            <a:off x="6288605" y="3876217"/>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~%8</a:t>
            </a:r>
          </a:p>
        </p:txBody>
      </p:sp>
      <p:sp>
        <p:nvSpPr>
          <p:cNvPr id="308" name="Google Shape;308;p43"/>
          <p:cNvSpPr txBox="1"/>
          <p:nvPr/>
        </p:nvSpPr>
        <p:spPr>
          <a:xfrm>
            <a:off x="6288605" y="4565169"/>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~%6</a:t>
            </a:r>
          </a:p>
        </p:txBody>
      </p:sp>
      <p:sp>
        <p:nvSpPr>
          <p:cNvPr id="309" name="Google Shape;309;p43"/>
          <p:cNvSpPr txBox="1"/>
          <p:nvPr/>
        </p:nvSpPr>
        <p:spPr>
          <a:xfrm>
            <a:off x="6288605" y="5261325"/>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~%1</a:t>
            </a:r>
          </a:p>
        </p:txBody>
      </p:sp>
    </p:spTree>
    <p:extLst>
      <p:ext uri="{BB962C8B-B14F-4D97-AF65-F5344CB8AC3E}">
        <p14:creationId xmlns:p14="http://schemas.microsoft.com/office/powerpoint/2010/main" val="173830612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pic>
        <p:nvPicPr>
          <p:cNvPr id="3074" name="Picture 2" descr="Loncastuximab Tesirine in the Treatment of Relapsed or Refractory Diffuse  Large B-Cell Lymphoma">
            <a:extLst>
              <a:ext uri="{FF2B5EF4-FFF2-40B4-BE49-F238E27FC236}">
                <a16:creationId xmlns:a16="http://schemas.microsoft.com/office/drawing/2014/main" id="{73C025ED-570F-AD4E-81E9-A02E430921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7518" y="1672362"/>
            <a:ext cx="4686300" cy="3581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3"/>
          <a:stretch>
            <a:fillRect/>
          </a:stretch>
        </p:blipFill>
        <p:spPr>
          <a:xfrm>
            <a:off x="4887410" y="346798"/>
            <a:ext cx="12105190" cy="5673002"/>
          </a:xfrm>
          <a:prstGeom prst="rect">
            <a:avLst/>
          </a:prstGeom>
        </p:spPr>
      </p:pic>
    </p:spTree>
    <p:extLst>
      <p:ext uri="{BB962C8B-B14F-4D97-AF65-F5344CB8AC3E}">
        <p14:creationId xmlns:p14="http://schemas.microsoft.com/office/powerpoint/2010/main" val="51064515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1A95-B511-C9E8-2A20-D9D774B8A406}"/>
              </a:ext>
            </a:extLst>
          </p:cNvPr>
          <p:cNvSpPr>
            <a:spLocks noGrp="1"/>
          </p:cNvSpPr>
          <p:nvPr>
            <p:ph type="title"/>
          </p:nvPr>
        </p:nvSpPr>
        <p:spPr/>
        <p:txBody>
          <a:bodyPr/>
          <a:lstStyle/>
          <a:p>
            <a:endParaRPr lang="tr-TR"/>
          </a:p>
        </p:txBody>
      </p:sp>
      <p:pic>
        <p:nvPicPr>
          <p:cNvPr id="3074" name="Picture 2" descr="Loncastuximab Tesirine in the Treatment of Relapsed or Refractory Diffuse  Large B-Cell Lymphoma">
            <a:extLst>
              <a:ext uri="{FF2B5EF4-FFF2-40B4-BE49-F238E27FC236}">
                <a16:creationId xmlns:a16="http://schemas.microsoft.com/office/drawing/2014/main" id="{73C025ED-570F-AD4E-81E9-A02E430921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7518" y="1672362"/>
            <a:ext cx="4686300" cy="3581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5BAFDA6-811F-9077-5EFD-31FA543799CC}"/>
              </a:ext>
            </a:extLst>
          </p:cNvPr>
          <p:cNvPicPr>
            <a:picLocks noChangeAspect="1"/>
          </p:cNvPicPr>
          <p:nvPr/>
        </p:nvPicPr>
        <p:blipFill>
          <a:blip r:embed="rId3"/>
          <a:stretch>
            <a:fillRect/>
          </a:stretch>
        </p:blipFill>
        <p:spPr>
          <a:xfrm>
            <a:off x="-3810000" y="346798"/>
            <a:ext cx="12105190" cy="5673002"/>
          </a:xfrm>
          <a:prstGeom prst="rect">
            <a:avLst/>
          </a:prstGeom>
        </p:spPr>
      </p:pic>
    </p:spTree>
    <p:extLst>
      <p:ext uri="{BB962C8B-B14F-4D97-AF65-F5344CB8AC3E}">
        <p14:creationId xmlns:p14="http://schemas.microsoft.com/office/powerpoint/2010/main" val="244797778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52"/>
          <p:cNvSpPr txBox="1">
            <a:spLocks noGrp="1"/>
          </p:cNvSpPr>
          <p:nvPr>
            <p:ph type="body" idx="1"/>
          </p:nvPr>
        </p:nvSpPr>
        <p:spPr>
          <a:xfrm>
            <a:off x="501433" y="6446933"/>
            <a:ext cx="1665600" cy="143600"/>
          </a:xfrm>
          <a:prstGeom prst="rect">
            <a:avLst/>
          </a:prstGeom>
          <a:noFill/>
          <a:ln>
            <a:noFill/>
          </a:ln>
        </p:spPr>
        <p:txBody>
          <a:bodyPr spcFirstLastPara="1" wrap="square" lIns="0" tIns="0" rIns="0" bIns="0" anchor="b" anchorCtr="0">
            <a:noAutofit/>
          </a:bodyPr>
          <a:lstStyle/>
          <a:p>
            <a:pPr marL="0" indent="0"/>
            <a:r>
              <a:rPr lang="tr-TR" dirty="0">
                <a:solidFill>
                  <a:srgbClr val="000000"/>
                </a:solidFill>
              </a:rPr>
              <a:t>TCR, T hücresi reseptörü.</a:t>
            </a:r>
          </a:p>
        </p:txBody>
      </p:sp>
      <p:sp>
        <p:nvSpPr>
          <p:cNvPr id="623" name="Google Shape;623;p52"/>
          <p:cNvSpPr txBox="1"/>
          <p:nvPr/>
        </p:nvSpPr>
        <p:spPr>
          <a:xfrm>
            <a:off x="304800"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Anti-CD20xCD3 bispesifik antikorlar, endojen spesifik olmayan T hücrelerini, malign B hücrelerine bağlanarak bunları ortadan kaldırmak üzere tekrar yönlendirmektedir</a:t>
            </a:r>
          </a:p>
        </p:txBody>
      </p:sp>
      <p:pic>
        <p:nvPicPr>
          <p:cNvPr id="624" name="Google Shape;624;p52"/>
          <p:cNvPicPr preferRelativeResize="0"/>
          <p:nvPr/>
        </p:nvPicPr>
        <p:blipFill rotWithShape="1">
          <a:blip r:embed="rId3">
            <a:alphaModFix/>
          </a:blip>
          <a:srcRect t="8102" b="8095"/>
          <a:stretch/>
        </p:blipFill>
        <p:spPr>
          <a:xfrm>
            <a:off x="394473" y="1732113"/>
            <a:ext cx="11189064" cy="2939333"/>
          </a:xfrm>
          <a:prstGeom prst="rect">
            <a:avLst/>
          </a:prstGeom>
          <a:noFill/>
          <a:ln>
            <a:noFill/>
          </a:ln>
        </p:spPr>
      </p:pic>
      <p:sp>
        <p:nvSpPr>
          <p:cNvPr id="625" name="Google Shape;625;p52"/>
          <p:cNvSpPr/>
          <p:nvPr/>
        </p:nvSpPr>
        <p:spPr>
          <a:xfrm>
            <a:off x="355533" y="4832500"/>
            <a:ext cx="2385200" cy="829200"/>
          </a:xfrm>
          <a:prstGeom prst="rect">
            <a:avLst/>
          </a:prstGeom>
          <a:noFill/>
          <a:ln>
            <a:noFill/>
          </a:ln>
        </p:spPr>
        <p:txBody>
          <a:bodyPr spcFirstLastPara="1" wrap="square" lIns="0" tIns="0" rIns="0" bIns="0" anchor="t" anchorCtr="0">
            <a:noAutofit/>
          </a:bodyPr>
          <a:lstStyle/>
          <a:p>
            <a:pPr algn="ctr">
              <a:lnSpc>
                <a:spcPct val="115000"/>
              </a:lnSpc>
              <a:buClr>
                <a:srgbClr val="5F5F5F"/>
              </a:buClr>
              <a:buSzPts val="1100"/>
            </a:pPr>
            <a:r>
              <a:rPr lang="tr-TR" sz="1467" b="1" dirty="0">
                <a:latin typeface="Arial"/>
                <a:ea typeface="Arial"/>
                <a:cs typeface="Arial"/>
                <a:sym typeface="Arial"/>
              </a:rPr>
              <a:t>I. T hücresi</a:t>
            </a:r>
            <a:r>
              <a:rPr lang="tr-TR" sz="1867" b="1" dirty="0">
                <a:latin typeface="Arial"/>
                <a:ea typeface="Arial"/>
                <a:cs typeface="Arial"/>
                <a:sym typeface="Arial"/>
              </a:rPr>
              <a:t> </a:t>
            </a:r>
            <a:r>
              <a:rPr lang="tr-TR" sz="1467" b="1" dirty="0">
                <a:latin typeface="Arial"/>
                <a:ea typeface="Arial"/>
                <a:cs typeface="Arial"/>
                <a:sym typeface="Arial"/>
              </a:rPr>
              <a:t>proliferasyonu</a:t>
            </a:r>
          </a:p>
          <a:p>
            <a:pPr>
              <a:buClr>
                <a:srgbClr val="524646"/>
              </a:buClr>
              <a:buSzPts val="1100"/>
            </a:pPr>
            <a:r>
              <a:rPr lang="tr-TR" sz="1333" dirty="0">
                <a:latin typeface="Arial"/>
                <a:ea typeface="Arial"/>
                <a:cs typeface="Arial"/>
                <a:sym typeface="Arial"/>
              </a:rPr>
              <a:t>T hücreleri prolifere olur ve tümör bölgesinde genişler</a:t>
            </a:r>
          </a:p>
        </p:txBody>
      </p:sp>
      <p:sp>
        <p:nvSpPr>
          <p:cNvPr id="626" name="Google Shape;626;p52"/>
          <p:cNvSpPr txBox="1"/>
          <p:nvPr/>
        </p:nvSpPr>
        <p:spPr>
          <a:xfrm>
            <a:off x="-406400" y="1660767"/>
            <a:ext cx="12192000" cy="533504"/>
          </a:xfrm>
          <a:prstGeom prst="rect">
            <a:avLst/>
          </a:prstGeom>
          <a:noFill/>
          <a:ln>
            <a:noFill/>
          </a:ln>
        </p:spPr>
        <p:txBody>
          <a:bodyPr spcFirstLastPara="1" wrap="square" lIns="121900" tIns="121900" rIns="121900" bIns="121900" anchor="t" anchorCtr="0">
            <a:spAutoFit/>
          </a:bodyPr>
          <a:lstStyle/>
          <a:p>
            <a:pPr algn="ctr">
              <a:buClr>
                <a:srgbClr val="000000"/>
              </a:buClr>
              <a:buSzPts val="1400"/>
            </a:pPr>
            <a:r>
              <a:rPr lang="tr-TR" sz="1867" b="1" dirty="0">
                <a:latin typeface="Arial"/>
                <a:ea typeface="Arial"/>
                <a:cs typeface="Arial"/>
                <a:sym typeface="Arial"/>
              </a:rPr>
              <a:t>T hücresi aracılığıyla tümörün öldürülmesi</a:t>
            </a:r>
          </a:p>
        </p:txBody>
      </p:sp>
      <p:sp>
        <p:nvSpPr>
          <p:cNvPr id="627" name="Google Shape;627;p52"/>
          <p:cNvSpPr/>
          <p:nvPr/>
        </p:nvSpPr>
        <p:spPr>
          <a:xfrm>
            <a:off x="3367791" y="2547612"/>
            <a:ext cx="944668" cy="451600"/>
          </a:xfrm>
          <a:prstGeom prst="rect">
            <a:avLst/>
          </a:prstGeom>
          <a:noFill/>
          <a:ln>
            <a:noFill/>
          </a:ln>
        </p:spPr>
        <p:txBody>
          <a:bodyPr spcFirstLastPara="1" wrap="square" lIns="0" tIns="0" rIns="0" bIns="0" anchor="t" anchorCtr="0">
            <a:noAutofit/>
          </a:bodyPr>
          <a:lstStyle/>
          <a:p>
            <a:pPr algn="r">
              <a:buClr>
                <a:srgbClr val="5F5F5F"/>
              </a:buClr>
              <a:buSzPts val="1100"/>
            </a:pPr>
            <a:r>
              <a:rPr lang="tr-TR" sz="1467" dirty="0">
                <a:latin typeface="Arial"/>
                <a:ea typeface="Arial"/>
                <a:cs typeface="Arial"/>
                <a:sym typeface="Arial"/>
              </a:rPr>
              <a:t>Sitotoksik</a:t>
            </a:r>
          </a:p>
          <a:p>
            <a:pPr algn="r">
              <a:buClr>
                <a:srgbClr val="5F5F5F"/>
              </a:buClr>
              <a:buSzPts val="1100"/>
            </a:pPr>
            <a:r>
              <a:rPr lang="tr-TR" sz="1467" dirty="0">
                <a:latin typeface="Arial"/>
                <a:ea typeface="Arial"/>
                <a:cs typeface="Arial"/>
                <a:sym typeface="Arial"/>
              </a:rPr>
              <a:t>T hücresi</a:t>
            </a:r>
          </a:p>
        </p:txBody>
      </p:sp>
      <p:sp>
        <p:nvSpPr>
          <p:cNvPr id="628" name="Google Shape;628;p52"/>
          <p:cNvSpPr/>
          <p:nvPr/>
        </p:nvSpPr>
        <p:spPr>
          <a:xfrm>
            <a:off x="7877527" y="2523799"/>
            <a:ext cx="1446400" cy="451600"/>
          </a:xfrm>
          <a:prstGeom prst="rect">
            <a:avLst/>
          </a:prstGeom>
          <a:noFill/>
          <a:ln>
            <a:noFill/>
          </a:ln>
        </p:spPr>
        <p:txBody>
          <a:bodyPr spcFirstLastPara="1" wrap="square" lIns="0" tIns="0" rIns="0" bIns="0" anchor="t" anchorCtr="0">
            <a:noAutofit/>
          </a:bodyPr>
          <a:lstStyle/>
          <a:p>
            <a:pPr>
              <a:buClr>
                <a:srgbClr val="5F5F5F"/>
              </a:buClr>
              <a:buSzPts val="1100"/>
            </a:pPr>
            <a:r>
              <a:rPr lang="tr-TR" sz="1467" dirty="0">
                <a:latin typeface="Arial"/>
                <a:ea typeface="Arial"/>
                <a:cs typeface="Arial"/>
                <a:sym typeface="Arial"/>
              </a:rPr>
              <a:t>Tümöral B hücresi</a:t>
            </a:r>
          </a:p>
        </p:txBody>
      </p:sp>
      <p:sp>
        <p:nvSpPr>
          <p:cNvPr id="629" name="Google Shape;629;p52"/>
          <p:cNvSpPr/>
          <p:nvPr/>
        </p:nvSpPr>
        <p:spPr>
          <a:xfrm>
            <a:off x="5415641" y="4152439"/>
            <a:ext cx="490800" cy="225600"/>
          </a:xfrm>
          <a:prstGeom prst="rect">
            <a:avLst/>
          </a:prstGeom>
          <a:noFill/>
          <a:ln>
            <a:noFill/>
          </a:ln>
        </p:spPr>
        <p:txBody>
          <a:bodyPr spcFirstLastPara="1" wrap="square" lIns="0" tIns="0" rIns="0" bIns="0" anchor="t" anchorCtr="0">
            <a:noAutofit/>
          </a:bodyPr>
          <a:lstStyle/>
          <a:p>
            <a:pPr>
              <a:buClr>
                <a:srgbClr val="5F5F5F"/>
              </a:buClr>
              <a:buSzPts val="1100"/>
            </a:pPr>
            <a:r>
              <a:rPr lang="tr-TR" sz="1467" dirty="0">
                <a:solidFill>
                  <a:srgbClr val="524646"/>
                </a:solidFill>
                <a:latin typeface="Arial"/>
                <a:ea typeface="Arial"/>
                <a:cs typeface="Arial"/>
                <a:sym typeface="Arial"/>
              </a:rPr>
              <a:t>CD3ε</a:t>
            </a:r>
          </a:p>
        </p:txBody>
      </p:sp>
      <p:sp>
        <p:nvSpPr>
          <p:cNvPr id="630" name="Google Shape;630;p52"/>
          <p:cNvSpPr txBox="1"/>
          <p:nvPr/>
        </p:nvSpPr>
        <p:spPr>
          <a:xfrm>
            <a:off x="4581833" y="4832500"/>
            <a:ext cx="3385600" cy="1326285"/>
          </a:xfrm>
          <a:prstGeom prst="rect">
            <a:avLst/>
          </a:prstGeom>
          <a:noFill/>
          <a:ln>
            <a:noFill/>
          </a:ln>
        </p:spPr>
        <p:txBody>
          <a:bodyPr spcFirstLastPara="1" wrap="square" lIns="121900" tIns="121900" rIns="121900" bIns="121900" anchor="t" anchorCtr="0">
            <a:spAutoFit/>
          </a:bodyPr>
          <a:lstStyle/>
          <a:p>
            <a:pPr algn="ctr">
              <a:lnSpc>
                <a:spcPct val="115000"/>
              </a:lnSpc>
              <a:buClr>
                <a:srgbClr val="000000"/>
              </a:buClr>
              <a:buSzPts val="1100"/>
            </a:pPr>
            <a:r>
              <a:rPr lang="tr-TR" sz="1467" b="1" dirty="0">
                <a:latin typeface="Arial"/>
                <a:ea typeface="Arial"/>
                <a:cs typeface="Arial"/>
                <a:sym typeface="Arial"/>
              </a:rPr>
              <a:t>II. T hücresi aktivasyonu</a:t>
            </a:r>
          </a:p>
          <a:p>
            <a:pPr>
              <a:buClr>
                <a:srgbClr val="000000"/>
              </a:buClr>
              <a:buSzPts val="1000"/>
            </a:pPr>
            <a:r>
              <a:rPr lang="tr-TR" sz="1333" dirty="0">
                <a:latin typeface="Arial"/>
                <a:ea typeface="Arial"/>
                <a:cs typeface="Arial"/>
                <a:sym typeface="Arial"/>
              </a:rPr>
              <a:t>T hücresi aktivasyonu, TCR'ye bağlanma yoluyla tetiklenen sinyal iletim olaylarıyla gerçekleşir ve sitotoksik granüllerin sekresyonuna yol açar</a:t>
            </a:r>
          </a:p>
        </p:txBody>
      </p:sp>
      <p:sp>
        <p:nvSpPr>
          <p:cNvPr id="631" name="Google Shape;631;p52"/>
          <p:cNvSpPr txBox="1"/>
          <p:nvPr/>
        </p:nvSpPr>
        <p:spPr>
          <a:xfrm>
            <a:off x="4801833" y="2124501"/>
            <a:ext cx="2945600" cy="471948"/>
          </a:xfrm>
          <a:prstGeom prst="rect">
            <a:avLst/>
          </a:prstGeom>
          <a:noFill/>
          <a:ln>
            <a:noFill/>
          </a:ln>
        </p:spPr>
        <p:txBody>
          <a:bodyPr spcFirstLastPara="1" wrap="square" lIns="121900" tIns="121900" rIns="121900" bIns="121900" anchor="t" anchorCtr="0">
            <a:spAutoFit/>
          </a:bodyPr>
          <a:lstStyle/>
          <a:p>
            <a:pPr algn="ctr">
              <a:buClr>
                <a:srgbClr val="000000"/>
              </a:buClr>
              <a:buSzPts val="1100"/>
            </a:pPr>
            <a:r>
              <a:rPr lang="tr-TR" sz="1467" dirty="0">
                <a:latin typeface="Arial"/>
                <a:ea typeface="Arial"/>
                <a:cs typeface="Arial"/>
                <a:sym typeface="Arial"/>
              </a:rPr>
              <a:t>Sitotoksik granüller</a:t>
            </a:r>
          </a:p>
        </p:txBody>
      </p:sp>
      <p:sp>
        <p:nvSpPr>
          <p:cNvPr id="632" name="Google Shape;632;p52"/>
          <p:cNvSpPr txBox="1"/>
          <p:nvPr/>
        </p:nvSpPr>
        <p:spPr>
          <a:xfrm>
            <a:off x="9416884" y="4173867"/>
            <a:ext cx="2261200" cy="471948"/>
          </a:xfrm>
          <a:prstGeom prst="rect">
            <a:avLst/>
          </a:prstGeom>
          <a:noFill/>
          <a:ln>
            <a:noFill/>
          </a:ln>
        </p:spPr>
        <p:txBody>
          <a:bodyPr spcFirstLastPara="1" wrap="square" lIns="121900" tIns="121900" rIns="121900" bIns="121900" anchor="t" anchorCtr="0">
            <a:spAutoFit/>
          </a:bodyPr>
          <a:lstStyle/>
          <a:p>
            <a:pPr algn="ctr">
              <a:buClr>
                <a:srgbClr val="000000"/>
              </a:buClr>
              <a:buSzPts val="1100"/>
            </a:pPr>
            <a:r>
              <a:rPr lang="tr-TR" sz="1467" dirty="0">
                <a:latin typeface="Arial"/>
                <a:ea typeface="Arial"/>
                <a:cs typeface="Arial"/>
                <a:sym typeface="Arial"/>
              </a:rPr>
              <a:t>Apoptoz</a:t>
            </a:r>
          </a:p>
        </p:txBody>
      </p:sp>
      <p:sp>
        <p:nvSpPr>
          <p:cNvPr id="633" name="Google Shape;633;p52"/>
          <p:cNvSpPr/>
          <p:nvPr/>
        </p:nvSpPr>
        <p:spPr>
          <a:xfrm>
            <a:off x="6527260" y="4481600"/>
            <a:ext cx="1665600" cy="225600"/>
          </a:xfrm>
          <a:prstGeom prst="rect">
            <a:avLst/>
          </a:prstGeom>
          <a:noFill/>
          <a:ln>
            <a:noFill/>
          </a:ln>
        </p:spPr>
        <p:txBody>
          <a:bodyPr spcFirstLastPara="1" wrap="square" lIns="0" tIns="0" rIns="0" bIns="0" anchor="t" anchorCtr="0">
            <a:noAutofit/>
          </a:bodyPr>
          <a:lstStyle/>
          <a:p>
            <a:pPr>
              <a:buClr>
                <a:srgbClr val="5F5F5F"/>
              </a:buClr>
              <a:buSzPts val="1100"/>
            </a:pPr>
            <a:r>
              <a:rPr lang="tr-TR" sz="1467" dirty="0">
                <a:latin typeface="Arial"/>
                <a:ea typeface="Arial"/>
                <a:cs typeface="Arial"/>
                <a:sym typeface="Arial"/>
              </a:rPr>
              <a:t>Bispesifik antikor</a:t>
            </a:r>
          </a:p>
        </p:txBody>
      </p:sp>
      <p:sp>
        <p:nvSpPr>
          <p:cNvPr id="634" name="Google Shape;634;p52"/>
          <p:cNvSpPr txBox="1"/>
          <p:nvPr/>
        </p:nvSpPr>
        <p:spPr>
          <a:xfrm>
            <a:off x="9591697" y="4832501"/>
            <a:ext cx="1911600" cy="923482"/>
          </a:xfrm>
          <a:prstGeom prst="rect">
            <a:avLst/>
          </a:prstGeom>
          <a:noFill/>
          <a:ln>
            <a:noFill/>
          </a:ln>
        </p:spPr>
        <p:txBody>
          <a:bodyPr spcFirstLastPara="1" wrap="square" lIns="121900" tIns="121900" rIns="121900" bIns="121900" anchor="t" anchorCtr="0">
            <a:spAutoFit/>
          </a:bodyPr>
          <a:lstStyle/>
          <a:p>
            <a:pPr algn="ctr">
              <a:buClr>
                <a:srgbClr val="000000"/>
              </a:buClr>
              <a:buSzPts val="1100"/>
            </a:pPr>
            <a:r>
              <a:rPr lang="tr-TR" sz="1467" b="1" dirty="0">
                <a:latin typeface="Arial"/>
                <a:ea typeface="Arial"/>
                <a:cs typeface="Arial"/>
                <a:sym typeface="Arial"/>
              </a:rPr>
              <a:t>III. Tümör hücrelerinin seri lizisi</a:t>
            </a:r>
          </a:p>
        </p:txBody>
      </p:sp>
      <p:cxnSp>
        <p:nvCxnSpPr>
          <p:cNvPr id="635" name="Google Shape;635;p52"/>
          <p:cNvCxnSpPr/>
          <p:nvPr/>
        </p:nvCxnSpPr>
        <p:spPr>
          <a:xfrm rot="10800000" flipH="1">
            <a:off x="5674151" y="3942051"/>
            <a:ext cx="164000" cy="210400"/>
          </a:xfrm>
          <a:prstGeom prst="straightConnector1">
            <a:avLst/>
          </a:prstGeom>
          <a:noFill/>
          <a:ln w="9525" cap="flat" cmpd="sng">
            <a:solidFill>
              <a:srgbClr val="524646"/>
            </a:solidFill>
            <a:prstDash val="solid"/>
            <a:round/>
            <a:headEnd type="none" w="sm" len="sm"/>
            <a:tailEnd type="none" w="sm" len="sm"/>
          </a:ln>
          <a:effectLst>
            <a:outerShdw dist="9525" dir="2760000" algn="bl" rotWithShape="0">
              <a:srgbClr val="FFFFFF"/>
            </a:outerShdw>
          </a:effectLst>
        </p:spPr>
      </p:cxnSp>
      <p:sp>
        <p:nvSpPr>
          <p:cNvPr id="636" name="Google Shape;636;p52"/>
          <p:cNvSpPr/>
          <p:nvPr/>
        </p:nvSpPr>
        <p:spPr>
          <a:xfrm>
            <a:off x="6776741" y="4152072"/>
            <a:ext cx="490800" cy="225600"/>
          </a:xfrm>
          <a:prstGeom prst="rect">
            <a:avLst/>
          </a:prstGeom>
          <a:noFill/>
          <a:ln>
            <a:noFill/>
          </a:ln>
        </p:spPr>
        <p:txBody>
          <a:bodyPr spcFirstLastPara="1" wrap="square" lIns="0" tIns="0" rIns="0" bIns="0" anchor="t" anchorCtr="0">
            <a:noAutofit/>
          </a:bodyPr>
          <a:lstStyle/>
          <a:p>
            <a:pPr>
              <a:buClr>
                <a:srgbClr val="5F5F5F"/>
              </a:buClr>
              <a:buSzPts val="1100"/>
            </a:pPr>
            <a:r>
              <a:rPr lang="tr-TR" sz="1467" dirty="0">
                <a:solidFill>
                  <a:srgbClr val="524646"/>
                </a:solidFill>
                <a:latin typeface="Arial"/>
                <a:ea typeface="Arial"/>
                <a:cs typeface="Arial"/>
                <a:sym typeface="Arial"/>
              </a:rPr>
              <a:t>CD20</a:t>
            </a:r>
          </a:p>
        </p:txBody>
      </p:sp>
      <p:cxnSp>
        <p:nvCxnSpPr>
          <p:cNvPr id="637" name="Google Shape;637;p52"/>
          <p:cNvCxnSpPr/>
          <p:nvPr/>
        </p:nvCxnSpPr>
        <p:spPr>
          <a:xfrm rot="10800000">
            <a:off x="6642875" y="3920072"/>
            <a:ext cx="191600" cy="232000"/>
          </a:xfrm>
          <a:prstGeom prst="straightConnector1">
            <a:avLst/>
          </a:prstGeom>
          <a:noFill/>
          <a:ln w="9525" cap="flat" cmpd="sng">
            <a:solidFill>
              <a:srgbClr val="524646"/>
            </a:solidFill>
            <a:prstDash val="solid"/>
            <a:round/>
            <a:headEnd type="none" w="sm" len="sm"/>
            <a:tailEnd type="none" w="sm" len="sm"/>
          </a:ln>
          <a:effectLst>
            <a:outerShdw dist="9525" dir="9360000" algn="bl" rotWithShape="0">
              <a:srgbClr val="FFFFFF"/>
            </a:outerShdw>
          </a:effectLst>
        </p:spPr>
      </p:cxnSp>
      <p:cxnSp>
        <p:nvCxnSpPr>
          <p:cNvPr id="638" name="Google Shape;638;p52"/>
          <p:cNvCxnSpPr/>
          <p:nvPr/>
        </p:nvCxnSpPr>
        <p:spPr>
          <a:xfrm rot="10800000">
            <a:off x="6273127" y="4593200"/>
            <a:ext cx="220000" cy="1200"/>
          </a:xfrm>
          <a:prstGeom prst="straightConnector1">
            <a:avLst/>
          </a:prstGeom>
          <a:noFill/>
          <a:ln w="9525" cap="flat" cmpd="sng">
            <a:solidFill>
              <a:srgbClr val="524646"/>
            </a:solidFill>
            <a:prstDash val="solid"/>
            <a:round/>
            <a:headEnd type="none" w="sm" len="sm"/>
            <a:tailEnd type="none" w="sm" len="sm"/>
          </a:ln>
          <a:effectLst>
            <a:outerShdw dist="9525" dir="3420000" algn="bl" rotWithShape="0">
              <a:srgbClr val="FFFFFF"/>
            </a:outerShdw>
          </a:effectLst>
        </p:spPr>
      </p:cxnSp>
      <p:sp>
        <p:nvSpPr>
          <p:cNvPr id="3" name="Rectangle 2"/>
          <p:cNvSpPr>
            <a:spLocks noChangeArrowheads="1"/>
          </p:cNvSpPr>
          <p:nvPr/>
        </p:nvSpPr>
        <p:spPr bwMode="auto">
          <a:xfrm>
            <a:off x="6929561" y="6324393"/>
            <a:ext cx="5324273" cy="533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Bacac M, Fauti T, Sam J, et al. "A Novel ROR1-Targeting Bispecific Antibody Prevents ROR1 Signaling and Shows Therapeutic Efficacy in Preclinical Models of Hematologic and Solid Cancers." Clinical Cancer Research. 2018;24(20):4785–4797.</a:t>
            </a:r>
          </a:p>
          <a:p>
            <a:pPr algn="r" defTabSz="1219170" eaLnBrk="0" fontAlgn="base" hangingPunct="0">
              <a:spcBef>
                <a:spcPct val="0"/>
              </a:spcBef>
              <a:spcAft>
                <a:spcPct val="0"/>
              </a:spcAft>
            </a:pPr>
            <a:r>
              <a:rPr lang="tr-TR" altLang="tr-TR" sz="667" dirty="0">
                <a:latin typeface="+mj-lt"/>
              </a:rPr>
              <a:t>2. Aldoss I, Song JY, Stiller T, et al. "Correlative Analyses of Cytokine Release Syndrome and Neurotoxicity in Adults with Relapsed/Refractory Acute Lymphoblastic Leukemia Treated with CS19 CAR T-Cell Therapy." Leukemia. 2017;31(5):777–787.</a:t>
            </a:r>
          </a:p>
        </p:txBody>
      </p:sp>
    </p:spTree>
    <p:extLst>
      <p:ext uri="{BB962C8B-B14F-4D97-AF65-F5344CB8AC3E}">
        <p14:creationId xmlns:p14="http://schemas.microsoft.com/office/powerpoint/2010/main" val="2834053362"/>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54"/>
          <p:cNvSpPr txBox="1">
            <a:spLocks noGrp="1"/>
          </p:cNvSpPr>
          <p:nvPr>
            <p:ph type="body" idx="2"/>
          </p:nvPr>
        </p:nvSpPr>
        <p:spPr>
          <a:xfrm>
            <a:off x="507997" y="6442427"/>
            <a:ext cx="5529200" cy="146400"/>
          </a:xfrm>
          <a:prstGeom prst="rect">
            <a:avLst/>
          </a:prstGeom>
          <a:noFill/>
          <a:ln>
            <a:noFill/>
          </a:ln>
        </p:spPr>
        <p:txBody>
          <a:bodyPr spcFirstLastPara="1" wrap="square" lIns="0" tIns="0" rIns="0" bIns="0" anchor="b" anchorCtr="0">
            <a:noAutofit/>
          </a:bodyPr>
          <a:lstStyle/>
          <a:p>
            <a:pPr marL="0" indent="0">
              <a:buClr>
                <a:srgbClr val="000000"/>
              </a:buClr>
            </a:pPr>
            <a:r>
              <a:rPr lang="tr-TR" dirty="0"/>
              <a:t>ADCC, antikora bağımlı hücre aracılı sitotoksisite; ADCP, antikora bağımlı hücresel fagositoz; </a:t>
            </a:r>
            <a:br>
              <a:rPr lang="tr-TR" dirty="0"/>
            </a:br>
            <a:r>
              <a:rPr lang="tr-TR" dirty="0"/>
              <a:t>BiTE, bispesifik T hücresi bağlayıcı; CDC, komplemana bağımlı sitotoksisite; Fab, antijen bağlayan fragman; Fc, kristalize fragman; FR, Fab bölgesi; IgG1, immünoglobulin G1; TCR, T hücresi reseptörü.</a:t>
            </a:r>
          </a:p>
        </p:txBody>
      </p:sp>
      <p:sp>
        <p:nvSpPr>
          <p:cNvPr id="655" name="Google Shape;655;p54"/>
          <p:cNvSpPr txBox="1"/>
          <p:nvPr/>
        </p:nvSpPr>
        <p:spPr>
          <a:xfrm>
            <a:off x="304800"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Glofitamab, 2:1 formatında (CD20:CD3) CD20'ye bağlanan iki ve CD3'e bağlanan bir 'Fab' bölgesi olan tam uzunlukta, hümanize bir IgG1 bispesifik antikordur.</a:t>
            </a:r>
          </a:p>
        </p:txBody>
      </p:sp>
      <p:cxnSp>
        <p:nvCxnSpPr>
          <p:cNvPr id="656" name="Google Shape;656;p54"/>
          <p:cNvCxnSpPr/>
          <p:nvPr/>
        </p:nvCxnSpPr>
        <p:spPr>
          <a:xfrm rot="10800000">
            <a:off x="2959200" y="4876767"/>
            <a:ext cx="2357200" cy="0"/>
          </a:xfrm>
          <a:prstGeom prst="straightConnector1">
            <a:avLst/>
          </a:prstGeom>
          <a:noFill/>
          <a:ln w="9525" cap="flat" cmpd="sng">
            <a:solidFill>
              <a:schemeClr val="dk1"/>
            </a:solidFill>
            <a:prstDash val="solid"/>
            <a:round/>
            <a:headEnd type="none" w="sm" len="sm"/>
            <a:tailEnd type="none" w="sm" len="sm"/>
          </a:ln>
          <a:effectLst>
            <a:outerShdw dist="9525" dir="3720001" algn="bl" rotWithShape="0">
              <a:schemeClr val="lt1"/>
            </a:outerShdw>
          </a:effectLst>
        </p:spPr>
      </p:cxnSp>
      <p:grpSp>
        <p:nvGrpSpPr>
          <p:cNvPr id="657" name="Google Shape;657;p54"/>
          <p:cNvGrpSpPr/>
          <p:nvPr/>
        </p:nvGrpSpPr>
        <p:grpSpPr>
          <a:xfrm>
            <a:off x="914105" y="1415299"/>
            <a:ext cx="10251824" cy="4446863"/>
            <a:chOff x="145483" y="784725"/>
            <a:chExt cx="8272042" cy="3720602"/>
          </a:xfrm>
        </p:grpSpPr>
        <p:pic>
          <p:nvPicPr>
            <p:cNvPr id="658" name="Google Shape;658;p54"/>
            <p:cNvPicPr preferRelativeResize="0"/>
            <p:nvPr/>
          </p:nvPicPr>
          <p:blipFill rotWithShape="1">
            <a:blip r:embed="rId3">
              <a:alphaModFix/>
            </a:blip>
            <a:srcRect l="3822" r="3823"/>
            <a:stretch/>
          </p:blipFill>
          <p:spPr>
            <a:xfrm>
              <a:off x="2753175" y="784725"/>
              <a:ext cx="2238175" cy="3720602"/>
            </a:xfrm>
            <a:prstGeom prst="rect">
              <a:avLst/>
            </a:prstGeom>
            <a:noFill/>
            <a:ln>
              <a:noFill/>
            </a:ln>
          </p:spPr>
        </p:pic>
        <p:sp>
          <p:nvSpPr>
            <p:cNvPr id="659" name="Google Shape;659;p54"/>
            <p:cNvSpPr/>
            <p:nvPr/>
          </p:nvSpPr>
          <p:spPr>
            <a:xfrm>
              <a:off x="4437175" y="1766225"/>
              <a:ext cx="337200" cy="337200"/>
            </a:xfrm>
            <a:prstGeom prst="ellipse">
              <a:avLst/>
            </a:prstGeom>
            <a:noFill/>
            <a:ln w="9525" cap="flat" cmpd="sng">
              <a:solidFill>
                <a:schemeClr val="accent1"/>
              </a:solidFill>
              <a:prstDash val="dash"/>
              <a:round/>
              <a:headEnd type="none" w="sm" len="sm"/>
              <a:tailEnd type="none" w="sm" len="sm"/>
            </a:ln>
          </p:spPr>
          <p:txBody>
            <a:bodyPr spcFirstLastPara="1" wrap="square" lIns="121900" tIns="121900" rIns="121900" bIns="121900" anchor="ctr" anchorCtr="0">
              <a:noAutofit/>
            </a:bodyPr>
            <a:lstStyle/>
            <a:p>
              <a:pPr algn="ctr">
                <a:buClr>
                  <a:srgbClr val="000000"/>
                </a:buClr>
                <a:buSzPts val="1400"/>
              </a:pPr>
              <a:endParaRPr sz="1867" dirty="0">
                <a:solidFill>
                  <a:srgbClr val="000000"/>
                </a:solidFill>
                <a:latin typeface="Arial"/>
                <a:ea typeface="Arial"/>
                <a:cs typeface="Arial"/>
                <a:sym typeface="Arial"/>
              </a:endParaRPr>
            </a:p>
          </p:txBody>
        </p:sp>
        <p:sp>
          <p:nvSpPr>
            <p:cNvPr id="660" name="Google Shape;660;p54"/>
            <p:cNvSpPr/>
            <p:nvPr/>
          </p:nvSpPr>
          <p:spPr>
            <a:xfrm>
              <a:off x="145483" y="1335094"/>
              <a:ext cx="2840993" cy="621900"/>
            </a:xfrm>
            <a:prstGeom prst="rect">
              <a:avLst/>
            </a:prstGeom>
            <a:noFill/>
            <a:ln>
              <a:noFill/>
            </a:ln>
          </p:spPr>
          <p:txBody>
            <a:bodyPr spcFirstLastPara="1" wrap="square" lIns="0" tIns="0" rIns="0" bIns="0" anchor="t" anchorCtr="0">
              <a:noAutofit/>
            </a:bodyPr>
            <a:lstStyle/>
            <a:p>
              <a:pPr>
                <a:lnSpc>
                  <a:spcPct val="115000"/>
                </a:lnSpc>
                <a:buClr>
                  <a:srgbClr val="000000"/>
                </a:buClr>
                <a:buSzPts val="900"/>
              </a:pPr>
              <a:r>
                <a:rPr lang="tr-TR" sz="1467" b="1" dirty="0">
                  <a:solidFill>
                    <a:srgbClr val="A61C00"/>
                  </a:solidFill>
                  <a:latin typeface="Arial"/>
                  <a:ea typeface="Arial"/>
                  <a:cs typeface="Arial"/>
                  <a:sym typeface="Arial"/>
                </a:rPr>
                <a:t>İki CD20 antijen bağlanma bölgesi</a:t>
              </a:r>
              <a:r>
                <a:rPr lang="tr-TR" sz="1467" b="1" baseline="30000" dirty="0">
                  <a:solidFill>
                    <a:srgbClr val="A61C00"/>
                  </a:solidFill>
                  <a:latin typeface="Arial"/>
                  <a:ea typeface="Arial"/>
                  <a:cs typeface="Arial"/>
                  <a:sym typeface="Arial"/>
                </a:rPr>
                <a:t>1,2</a:t>
              </a:r>
            </a:p>
            <a:p>
              <a:pPr>
                <a:buClr>
                  <a:srgbClr val="000000"/>
                </a:buClr>
                <a:buSzPts val="900"/>
              </a:pPr>
              <a:r>
                <a:rPr lang="tr-TR" sz="1333" dirty="0">
                  <a:latin typeface="Arial"/>
                  <a:ea typeface="Arial"/>
                  <a:cs typeface="Arial"/>
                  <a:sym typeface="Arial"/>
                </a:rPr>
                <a:t>B hücrelerinin yüzeyinde eksprese edilen CD20'ye yüksek aviditeli, bivalent bağlanma,</a:t>
              </a:r>
              <a:r>
                <a:rPr lang="tr-TR" sz="1333" baseline="30000" dirty="0">
                  <a:latin typeface="Arial"/>
                  <a:ea typeface="Arial"/>
                  <a:cs typeface="Arial"/>
                  <a:sym typeface="Arial"/>
                </a:rPr>
                <a:t>1-3</a:t>
              </a:r>
              <a:r>
                <a:rPr lang="tr-TR" sz="1333" dirty="0">
                  <a:latin typeface="Arial"/>
                  <a:ea typeface="Arial"/>
                  <a:cs typeface="Arial"/>
                  <a:sym typeface="Arial"/>
                </a:rPr>
                <a:t> tümörü hedeflemeyi ve tutulmayı desteklemekte ve standart tedaviyi oluşturan </a:t>
              </a:r>
              <a:r>
                <a:rPr lang="en" sz="1333" dirty="0">
                  <a:latin typeface="Arial"/>
                  <a:ea typeface="Arial"/>
                  <a:cs typeface="Arial"/>
                  <a:sym typeface="Arial"/>
                </a:rPr>
                <a:t/>
              </a:r>
              <a:br>
                <a:rPr lang="en" sz="1333" dirty="0">
                  <a:latin typeface="Arial"/>
                  <a:ea typeface="Arial"/>
                  <a:cs typeface="Arial"/>
                  <a:sym typeface="Arial"/>
                </a:rPr>
              </a:br>
              <a:r>
                <a:rPr lang="tr-TR" sz="1333" dirty="0">
                  <a:latin typeface="Arial"/>
                  <a:ea typeface="Arial"/>
                  <a:cs typeface="Arial"/>
                  <a:sym typeface="Arial"/>
                </a:rPr>
                <a:t>anti-CD20 monoklonal antikorlarla </a:t>
              </a:r>
              <a:r>
                <a:rPr lang="en" sz="1333" dirty="0">
                  <a:latin typeface="Arial"/>
                  <a:ea typeface="Arial"/>
                  <a:cs typeface="Arial"/>
                  <a:sym typeface="Arial"/>
                </a:rPr>
                <a:t/>
              </a:r>
              <a:br>
                <a:rPr lang="en" sz="1333" dirty="0">
                  <a:latin typeface="Arial"/>
                  <a:ea typeface="Arial"/>
                  <a:cs typeface="Arial"/>
                  <a:sym typeface="Arial"/>
                </a:rPr>
              </a:br>
              <a:r>
                <a:rPr lang="tr-TR" sz="1333" dirty="0">
                  <a:latin typeface="Arial"/>
                  <a:ea typeface="Arial"/>
                  <a:cs typeface="Arial"/>
                  <a:sym typeface="Arial"/>
                </a:rPr>
                <a:t>kombinasyon tedavisini kolaylaştırmaktadır</a:t>
              </a:r>
              <a:r>
                <a:rPr lang="tr-TR" sz="1333" baseline="30000" dirty="0">
                  <a:latin typeface="Arial"/>
                  <a:ea typeface="Arial"/>
                  <a:cs typeface="Arial"/>
                  <a:sym typeface="Arial"/>
                </a:rPr>
                <a:t>2</a:t>
              </a:r>
            </a:p>
          </p:txBody>
        </p:sp>
        <p:sp>
          <p:nvSpPr>
            <p:cNvPr id="661" name="Google Shape;661;p54"/>
            <p:cNvSpPr/>
            <p:nvPr/>
          </p:nvSpPr>
          <p:spPr>
            <a:xfrm>
              <a:off x="423514" y="3494732"/>
              <a:ext cx="2841000" cy="621900"/>
            </a:xfrm>
            <a:prstGeom prst="rect">
              <a:avLst/>
            </a:prstGeom>
            <a:noFill/>
            <a:ln>
              <a:noFill/>
            </a:ln>
          </p:spPr>
          <p:txBody>
            <a:bodyPr spcFirstLastPara="1" wrap="square" lIns="0" tIns="0" rIns="0" bIns="0" anchor="t" anchorCtr="0">
              <a:noAutofit/>
            </a:bodyPr>
            <a:lstStyle/>
            <a:p>
              <a:pPr>
                <a:lnSpc>
                  <a:spcPct val="115000"/>
                </a:lnSpc>
                <a:buClr>
                  <a:srgbClr val="000000"/>
                </a:buClr>
                <a:buSzPts val="900"/>
              </a:pPr>
              <a:r>
                <a:rPr lang="tr-TR" sz="1467" b="1" dirty="0">
                  <a:latin typeface="Arial"/>
                  <a:ea typeface="Arial"/>
                  <a:cs typeface="Arial"/>
                  <a:sym typeface="Arial"/>
                </a:rPr>
                <a:t>Sessiz Fc bölgesi</a:t>
              </a:r>
              <a:r>
                <a:rPr lang="tr-TR" sz="1467" b="1" baseline="30000" dirty="0">
                  <a:latin typeface="Arial"/>
                  <a:ea typeface="Arial"/>
                  <a:cs typeface="Arial"/>
                  <a:sym typeface="Arial"/>
                </a:rPr>
                <a:t>1,2</a:t>
              </a:r>
            </a:p>
            <a:p>
              <a:pPr>
                <a:buClr>
                  <a:srgbClr val="000000"/>
                </a:buClr>
                <a:buSzPts val="900"/>
              </a:pPr>
              <a:r>
                <a:rPr lang="tr-TR" sz="1200" dirty="0">
                  <a:latin typeface="Arial"/>
                  <a:ea typeface="Arial"/>
                  <a:cs typeface="Arial"/>
                  <a:sym typeface="Arial"/>
                </a:rPr>
                <a:t>Glofitamabın, yarılanma ömrünü BiTE'lere kıyasla uzatan bir Fc bölgesi vardır. Bu sessiz bölge, T hücresi lizisini önlemek için ADCC/ADCP/CDC'yi ortadan kaldırmaktadır</a:t>
              </a:r>
              <a:r>
                <a:rPr lang="tr-TR" sz="1200" baseline="30000" dirty="0">
                  <a:latin typeface="Arial"/>
                  <a:ea typeface="Arial"/>
                  <a:cs typeface="Arial"/>
                  <a:sym typeface="Arial"/>
                </a:rPr>
                <a:t>1,2</a:t>
              </a:r>
            </a:p>
          </p:txBody>
        </p:sp>
        <p:sp>
          <p:nvSpPr>
            <p:cNvPr id="662" name="Google Shape;662;p54"/>
            <p:cNvSpPr/>
            <p:nvPr/>
          </p:nvSpPr>
          <p:spPr>
            <a:xfrm>
              <a:off x="5110625" y="1872450"/>
              <a:ext cx="3306900" cy="621900"/>
            </a:xfrm>
            <a:prstGeom prst="rect">
              <a:avLst/>
            </a:prstGeom>
            <a:noFill/>
            <a:ln>
              <a:noFill/>
            </a:ln>
          </p:spPr>
          <p:txBody>
            <a:bodyPr spcFirstLastPara="1" wrap="square" lIns="0" tIns="0" rIns="0" bIns="0" anchor="t" anchorCtr="0">
              <a:noAutofit/>
            </a:bodyPr>
            <a:lstStyle/>
            <a:p>
              <a:pPr>
                <a:lnSpc>
                  <a:spcPct val="115000"/>
                </a:lnSpc>
                <a:buClr>
                  <a:srgbClr val="000000"/>
                </a:buClr>
                <a:buSzPts val="900"/>
              </a:pPr>
              <a:r>
                <a:rPr lang="tr-TR" sz="1467" b="1" dirty="0">
                  <a:latin typeface="Arial"/>
                  <a:ea typeface="Arial"/>
                  <a:cs typeface="Arial"/>
                  <a:sym typeface="Arial"/>
                </a:rPr>
                <a:t>Esnek bağlayıcı</a:t>
              </a:r>
            </a:p>
            <a:p>
              <a:pPr>
                <a:buClr>
                  <a:srgbClr val="000000"/>
                </a:buClr>
                <a:buSzPts val="900"/>
              </a:pPr>
              <a:r>
                <a:rPr lang="tr-TR" sz="1333" dirty="0">
                  <a:latin typeface="Arial"/>
                  <a:ea typeface="Arial"/>
                  <a:cs typeface="Arial"/>
                  <a:sym typeface="Arial"/>
                </a:rPr>
                <a:t>B</a:t>
              </a:r>
              <a:r>
                <a:rPr lang="tr-TR" sz="1333" b="1" dirty="0">
                  <a:latin typeface="Arial"/>
                  <a:ea typeface="Arial"/>
                  <a:cs typeface="Arial"/>
                  <a:sym typeface="Arial"/>
                </a:rPr>
                <a:t> </a:t>
              </a:r>
              <a:r>
                <a:rPr lang="tr-TR" sz="1333" dirty="0">
                  <a:latin typeface="Arial"/>
                  <a:ea typeface="Arial"/>
                  <a:cs typeface="Arial"/>
                  <a:sym typeface="Arial"/>
                </a:rPr>
                <a:t>ve T hücresi bağlanma bölgelerinin baştan sona füzyonu</a:t>
              </a:r>
              <a:r>
                <a:rPr lang="tr-TR" sz="1333" baseline="30000" dirty="0">
                  <a:latin typeface="Arial"/>
                  <a:ea typeface="Arial"/>
                  <a:cs typeface="Arial"/>
                  <a:sym typeface="Arial"/>
                </a:rPr>
                <a:t>1,2</a:t>
              </a:r>
            </a:p>
            <a:p>
              <a:pPr>
                <a:buClr>
                  <a:srgbClr val="000000"/>
                </a:buClr>
                <a:buSzPts val="900"/>
              </a:pPr>
              <a:endParaRPr sz="1200" dirty="0">
                <a:solidFill>
                  <a:srgbClr val="5F5F5F"/>
                </a:solidFill>
                <a:latin typeface="Arial"/>
                <a:ea typeface="Arial"/>
                <a:cs typeface="Arial"/>
                <a:sym typeface="Arial"/>
              </a:endParaRPr>
            </a:p>
          </p:txBody>
        </p:sp>
        <p:sp>
          <p:nvSpPr>
            <p:cNvPr id="663" name="Google Shape;663;p54"/>
            <p:cNvSpPr/>
            <p:nvPr/>
          </p:nvSpPr>
          <p:spPr>
            <a:xfrm>
              <a:off x="5110615" y="2494342"/>
              <a:ext cx="2841000" cy="621900"/>
            </a:xfrm>
            <a:prstGeom prst="rect">
              <a:avLst/>
            </a:prstGeom>
            <a:noFill/>
            <a:ln>
              <a:noFill/>
            </a:ln>
          </p:spPr>
          <p:txBody>
            <a:bodyPr spcFirstLastPara="1" wrap="square" lIns="0" tIns="0" rIns="0" bIns="0" anchor="t" anchorCtr="0">
              <a:noAutofit/>
            </a:bodyPr>
            <a:lstStyle/>
            <a:p>
              <a:pPr>
                <a:lnSpc>
                  <a:spcPct val="115000"/>
                </a:lnSpc>
                <a:buClr>
                  <a:srgbClr val="000000"/>
                </a:buClr>
                <a:buSzPts val="900"/>
              </a:pPr>
              <a:r>
                <a:rPr lang="tr-TR" sz="1467" b="1" dirty="0">
                  <a:latin typeface="Arial"/>
                  <a:ea typeface="Arial"/>
                  <a:cs typeface="Arial"/>
                  <a:sym typeface="Arial"/>
                </a:rPr>
                <a:t>CD3 antijen bağlanma bölgesi</a:t>
              </a:r>
              <a:r>
                <a:rPr lang="tr-TR" sz="1467" b="1" baseline="30000" dirty="0">
                  <a:latin typeface="Arial"/>
                  <a:ea typeface="Arial"/>
                  <a:cs typeface="Arial"/>
                  <a:sym typeface="Arial"/>
                </a:rPr>
                <a:t>1,2</a:t>
              </a:r>
            </a:p>
            <a:p>
              <a:pPr>
                <a:buClr>
                  <a:srgbClr val="000000"/>
                </a:buClr>
                <a:buSzPts val="900"/>
              </a:pPr>
              <a:r>
                <a:rPr lang="tr-TR" sz="1333" dirty="0">
                  <a:latin typeface="Arial"/>
                  <a:ea typeface="Arial"/>
                  <a:cs typeface="Arial"/>
                  <a:sym typeface="Arial"/>
                </a:rPr>
                <a:t>T hücrelerinin yüzeyindeki TCR kompleksinin bir bileşeni olan CD3ε'e monovalent bağlanma</a:t>
              </a:r>
              <a:r>
                <a:rPr lang="tr-TR" sz="1333" baseline="30000" dirty="0">
                  <a:latin typeface="Arial"/>
                  <a:ea typeface="Arial"/>
                  <a:cs typeface="Arial"/>
                  <a:sym typeface="Arial"/>
                </a:rPr>
                <a:t>1,2,4,5</a:t>
              </a:r>
            </a:p>
          </p:txBody>
        </p:sp>
        <p:cxnSp>
          <p:nvCxnSpPr>
            <p:cNvPr id="664" name="Google Shape;664;p54"/>
            <p:cNvCxnSpPr/>
            <p:nvPr/>
          </p:nvCxnSpPr>
          <p:spPr>
            <a:xfrm rot="10800000">
              <a:off x="2777650" y="1430975"/>
              <a:ext cx="1646700" cy="10200"/>
            </a:xfrm>
            <a:prstGeom prst="straightConnector1">
              <a:avLst/>
            </a:prstGeom>
            <a:noFill/>
            <a:ln w="9525" cap="flat" cmpd="sng">
              <a:solidFill>
                <a:schemeClr val="dk1"/>
              </a:solidFill>
              <a:prstDash val="solid"/>
              <a:round/>
              <a:headEnd type="none" w="sm" len="sm"/>
              <a:tailEnd type="none" w="sm" len="sm"/>
            </a:ln>
            <a:effectLst>
              <a:outerShdw dist="9525" dir="3720001" algn="bl" rotWithShape="0">
                <a:schemeClr val="lt1"/>
              </a:outerShdw>
            </a:effectLst>
          </p:spPr>
        </p:cxnSp>
        <p:cxnSp>
          <p:nvCxnSpPr>
            <p:cNvPr id="665" name="Google Shape;665;p54"/>
            <p:cNvCxnSpPr/>
            <p:nvPr/>
          </p:nvCxnSpPr>
          <p:spPr>
            <a:xfrm rot="10800000">
              <a:off x="3224350" y="1441250"/>
              <a:ext cx="0" cy="753900"/>
            </a:xfrm>
            <a:prstGeom prst="straightConnector1">
              <a:avLst/>
            </a:prstGeom>
            <a:noFill/>
            <a:ln w="9525" cap="flat" cmpd="sng">
              <a:solidFill>
                <a:schemeClr val="dk1"/>
              </a:solidFill>
              <a:prstDash val="solid"/>
              <a:round/>
              <a:headEnd type="none" w="sm" len="sm"/>
              <a:tailEnd type="none" w="sm" len="sm"/>
            </a:ln>
            <a:effectLst>
              <a:outerShdw dist="9525" dir="3720001" algn="bl" rotWithShape="0">
                <a:schemeClr val="lt1"/>
              </a:outerShdw>
            </a:effectLst>
          </p:spPr>
        </p:cxnSp>
        <p:cxnSp>
          <p:nvCxnSpPr>
            <p:cNvPr id="666" name="Google Shape;666;p54"/>
            <p:cNvCxnSpPr>
              <a:endCxn id="659" idx="6"/>
            </p:cNvCxnSpPr>
            <p:nvPr/>
          </p:nvCxnSpPr>
          <p:spPr>
            <a:xfrm rot="10800000">
              <a:off x="4774375" y="1934825"/>
              <a:ext cx="267900" cy="0"/>
            </a:xfrm>
            <a:prstGeom prst="straightConnector1">
              <a:avLst/>
            </a:prstGeom>
            <a:noFill/>
            <a:ln w="9525" cap="flat" cmpd="sng">
              <a:solidFill>
                <a:schemeClr val="dk1"/>
              </a:solidFill>
              <a:prstDash val="solid"/>
              <a:round/>
              <a:headEnd type="none" w="sm" len="sm"/>
              <a:tailEnd type="none" w="sm" len="sm"/>
            </a:ln>
            <a:effectLst>
              <a:outerShdw dist="9525" dir="3720001" algn="bl" rotWithShape="0">
                <a:schemeClr val="lt1"/>
              </a:outerShdw>
            </a:effectLst>
          </p:spPr>
        </p:cxnSp>
        <p:cxnSp>
          <p:nvCxnSpPr>
            <p:cNvPr id="667" name="Google Shape;667;p54"/>
            <p:cNvCxnSpPr/>
            <p:nvPr/>
          </p:nvCxnSpPr>
          <p:spPr>
            <a:xfrm rot="10800000">
              <a:off x="4277875" y="2578900"/>
              <a:ext cx="764400" cy="0"/>
            </a:xfrm>
            <a:prstGeom prst="straightConnector1">
              <a:avLst/>
            </a:prstGeom>
            <a:noFill/>
            <a:ln w="9525" cap="flat" cmpd="sng">
              <a:solidFill>
                <a:schemeClr val="dk1"/>
              </a:solidFill>
              <a:prstDash val="solid"/>
              <a:round/>
              <a:headEnd type="none" w="sm" len="sm"/>
              <a:tailEnd type="none" w="sm" len="sm"/>
            </a:ln>
            <a:effectLst>
              <a:outerShdw dist="9525" dir="3720001" algn="bl" rotWithShape="0">
                <a:schemeClr val="lt1"/>
              </a:outerShdw>
            </a:effectLst>
          </p:spPr>
        </p:cxnSp>
        <p:sp>
          <p:nvSpPr>
            <p:cNvPr id="668" name="Google Shape;668;p54"/>
            <p:cNvSpPr/>
            <p:nvPr/>
          </p:nvSpPr>
          <p:spPr>
            <a:xfrm>
              <a:off x="5110625" y="1335100"/>
              <a:ext cx="2375700" cy="621900"/>
            </a:xfrm>
            <a:prstGeom prst="rect">
              <a:avLst/>
            </a:prstGeom>
            <a:noFill/>
            <a:ln>
              <a:noFill/>
            </a:ln>
          </p:spPr>
          <p:txBody>
            <a:bodyPr spcFirstLastPara="1" wrap="square" lIns="0" tIns="0" rIns="0" bIns="0" anchor="t" anchorCtr="0">
              <a:noAutofit/>
            </a:bodyPr>
            <a:lstStyle/>
            <a:p>
              <a:pPr>
                <a:buClr>
                  <a:srgbClr val="000000"/>
                </a:buClr>
                <a:buSzPts val="900"/>
              </a:pPr>
              <a:r>
                <a:rPr lang="tr-TR" sz="1467" b="1" dirty="0">
                  <a:latin typeface="Arial"/>
                  <a:ea typeface="Arial"/>
                  <a:cs typeface="Arial"/>
                  <a:sym typeface="Arial"/>
                </a:rPr>
                <a:t>3x Fab Bölgesi (FR olarak belirtilmiştir)</a:t>
              </a:r>
            </a:p>
          </p:txBody>
        </p:sp>
        <p:sp>
          <p:nvSpPr>
            <p:cNvPr id="669" name="Google Shape;669;p54"/>
            <p:cNvSpPr/>
            <p:nvPr/>
          </p:nvSpPr>
          <p:spPr>
            <a:xfrm>
              <a:off x="3187325" y="2288193"/>
              <a:ext cx="267900" cy="290700"/>
            </a:xfrm>
            <a:prstGeom prst="rect">
              <a:avLst/>
            </a:prstGeom>
            <a:noFill/>
            <a:ln>
              <a:noFill/>
            </a:ln>
          </p:spPr>
          <p:txBody>
            <a:bodyPr spcFirstLastPara="1" wrap="square" lIns="0" tIns="0" rIns="0" bIns="0" anchor="t" anchorCtr="0">
              <a:noAutofit/>
            </a:bodyPr>
            <a:lstStyle/>
            <a:p>
              <a:pPr>
                <a:buClr>
                  <a:srgbClr val="000000"/>
                </a:buClr>
                <a:buSzPts val="900"/>
              </a:pPr>
              <a:r>
                <a:rPr lang="tr-TR" sz="1467" b="1" dirty="0">
                  <a:solidFill>
                    <a:srgbClr val="A61C00"/>
                  </a:solidFill>
                  <a:latin typeface="Arial"/>
                  <a:ea typeface="Arial"/>
                  <a:cs typeface="Arial"/>
                  <a:sym typeface="Arial"/>
                </a:rPr>
                <a:t>FR</a:t>
              </a:r>
            </a:p>
          </p:txBody>
        </p:sp>
        <p:sp>
          <p:nvSpPr>
            <p:cNvPr id="670" name="Google Shape;670;p54"/>
            <p:cNvSpPr/>
            <p:nvPr/>
          </p:nvSpPr>
          <p:spPr>
            <a:xfrm>
              <a:off x="4526125" y="1335100"/>
              <a:ext cx="267900" cy="290700"/>
            </a:xfrm>
            <a:prstGeom prst="rect">
              <a:avLst/>
            </a:prstGeom>
            <a:noFill/>
            <a:ln>
              <a:noFill/>
            </a:ln>
          </p:spPr>
          <p:txBody>
            <a:bodyPr spcFirstLastPara="1" wrap="square" lIns="0" tIns="0" rIns="0" bIns="0" anchor="t" anchorCtr="0">
              <a:noAutofit/>
            </a:bodyPr>
            <a:lstStyle/>
            <a:p>
              <a:pPr>
                <a:buClr>
                  <a:srgbClr val="000000"/>
                </a:buClr>
                <a:buSzPts val="900"/>
              </a:pPr>
              <a:r>
                <a:rPr lang="tr-TR" sz="1467" b="1" dirty="0">
                  <a:solidFill>
                    <a:srgbClr val="A61C00"/>
                  </a:solidFill>
                  <a:latin typeface="Arial"/>
                  <a:ea typeface="Arial"/>
                  <a:cs typeface="Arial"/>
                  <a:sym typeface="Arial"/>
                </a:rPr>
                <a:t>FR</a:t>
              </a:r>
            </a:p>
          </p:txBody>
        </p:sp>
        <p:sp>
          <p:nvSpPr>
            <p:cNvPr id="671" name="Google Shape;671;p54"/>
            <p:cNvSpPr/>
            <p:nvPr/>
          </p:nvSpPr>
          <p:spPr>
            <a:xfrm>
              <a:off x="4133250" y="2288193"/>
              <a:ext cx="267900" cy="290700"/>
            </a:xfrm>
            <a:prstGeom prst="rect">
              <a:avLst/>
            </a:prstGeom>
            <a:noFill/>
            <a:ln>
              <a:noFill/>
            </a:ln>
          </p:spPr>
          <p:txBody>
            <a:bodyPr spcFirstLastPara="1" wrap="square" lIns="0" tIns="0" rIns="0" bIns="0" anchor="t" anchorCtr="0">
              <a:noAutofit/>
            </a:bodyPr>
            <a:lstStyle/>
            <a:p>
              <a:pPr>
                <a:buClr>
                  <a:srgbClr val="000000"/>
                </a:buClr>
                <a:buSzPts val="900"/>
              </a:pPr>
              <a:r>
                <a:rPr lang="tr-TR" sz="1467" b="1" dirty="0">
                  <a:solidFill>
                    <a:schemeClr val="accent1"/>
                  </a:solidFill>
                  <a:latin typeface="Arial"/>
                  <a:ea typeface="Arial"/>
                  <a:cs typeface="Arial"/>
                  <a:sym typeface="Arial"/>
                </a:rPr>
                <a:t>FR</a:t>
              </a:r>
            </a:p>
          </p:txBody>
        </p:sp>
      </p:grpSp>
      <p:sp>
        <p:nvSpPr>
          <p:cNvPr id="2" name="Rectangle 1"/>
          <p:cNvSpPr>
            <a:spLocks noChangeArrowheads="1"/>
          </p:cNvSpPr>
          <p:nvPr/>
        </p:nvSpPr>
        <p:spPr bwMode="auto">
          <a:xfrm>
            <a:off x="7119444" y="5932459"/>
            <a:ext cx="5159857" cy="9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Bacac M, Fauti T, Sam J, et al. "A novel ROR1-targeting bispecific antibody prevents ROR1 signaling and shows therapeutic efficacy in preclinical models of hematologic and solid cancers." OncoImmunology. 2016;5(5)</a:t>
            </a:r>
          </a:p>
          <a:p>
            <a:pPr algn="r" defTabSz="1219170" eaLnBrk="0" fontAlgn="base" hangingPunct="0">
              <a:spcBef>
                <a:spcPct val="0"/>
              </a:spcBef>
              <a:spcAft>
                <a:spcPct val="0"/>
              </a:spcAft>
            </a:pPr>
            <a:r>
              <a:rPr lang="tr-TR" altLang="tr-TR" sz="667" dirty="0">
                <a:latin typeface="+mj-lt"/>
              </a:rPr>
              <a:t>2. Bacac M, Fauti T, Sam J, et al. "A Novel ROR1-Targeting Bispecific Antibody Prevents ROR1 Signaling and Shows Therapeutic Efficacy in Preclinical Models of Hematologic and Solid Cancers." Clinical Cancer Research. 2018;24(20):4785–4797.</a:t>
            </a:r>
          </a:p>
          <a:p>
            <a:pPr algn="r" defTabSz="1219170" eaLnBrk="0" fontAlgn="base" hangingPunct="0">
              <a:spcBef>
                <a:spcPct val="0"/>
              </a:spcBef>
              <a:spcAft>
                <a:spcPct val="0"/>
              </a:spcAft>
            </a:pPr>
            <a:r>
              <a:rPr lang="tr-TR" altLang="tr-TR" sz="667" dirty="0">
                <a:latin typeface="+mj-lt"/>
              </a:rPr>
              <a:t>3. Payandeh Z, Yarahmadi R, Narimani M, Sadeghi S, Mard-Soltani M. "Immune therapy of cancer: from monoclonal antibodies to immune checkpoint inhibitors and CAR-T cells." Biomedicine &amp; Pharmacotherapy. 2019;109:2415–2426.</a:t>
            </a:r>
          </a:p>
          <a:p>
            <a:pPr algn="r" defTabSz="1219170" eaLnBrk="0" fontAlgn="base" hangingPunct="0">
              <a:spcBef>
                <a:spcPct val="0"/>
              </a:spcBef>
              <a:spcAft>
                <a:spcPct val="0"/>
              </a:spcAft>
            </a:pPr>
            <a:r>
              <a:rPr lang="tr-TR" altLang="tr-TR" sz="667" dirty="0">
                <a:latin typeface="+mj-lt"/>
              </a:rPr>
              <a:t>4. Kontermann RE, Brinkmann U. "Bispecific antibodies." Drug Discovery Today. 2015;20(7):838–847.</a:t>
            </a:r>
          </a:p>
          <a:p>
            <a:pPr algn="r" defTabSz="1219170" eaLnBrk="0" fontAlgn="base" hangingPunct="0">
              <a:spcBef>
                <a:spcPct val="0"/>
              </a:spcBef>
              <a:spcAft>
                <a:spcPct val="0"/>
              </a:spcAft>
            </a:pPr>
            <a:r>
              <a:rPr lang="tr-TR" altLang="tr-TR" sz="667" dirty="0">
                <a:latin typeface="+mj-lt"/>
              </a:rPr>
              <a:t>5. Nelson AL. "Antibody fragments: hope and hype." mAbs. 2010;2(1):77–83.</a:t>
            </a:r>
          </a:p>
        </p:txBody>
      </p:sp>
    </p:spTree>
    <p:extLst>
      <p:ext uri="{BB962C8B-B14F-4D97-AF65-F5344CB8AC3E}">
        <p14:creationId xmlns:p14="http://schemas.microsoft.com/office/powerpoint/2010/main" val="114896887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5"/>
          <p:cNvSpPr txBox="1">
            <a:spLocks noGrp="1"/>
          </p:cNvSpPr>
          <p:nvPr>
            <p:ph type="body" idx="1"/>
          </p:nvPr>
        </p:nvSpPr>
        <p:spPr>
          <a:xfrm>
            <a:off x="472600" y="6448916"/>
            <a:ext cx="2830000" cy="143600"/>
          </a:xfrm>
          <a:prstGeom prst="rect">
            <a:avLst/>
          </a:prstGeom>
          <a:noFill/>
          <a:ln>
            <a:noFill/>
          </a:ln>
        </p:spPr>
        <p:txBody>
          <a:bodyPr spcFirstLastPara="1" wrap="square" lIns="0" tIns="0" rIns="0" bIns="0" anchor="b" anchorCtr="0">
            <a:noAutofit/>
          </a:bodyPr>
          <a:lstStyle/>
          <a:p>
            <a:pPr marL="0" indent="0"/>
            <a:r>
              <a:rPr lang="tr-TR" dirty="0"/>
              <a:t> </a:t>
            </a:r>
            <a:r>
              <a:rPr lang="tr-TR" dirty="0">
                <a:solidFill>
                  <a:srgbClr val="000000"/>
                </a:solidFill>
              </a:rPr>
              <a:t>TCR, T hücresi reseptörü.</a:t>
            </a:r>
          </a:p>
        </p:txBody>
      </p:sp>
      <p:sp>
        <p:nvSpPr>
          <p:cNvPr id="679" name="Google Shape;679;p55"/>
          <p:cNvSpPr/>
          <p:nvPr/>
        </p:nvSpPr>
        <p:spPr>
          <a:xfrm>
            <a:off x="7867300" y="1459133"/>
            <a:ext cx="3623600" cy="1638000"/>
          </a:xfrm>
          <a:prstGeom prst="rect">
            <a:avLst/>
          </a:prstGeom>
          <a:solidFill>
            <a:srgbClr val="FFE5CC"/>
          </a:solidFill>
          <a:ln w="9525" cap="flat" cmpd="sng">
            <a:solidFill>
              <a:schemeClr val="dk1"/>
            </a:solidFill>
            <a:prstDash val="solid"/>
            <a:round/>
            <a:headEnd type="none" w="sm" len="sm"/>
            <a:tailEnd type="none" w="sm" len="sm"/>
          </a:ln>
        </p:spPr>
        <p:txBody>
          <a:bodyPr spcFirstLastPara="1" wrap="square" lIns="121900" tIns="60933" rIns="121900" bIns="60933" anchor="ctr" anchorCtr="0">
            <a:noAutofit/>
          </a:bodyPr>
          <a:lstStyle/>
          <a:p>
            <a:pPr>
              <a:buClr>
                <a:srgbClr val="000000"/>
              </a:buClr>
              <a:buSzPts val="1000"/>
            </a:pPr>
            <a:r>
              <a:rPr lang="tr-TR" sz="1333" b="1" dirty="0">
                <a:latin typeface="Arial"/>
                <a:ea typeface="Arial"/>
                <a:cs typeface="Arial"/>
                <a:sym typeface="Arial"/>
              </a:rPr>
              <a:t>2:1 formatı (CD20:CD3) CD3'e ve 2 x CD20'ye bağlanmayı sağlamaktadır</a:t>
            </a:r>
          </a:p>
          <a:p>
            <a:pPr marL="304792" indent="-237061">
              <a:spcBef>
                <a:spcPts val="800"/>
              </a:spcBef>
              <a:buClr>
                <a:srgbClr val="0B41CD"/>
              </a:buClr>
              <a:buSzPts val="1000"/>
              <a:buFont typeface="Arial"/>
              <a:buChar char="●"/>
            </a:pPr>
            <a:r>
              <a:rPr lang="tr-TR" sz="1333" dirty="0">
                <a:latin typeface="Arial"/>
                <a:ea typeface="Arial"/>
                <a:cs typeface="Arial"/>
                <a:sym typeface="Arial"/>
              </a:rPr>
              <a:t>Glofitamab, T hücrelerinin yüzeyindeki TCR kompleksinin bir bileşeni olan CD3ε'e ve B hücrelerinin yüzeyindeki iki CD20 antijenine eş zamanlı olarak bağlanmaktadır</a:t>
            </a:r>
            <a:r>
              <a:rPr lang="tr-TR" sz="1333" baseline="30000" dirty="0">
                <a:latin typeface="Arial"/>
                <a:ea typeface="Arial"/>
                <a:cs typeface="Arial"/>
                <a:sym typeface="Arial"/>
              </a:rPr>
              <a:t>1-4</a:t>
            </a:r>
          </a:p>
        </p:txBody>
      </p:sp>
      <p:sp>
        <p:nvSpPr>
          <p:cNvPr id="680" name="Google Shape;680;p55"/>
          <p:cNvSpPr/>
          <p:nvPr/>
        </p:nvSpPr>
        <p:spPr>
          <a:xfrm>
            <a:off x="7867300" y="3275767"/>
            <a:ext cx="3623600" cy="2243600"/>
          </a:xfrm>
          <a:prstGeom prst="rect">
            <a:avLst/>
          </a:prstGeom>
          <a:solidFill>
            <a:srgbClr val="FFE5CC"/>
          </a:solidFill>
          <a:ln w="9525" cap="flat" cmpd="sng">
            <a:solidFill>
              <a:schemeClr val="dk1"/>
            </a:solidFill>
            <a:prstDash val="solid"/>
            <a:round/>
            <a:headEnd type="none" w="sm" len="sm"/>
            <a:tailEnd type="none" w="sm" len="sm"/>
          </a:ln>
        </p:spPr>
        <p:txBody>
          <a:bodyPr spcFirstLastPara="1" wrap="square" lIns="121900" tIns="60933" rIns="121900" bIns="60933" anchor="ctr" anchorCtr="0">
            <a:noAutofit/>
          </a:bodyPr>
          <a:lstStyle/>
          <a:p>
            <a:pPr>
              <a:buClr>
                <a:srgbClr val="000000"/>
              </a:buClr>
              <a:buSzPts val="1000"/>
            </a:pPr>
            <a:r>
              <a:rPr lang="tr-TR" sz="1333" b="1" dirty="0">
                <a:latin typeface="Arial"/>
                <a:ea typeface="Arial"/>
                <a:cs typeface="Arial"/>
                <a:sym typeface="Arial"/>
              </a:rPr>
              <a:t>Sinaps oluşumu</a:t>
            </a:r>
          </a:p>
          <a:p>
            <a:pPr marL="304792" indent="-237061">
              <a:spcBef>
                <a:spcPts val="800"/>
              </a:spcBef>
              <a:buClr>
                <a:srgbClr val="0B41CD"/>
              </a:buClr>
              <a:buSzPts val="1000"/>
              <a:buFont typeface="Arial"/>
              <a:buChar char="●"/>
            </a:pPr>
            <a:r>
              <a:rPr lang="tr-TR" sz="1333" dirty="0">
                <a:latin typeface="Arial"/>
                <a:ea typeface="Arial"/>
                <a:cs typeface="Arial"/>
                <a:sym typeface="Arial"/>
              </a:rPr>
              <a:t>Glofitamabın bağlanması (yani CD3ε ve 2 x CD20'ye bağlanma), TCR'nin çapraz bağ oluşturmasına ve bir immünolojik sinaps oluşumuna yol açmaktadır </a:t>
            </a:r>
          </a:p>
          <a:p>
            <a:pPr marL="304792" indent="-237061">
              <a:buClr>
                <a:srgbClr val="0B41CD"/>
              </a:buClr>
              <a:buSzPts val="1000"/>
              <a:buFont typeface="Arial"/>
              <a:buChar char="●"/>
            </a:pPr>
            <a:r>
              <a:rPr lang="tr-TR" sz="1333" dirty="0">
                <a:latin typeface="Arial"/>
                <a:ea typeface="Arial"/>
                <a:cs typeface="Arial"/>
                <a:sym typeface="Arial"/>
              </a:rPr>
              <a:t>Daha sonra T hücreleri aktive olmakta ve CD20 eksprese eden tümör hücrelerinin güçlü bir lizise uğramasına ve hızlı ve uzun süreli T hücresi aktivasyonu ve proliferasyonuna yol açmaktadır</a:t>
            </a:r>
            <a:r>
              <a:rPr lang="tr-TR" sz="1333" baseline="30000" dirty="0">
                <a:latin typeface="Arial"/>
                <a:ea typeface="Arial"/>
                <a:cs typeface="Arial"/>
                <a:sym typeface="Arial"/>
              </a:rPr>
              <a:t>2-4</a:t>
            </a:r>
          </a:p>
        </p:txBody>
      </p:sp>
      <p:sp>
        <p:nvSpPr>
          <p:cNvPr id="681" name="Google Shape;681;p55"/>
          <p:cNvSpPr txBox="1"/>
          <p:nvPr/>
        </p:nvSpPr>
        <p:spPr>
          <a:xfrm>
            <a:off x="3630425" y="3008963"/>
            <a:ext cx="620800" cy="266800"/>
          </a:xfrm>
          <a:prstGeom prst="rect">
            <a:avLst/>
          </a:prstGeom>
          <a:noFill/>
          <a:ln>
            <a:noFill/>
          </a:ln>
        </p:spPr>
        <p:txBody>
          <a:bodyPr spcFirstLastPara="1" wrap="square" lIns="121900" tIns="60933" rIns="121900" bIns="60933" anchor="t" anchorCtr="0">
            <a:noAutofit/>
          </a:bodyPr>
          <a:lstStyle/>
          <a:p>
            <a:pPr algn="ctr">
              <a:buClr>
                <a:schemeClr val="lt1"/>
              </a:buClr>
              <a:buSzPts val="700"/>
            </a:pPr>
            <a:r>
              <a:rPr lang="tr-TR" sz="933" b="1" dirty="0">
                <a:solidFill>
                  <a:schemeClr val="lt1"/>
                </a:solidFill>
                <a:latin typeface="Arial"/>
                <a:ea typeface="Arial"/>
                <a:cs typeface="Arial"/>
                <a:sym typeface="Arial"/>
              </a:rPr>
              <a:t>CD3</a:t>
            </a:r>
          </a:p>
        </p:txBody>
      </p:sp>
      <p:sp>
        <p:nvSpPr>
          <p:cNvPr id="682" name="Google Shape;682;p55"/>
          <p:cNvSpPr txBox="1"/>
          <p:nvPr/>
        </p:nvSpPr>
        <p:spPr>
          <a:xfrm>
            <a:off x="304967"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Glofitamabın 2:1 (CD20:CD3) moleküler formatı, CD20'ye bivalent ve C3'e monovalent bağlanmaya olanak sağlamaktadır </a:t>
            </a:r>
          </a:p>
        </p:txBody>
      </p:sp>
      <p:pic>
        <p:nvPicPr>
          <p:cNvPr id="683" name="Google Shape;683;p55"/>
          <p:cNvPicPr preferRelativeResize="0"/>
          <p:nvPr/>
        </p:nvPicPr>
        <p:blipFill rotWithShape="1">
          <a:blip r:embed="rId3">
            <a:alphaModFix/>
          </a:blip>
          <a:srcRect/>
          <a:stretch/>
        </p:blipFill>
        <p:spPr>
          <a:xfrm>
            <a:off x="304801" y="1459120"/>
            <a:ext cx="7460900" cy="4060147"/>
          </a:xfrm>
          <a:prstGeom prst="rect">
            <a:avLst/>
          </a:prstGeom>
          <a:noFill/>
          <a:ln>
            <a:noFill/>
          </a:ln>
        </p:spPr>
      </p:pic>
      <p:sp>
        <p:nvSpPr>
          <p:cNvPr id="684" name="Google Shape;684;p55"/>
          <p:cNvSpPr txBox="1"/>
          <p:nvPr/>
        </p:nvSpPr>
        <p:spPr>
          <a:xfrm>
            <a:off x="304967" y="1727933"/>
            <a:ext cx="1245200" cy="230800"/>
          </a:xfrm>
          <a:prstGeom prst="rect">
            <a:avLst/>
          </a:prstGeom>
          <a:solidFill>
            <a:srgbClr val="D7E5E9"/>
          </a:solidFill>
          <a:ln>
            <a:noFill/>
          </a:ln>
        </p:spPr>
        <p:txBody>
          <a:bodyPr spcFirstLastPara="1" wrap="square" lIns="121900" tIns="121900" rIns="121900" bIns="121900" anchor="ctr" anchorCtr="0">
            <a:noAutofit/>
          </a:bodyPr>
          <a:lstStyle/>
          <a:p>
            <a:pPr>
              <a:buClr>
                <a:srgbClr val="000000"/>
              </a:buClr>
              <a:buSzPts val="700"/>
            </a:pPr>
            <a:r>
              <a:rPr lang="tr-TR" sz="933" dirty="0">
                <a:solidFill>
                  <a:schemeClr val="dk1"/>
                </a:solidFill>
                <a:latin typeface="Arial"/>
                <a:ea typeface="Arial"/>
                <a:cs typeface="Arial"/>
                <a:sym typeface="Arial"/>
              </a:rPr>
              <a:t>Klinik öncesi modeller</a:t>
            </a:r>
          </a:p>
        </p:txBody>
      </p:sp>
      <p:sp>
        <p:nvSpPr>
          <p:cNvPr id="10" name="Dikdörtgen 9"/>
          <p:cNvSpPr/>
          <p:nvPr/>
        </p:nvSpPr>
        <p:spPr>
          <a:xfrm>
            <a:off x="398272" y="4019296"/>
            <a:ext cx="1633728" cy="211328"/>
          </a:xfrm>
          <a:prstGeom prst="rect">
            <a:avLst/>
          </a:prstGeom>
          <a:solidFill>
            <a:srgbClr val="2A2C33"/>
          </a:solidFill>
        </p:spPr>
        <p:txBody>
          <a:bodyPr wrap="none" lIns="0" tIns="0" rIns="0" bIns="0">
            <a:noAutofit/>
          </a:bodyPr>
          <a:lstStyle/>
          <a:p>
            <a:r>
              <a:rPr lang="tr-TR" sz="1200" b="1" dirty="0">
                <a:solidFill>
                  <a:srgbClr val="FFFFFF"/>
                </a:solidFill>
                <a:latin typeface="Arial"/>
              </a:rPr>
              <a:t>T hücresine bağlanma bölgesi</a:t>
            </a:r>
          </a:p>
        </p:txBody>
      </p:sp>
      <p:sp>
        <p:nvSpPr>
          <p:cNvPr id="11" name="Dikdörtgen 10"/>
          <p:cNvSpPr/>
          <p:nvPr/>
        </p:nvSpPr>
        <p:spPr>
          <a:xfrm>
            <a:off x="5303520" y="3730752"/>
            <a:ext cx="1780032" cy="239776"/>
          </a:xfrm>
          <a:prstGeom prst="rect">
            <a:avLst/>
          </a:prstGeom>
          <a:solidFill>
            <a:srgbClr val="4A5762"/>
          </a:solidFill>
        </p:spPr>
        <p:txBody>
          <a:bodyPr wrap="none" lIns="0" tIns="0" rIns="0" bIns="0">
            <a:noAutofit/>
          </a:bodyPr>
          <a:lstStyle/>
          <a:p>
            <a:r>
              <a:rPr lang="tr-TR" sz="1200" b="1" dirty="0">
                <a:solidFill>
                  <a:srgbClr val="FFFFFF"/>
                </a:solidFill>
                <a:latin typeface="Arial"/>
              </a:rPr>
              <a:t>B hücresine bağlanma bölgeleri</a:t>
            </a:r>
          </a:p>
        </p:txBody>
      </p:sp>
      <p:sp>
        <p:nvSpPr>
          <p:cNvPr id="2" name="Rectangle 1"/>
          <p:cNvSpPr>
            <a:spLocks noChangeArrowheads="1"/>
          </p:cNvSpPr>
          <p:nvPr/>
        </p:nvSpPr>
        <p:spPr bwMode="auto">
          <a:xfrm>
            <a:off x="2540409" y="6374150"/>
            <a:ext cx="9750425" cy="533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Arial" panose="020B0604020202020204" pitchFamily="34" charset="0"/>
              </a:rPr>
              <a:t>1. Ferl GZ, Kenanova V, Wu AM, Chatziioannou AF. "Imaging the distribution of therapeutic proteins with molecular PET and SPECT." Clinical and Translational Science. 2018;11(3):296–304.</a:t>
            </a:r>
          </a:p>
          <a:p>
            <a:pPr algn="r" defTabSz="1219170" eaLnBrk="0" fontAlgn="base" hangingPunct="0">
              <a:spcBef>
                <a:spcPct val="0"/>
              </a:spcBef>
              <a:spcAft>
                <a:spcPct val="0"/>
              </a:spcAft>
            </a:pPr>
            <a:r>
              <a:rPr lang="tr-TR" altLang="tr-TR" sz="667" dirty="0">
                <a:latin typeface="Arial" panose="020B0604020202020204" pitchFamily="34" charset="0"/>
              </a:rPr>
              <a:t>2. Sun LL, Ellerman D, Mathieu M, et al. "Anti-CD20/CD3 T cell-dependent bispecific antibody for the treatment of B cell malignancies." Science Translational Medicine. 2015;7(287):287ra70.</a:t>
            </a:r>
          </a:p>
          <a:p>
            <a:pPr algn="r" defTabSz="1219170" eaLnBrk="0" fontAlgn="base" hangingPunct="0">
              <a:spcBef>
                <a:spcPct val="0"/>
              </a:spcBef>
              <a:spcAft>
                <a:spcPct val="0"/>
              </a:spcAft>
            </a:pPr>
            <a:r>
              <a:rPr lang="tr-TR" altLang="tr-TR" sz="667" dirty="0">
                <a:latin typeface="Arial" panose="020B0604020202020204" pitchFamily="34" charset="0"/>
              </a:rPr>
              <a:t>3. Bacac M, Fauti T, Sam J, et al. "A Novel ROR1-Targeting Bispecific Antibody Prevents ROR1 Signaling and Shows Therapeutic Efficacy in Preclinical Models of Hematologic and Solid Cancers." Clinical Cancer Research. 2018;24(20):4785–4797.</a:t>
            </a:r>
          </a:p>
          <a:p>
            <a:pPr algn="r" defTabSz="1219170" eaLnBrk="0" fontAlgn="base" hangingPunct="0">
              <a:spcBef>
                <a:spcPct val="0"/>
              </a:spcBef>
              <a:spcAft>
                <a:spcPct val="0"/>
              </a:spcAft>
            </a:pPr>
            <a:r>
              <a:rPr lang="tr-TR" altLang="tr-TR" sz="667" dirty="0">
                <a:latin typeface="Arial" panose="020B0604020202020204" pitchFamily="34" charset="0"/>
              </a:rPr>
              <a:t>4. Dieckmann NM, Frazer GL, Asano Y, Stinchcombe JC, Griffiths GM. "The cytotoxic T lymphocyte immune synapse at a glance." Journal of Cell Science. 2016;129(2):2881–2886.</a:t>
            </a:r>
          </a:p>
        </p:txBody>
      </p:sp>
      <p:sp>
        <p:nvSpPr>
          <p:cNvPr id="3" name="Text Placeholder 2"/>
          <p:cNvSpPr>
            <a:spLocks noGrp="1"/>
          </p:cNvSpPr>
          <p:nvPr>
            <p:ph type="body" idx="2"/>
          </p:nvPr>
        </p:nvSpPr>
        <p:spPr/>
        <p:txBody>
          <a:bodyPr/>
          <a:lstStyle/>
          <a:p>
            <a:endParaRPr lang="tr-TR"/>
          </a:p>
        </p:txBody>
      </p:sp>
    </p:spTree>
    <p:extLst>
      <p:ext uri="{BB962C8B-B14F-4D97-AF65-F5344CB8AC3E}">
        <p14:creationId xmlns:p14="http://schemas.microsoft.com/office/powerpoint/2010/main" val="1015588558"/>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10"/>
        <p:cNvGrpSpPr/>
        <p:nvPr/>
      </p:nvGrpSpPr>
      <p:grpSpPr>
        <a:xfrm>
          <a:off x="0" y="0"/>
          <a:ext cx="0" cy="0"/>
          <a:chOff x="0" y="0"/>
          <a:chExt cx="0" cy="0"/>
        </a:xfrm>
      </p:grpSpPr>
      <p:sp>
        <p:nvSpPr>
          <p:cNvPr id="2211" name="Google Shape;2211;p69"/>
          <p:cNvSpPr txBox="1">
            <a:spLocks noGrp="1"/>
          </p:cNvSpPr>
          <p:nvPr>
            <p:ph type="title"/>
          </p:nvPr>
        </p:nvSpPr>
        <p:spPr>
          <a:xfrm>
            <a:off x="304800" y="426720"/>
            <a:ext cx="102932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rPr>
              <a:t>R/R DLBCL olan ve daha önce ≥2 tedavi uygulanan </a:t>
            </a:r>
            <a:r>
              <a:rPr lang="en" sz="2533" dirty="0">
                <a:solidFill>
                  <a:srgbClr val="0066CC"/>
                </a:solidFill>
              </a:rPr>
              <a:t/>
            </a:r>
            <a:br>
              <a:rPr lang="en" sz="2533" dirty="0">
                <a:solidFill>
                  <a:srgbClr val="0066CC"/>
                </a:solidFill>
              </a:rPr>
            </a:br>
            <a:r>
              <a:rPr lang="tr-TR" sz="2533" dirty="0">
                <a:solidFill>
                  <a:srgbClr val="0066CC"/>
                </a:solidFill>
              </a:rPr>
              <a:t>hastalarda yapılan tek kollu pivotal Faz II genişletme çalışması</a:t>
            </a:r>
            <a:r>
              <a:rPr lang="tr-TR" sz="2533" baseline="30000" dirty="0">
                <a:solidFill>
                  <a:srgbClr val="0066CC"/>
                </a:solidFill>
              </a:rPr>
              <a:t>1</a:t>
            </a:r>
          </a:p>
        </p:txBody>
      </p:sp>
      <p:sp>
        <p:nvSpPr>
          <p:cNvPr id="2212" name="Google Shape;2212;p69"/>
          <p:cNvSpPr txBox="1">
            <a:spLocks noGrp="1"/>
          </p:cNvSpPr>
          <p:nvPr>
            <p:ph type="body" idx="2"/>
          </p:nvPr>
        </p:nvSpPr>
        <p:spPr>
          <a:xfrm>
            <a:off x="508000" y="5860167"/>
            <a:ext cx="7660000" cy="716800"/>
          </a:xfrm>
          <a:prstGeom prst="rect">
            <a:avLst/>
          </a:prstGeom>
          <a:noFill/>
          <a:ln>
            <a:noFill/>
          </a:ln>
        </p:spPr>
        <p:txBody>
          <a:bodyPr spcFirstLastPara="1" wrap="square" lIns="0" tIns="0" rIns="0" bIns="0" anchor="b" anchorCtr="0">
            <a:noAutofit/>
          </a:bodyPr>
          <a:lstStyle/>
          <a:p>
            <a:pPr marL="0" indent="0"/>
            <a:r>
              <a:rPr lang="tr-TR" dirty="0"/>
              <a:t>*PET-BT'ye göre (Lugano kriterleri).</a:t>
            </a:r>
            <a:r>
              <a:rPr lang="tr-TR" baseline="30000" dirty="0"/>
              <a:t>1</a:t>
            </a:r>
            <a:r>
              <a:rPr lang="tr-TR" dirty="0"/>
              <a:t> </a:t>
            </a:r>
            <a:r>
              <a:rPr lang="tr-TR" baseline="30000" dirty="0"/>
              <a:t>†</a:t>
            </a:r>
            <a:r>
              <a:rPr lang="tr-TR" dirty="0"/>
              <a:t>IRC ve araştırmacıya göre. BHL, B hücreli lenfoma; CRS, sitokin salınım sendromu; BT, bilgisayarlı tomografi; DLBCL, diffüz büyük B hücreli lenfoma; ECOG, Avrupa Onkoloji İş Birliği Grubu performans durumu; FL, foliküler lenfoma; </a:t>
            </a:r>
            <a:r>
              <a:rPr lang="en" dirty="0"/>
              <a:t/>
            </a:r>
            <a:br>
              <a:rPr lang="en" dirty="0"/>
            </a:br>
            <a:r>
              <a:rPr lang="tr-TR" dirty="0"/>
              <a:t>Gpt, obinutuzumab ile ön tedavi; YDBHL, </a:t>
            </a:r>
            <a:r>
              <a:rPr lang="tr-TR"/>
              <a:t>yüksek dereceli </a:t>
            </a:r>
            <a:r>
              <a:rPr lang="tr-TR" dirty="0"/>
              <a:t>BHL; IRC, Bağımsız İnceleme Kurulu; NOS, başka şekilde belirtilmediği takdirde; </a:t>
            </a:r>
            <a:r>
              <a:rPr lang="en" dirty="0"/>
              <a:t/>
            </a:r>
            <a:br>
              <a:rPr lang="en" dirty="0"/>
            </a:br>
            <a:r>
              <a:rPr lang="tr-TR" dirty="0"/>
              <a:t>PET, pozitron emisyon tomografi; PMBCL, primer mediastinal BHL.</a:t>
            </a:r>
          </a:p>
        </p:txBody>
      </p:sp>
      <p:sp>
        <p:nvSpPr>
          <p:cNvPr id="2214" name="Google Shape;2214;p69"/>
          <p:cNvSpPr/>
          <p:nvPr/>
        </p:nvSpPr>
        <p:spPr>
          <a:xfrm>
            <a:off x="562333" y="1769042"/>
            <a:ext cx="3128800" cy="2548226"/>
          </a:xfrm>
          <a:prstGeom prst="rect">
            <a:avLst/>
          </a:prstGeom>
          <a:noFill/>
          <a:ln w="19050" cap="flat" cmpd="sng">
            <a:solidFill>
              <a:srgbClr val="0B41CD"/>
            </a:solidFill>
            <a:prstDash val="solid"/>
            <a:round/>
            <a:headEnd type="none" w="sm" len="sm"/>
            <a:tailEnd type="none" w="sm" len="sm"/>
          </a:ln>
        </p:spPr>
        <p:txBody>
          <a:bodyPr spcFirstLastPara="1" wrap="square" lIns="121900" tIns="121900" rIns="121900" bIns="121900" anchor="ctr" anchorCtr="0">
            <a:noAutofit/>
          </a:bodyPr>
          <a:lstStyle/>
          <a:p>
            <a:pPr marL="609585" indent="-431789">
              <a:buClr>
                <a:srgbClr val="0B41CD"/>
              </a:buClr>
              <a:buSzPts val="1500"/>
              <a:buFont typeface="Arial"/>
              <a:buChar char="•"/>
            </a:pPr>
            <a:endParaRPr lang="tr-TR" sz="1467" dirty="0">
              <a:solidFill>
                <a:srgbClr val="000000"/>
              </a:solidFill>
              <a:latin typeface="Arial"/>
              <a:ea typeface="Arial"/>
              <a:cs typeface="Arial"/>
              <a:sym typeface="Arial"/>
            </a:endParaRPr>
          </a:p>
          <a:p>
            <a:pPr marL="609585" indent="-431789">
              <a:buClr>
                <a:srgbClr val="0B41CD"/>
              </a:buClr>
              <a:buSzPts val="1500"/>
              <a:buFont typeface="Arial"/>
              <a:buChar char="•"/>
            </a:pPr>
            <a:r>
              <a:rPr lang="tr-TR" sz="1467" dirty="0">
                <a:solidFill>
                  <a:srgbClr val="000000"/>
                </a:solidFill>
                <a:latin typeface="Arial"/>
                <a:ea typeface="Arial"/>
                <a:cs typeface="Arial"/>
                <a:sym typeface="Arial"/>
              </a:rPr>
              <a:t>DLBCL NOS, YDBHL, tFL veya PMBHL</a:t>
            </a:r>
          </a:p>
          <a:p>
            <a:pPr marL="609585" indent="-431789">
              <a:buClr>
                <a:srgbClr val="0B41CD"/>
              </a:buClr>
              <a:buSzPts val="1500"/>
              <a:buFont typeface="Arial"/>
              <a:buChar char="•"/>
            </a:pPr>
            <a:r>
              <a:rPr lang="tr-TR" sz="1467" dirty="0">
                <a:solidFill>
                  <a:srgbClr val="000000"/>
                </a:solidFill>
                <a:latin typeface="Arial"/>
                <a:ea typeface="Arial"/>
                <a:cs typeface="Arial"/>
                <a:sym typeface="Arial"/>
              </a:rPr>
              <a:t>ECOG PS 0–1</a:t>
            </a:r>
          </a:p>
          <a:p>
            <a:pPr marL="609585" indent="-431789">
              <a:buClr>
                <a:srgbClr val="0B41CD"/>
              </a:buClr>
              <a:buSzPts val="1500"/>
              <a:buFont typeface="Arial"/>
              <a:buChar char="•"/>
            </a:pPr>
            <a:r>
              <a:rPr lang="tr-TR" sz="1467" dirty="0">
                <a:solidFill>
                  <a:srgbClr val="000000"/>
                </a:solidFill>
                <a:latin typeface="Arial"/>
                <a:ea typeface="Arial"/>
                <a:cs typeface="Arial"/>
                <a:sym typeface="Arial"/>
              </a:rPr>
              <a:t>Daha önce aşağıdakileri içeren ≥2 tedavi: </a:t>
            </a:r>
          </a:p>
          <a:p>
            <a:pPr marL="1219170" lvl="1" indent="-431789">
              <a:buClr>
                <a:srgbClr val="0B41CD"/>
              </a:buClr>
              <a:buSzPts val="1500"/>
              <a:buFont typeface="Arial"/>
              <a:buChar char="–"/>
            </a:pPr>
            <a:r>
              <a:rPr lang="tr-TR" sz="1467" dirty="0">
                <a:solidFill>
                  <a:srgbClr val="000000"/>
                </a:solidFill>
                <a:latin typeface="Arial"/>
                <a:ea typeface="Arial"/>
                <a:cs typeface="Arial"/>
                <a:sym typeface="Arial"/>
              </a:rPr>
              <a:t>anti-CD20 antikor</a:t>
            </a:r>
          </a:p>
          <a:p>
            <a:pPr marL="1219170" lvl="1" indent="-431789">
              <a:buClr>
                <a:srgbClr val="0B41CD"/>
              </a:buClr>
              <a:buSzPts val="1500"/>
              <a:buFont typeface="Arial"/>
              <a:buChar char="–"/>
            </a:pPr>
            <a:r>
              <a:rPr lang="tr-TR" sz="1467" dirty="0">
                <a:solidFill>
                  <a:srgbClr val="000000"/>
                </a:solidFill>
                <a:latin typeface="Arial"/>
                <a:ea typeface="Arial"/>
                <a:cs typeface="Arial"/>
                <a:sym typeface="Arial"/>
              </a:rPr>
              <a:t>Antrasiklin</a:t>
            </a:r>
          </a:p>
        </p:txBody>
      </p:sp>
      <p:sp>
        <p:nvSpPr>
          <p:cNvPr id="2215" name="Google Shape;2215;p69"/>
          <p:cNvSpPr/>
          <p:nvPr/>
        </p:nvSpPr>
        <p:spPr>
          <a:xfrm>
            <a:off x="562333" y="1362500"/>
            <a:ext cx="3128800" cy="420400"/>
          </a:xfrm>
          <a:prstGeom prst="rect">
            <a:avLst/>
          </a:prstGeom>
          <a:solidFill>
            <a:srgbClr val="0B41CD"/>
          </a:solid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r>
              <a:rPr lang="tr-TR" sz="1600" dirty="0">
                <a:solidFill>
                  <a:schemeClr val="lt1"/>
                </a:solidFill>
                <a:latin typeface="Arial"/>
                <a:ea typeface="Arial"/>
                <a:cs typeface="Arial"/>
                <a:sym typeface="Arial"/>
              </a:rPr>
              <a:t>Önemli çalışmaya dahil edilme kriterleri</a:t>
            </a:r>
          </a:p>
        </p:txBody>
      </p:sp>
      <p:sp>
        <p:nvSpPr>
          <p:cNvPr id="2216" name="Google Shape;2216;p69"/>
          <p:cNvSpPr/>
          <p:nvPr/>
        </p:nvSpPr>
        <p:spPr>
          <a:xfrm>
            <a:off x="3827733" y="1803400"/>
            <a:ext cx="7507200" cy="2347600"/>
          </a:xfrm>
          <a:prstGeom prst="rect">
            <a:avLst/>
          </a:prstGeom>
          <a:noFill/>
          <a:ln w="19050" cap="flat" cmpd="sng">
            <a:solidFill>
              <a:srgbClr val="0B41CD"/>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100"/>
            </a:pPr>
            <a:r>
              <a:rPr lang="tr-TR" sz="1467" b="1" dirty="0">
                <a:solidFill>
                  <a:srgbClr val="000000"/>
                </a:solidFill>
                <a:latin typeface="Arial"/>
                <a:ea typeface="Arial"/>
                <a:cs typeface="Arial"/>
                <a:sym typeface="Arial"/>
              </a:rPr>
              <a:t>Sabit süreli tedavi </a:t>
            </a:r>
          </a:p>
          <a:p>
            <a:pPr marL="609585" indent="-431789">
              <a:buClr>
                <a:srgbClr val="0B41CD"/>
              </a:buClr>
              <a:buSzPts val="1500"/>
              <a:buFont typeface="Arial"/>
              <a:buChar char="•"/>
            </a:pPr>
            <a:r>
              <a:rPr lang="tr-TR" sz="1467" dirty="0">
                <a:solidFill>
                  <a:srgbClr val="000000"/>
                </a:solidFill>
                <a:latin typeface="Arial"/>
                <a:ea typeface="Arial"/>
                <a:cs typeface="Arial"/>
                <a:sym typeface="Arial"/>
              </a:rPr>
              <a:t>Maks. 12 siklus</a:t>
            </a:r>
          </a:p>
          <a:p>
            <a:pPr>
              <a:spcBef>
                <a:spcPts val="1333"/>
              </a:spcBef>
              <a:buClr>
                <a:srgbClr val="000000"/>
              </a:buClr>
              <a:buSzPts val="1100"/>
            </a:pPr>
            <a:r>
              <a:rPr lang="tr-TR" sz="1467" b="1" dirty="0">
                <a:solidFill>
                  <a:srgbClr val="000000"/>
                </a:solidFill>
                <a:latin typeface="Arial"/>
                <a:ea typeface="Arial"/>
                <a:cs typeface="Arial"/>
                <a:sym typeface="Arial"/>
              </a:rPr>
              <a:t>CRS'nin azaltılması:</a:t>
            </a:r>
          </a:p>
          <a:p>
            <a:pPr marL="609585" indent="-431789">
              <a:buClr>
                <a:srgbClr val="0B41CD"/>
              </a:buClr>
              <a:buSzPts val="1500"/>
              <a:buFont typeface="Arial"/>
              <a:buChar char="•"/>
            </a:pPr>
            <a:r>
              <a:rPr lang="tr-TR" sz="1467" dirty="0">
                <a:solidFill>
                  <a:srgbClr val="000000"/>
                </a:solidFill>
                <a:latin typeface="Arial"/>
                <a:ea typeface="Arial"/>
                <a:cs typeface="Arial"/>
                <a:sym typeface="Arial"/>
              </a:rPr>
              <a:t>Obinutuzumab ile ön tedavi (1 x 1000 mg)</a:t>
            </a:r>
          </a:p>
          <a:p>
            <a:pPr marL="609585" indent="-431789">
              <a:buClr>
                <a:srgbClr val="0B41CD"/>
              </a:buClr>
              <a:buSzPts val="1500"/>
              <a:buFont typeface="Arial"/>
              <a:buChar char="•"/>
            </a:pPr>
            <a:r>
              <a:rPr lang="tr-TR" sz="1467" dirty="0">
                <a:solidFill>
                  <a:srgbClr val="000000"/>
                </a:solidFill>
                <a:latin typeface="Arial"/>
                <a:ea typeface="Arial"/>
                <a:cs typeface="Arial"/>
                <a:sym typeface="Arial"/>
              </a:rPr>
              <a:t>S1 Basamaklı doz artışı</a:t>
            </a:r>
          </a:p>
          <a:p>
            <a:pPr marL="609585" indent="-431789">
              <a:buClr>
                <a:srgbClr val="0B41CD"/>
              </a:buClr>
              <a:buSzPts val="1500"/>
              <a:buFont typeface="Arial"/>
              <a:buChar char="•"/>
            </a:pPr>
            <a:r>
              <a:rPr lang="tr-TR" sz="1467" dirty="0">
                <a:solidFill>
                  <a:srgbClr val="000000"/>
                </a:solidFill>
                <a:latin typeface="Arial"/>
                <a:ea typeface="Arial"/>
                <a:cs typeface="Arial"/>
                <a:sym typeface="Arial"/>
              </a:rPr>
              <a:t>İlk dozdan sonra izleme (2,5 mg)</a:t>
            </a:r>
          </a:p>
        </p:txBody>
      </p:sp>
      <p:sp>
        <p:nvSpPr>
          <p:cNvPr id="2217" name="Google Shape;2217;p69"/>
          <p:cNvSpPr/>
          <p:nvPr/>
        </p:nvSpPr>
        <p:spPr>
          <a:xfrm>
            <a:off x="3827600" y="1362500"/>
            <a:ext cx="7507200" cy="420400"/>
          </a:xfrm>
          <a:prstGeom prst="rect">
            <a:avLst/>
          </a:prstGeom>
          <a:solidFill>
            <a:srgbClr val="0B41CD"/>
          </a:solid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r>
              <a:rPr lang="tr-TR" sz="1600" dirty="0">
                <a:solidFill>
                  <a:schemeClr val="lt1"/>
                </a:solidFill>
                <a:latin typeface="Arial"/>
                <a:ea typeface="Arial"/>
                <a:cs typeface="Arial"/>
                <a:sym typeface="Arial"/>
              </a:rPr>
              <a:t>Glofitamab IV uygulaması</a:t>
            </a:r>
          </a:p>
        </p:txBody>
      </p:sp>
      <p:pic>
        <p:nvPicPr>
          <p:cNvPr id="2218" name="Google Shape;2218;p69"/>
          <p:cNvPicPr preferRelativeResize="0"/>
          <p:nvPr/>
        </p:nvPicPr>
        <p:blipFill rotWithShape="1">
          <a:blip r:embed="rId3">
            <a:alphaModFix/>
          </a:blip>
          <a:srcRect/>
          <a:stretch/>
        </p:blipFill>
        <p:spPr>
          <a:xfrm>
            <a:off x="8043634" y="2037401"/>
            <a:ext cx="3220333" cy="1801033"/>
          </a:xfrm>
          <a:prstGeom prst="rect">
            <a:avLst/>
          </a:prstGeom>
          <a:noFill/>
          <a:ln w="19050" cap="flat" cmpd="sng">
            <a:solidFill>
              <a:schemeClr val="lt1"/>
            </a:solidFill>
            <a:prstDash val="solid"/>
            <a:round/>
            <a:headEnd type="none" w="sm" len="sm"/>
            <a:tailEnd type="none" w="sm" len="sm"/>
          </a:ln>
        </p:spPr>
      </p:pic>
      <p:sp>
        <p:nvSpPr>
          <p:cNvPr id="2219" name="Google Shape;2219;p69"/>
          <p:cNvSpPr/>
          <p:nvPr/>
        </p:nvSpPr>
        <p:spPr>
          <a:xfrm>
            <a:off x="562333" y="4756167"/>
            <a:ext cx="10818800" cy="1044800"/>
          </a:xfrm>
          <a:prstGeom prst="rect">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nSpc>
                <a:spcPct val="115000"/>
              </a:lnSpc>
              <a:buClr>
                <a:srgbClr val="000000"/>
              </a:buClr>
              <a:buSzPts val="1200"/>
            </a:pPr>
            <a:r>
              <a:rPr lang="tr-TR" sz="1600" b="1" dirty="0">
                <a:solidFill>
                  <a:srgbClr val="000000"/>
                </a:solidFill>
                <a:latin typeface="Arial"/>
                <a:ea typeface="Arial"/>
                <a:cs typeface="Arial"/>
                <a:sym typeface="Arial"/>
              </a:rPr>
              <a:t>Primer: IRC'ye* göre CR (en iyi yanıt) oranı </a:t>
            </a:r>
          </a:p>
          <a:p>
            <a:pPr>
              <a:lnSpc>
                <a:spcPct val="115000"/>
              </a:lnSpc>
              <a:buClr>
                <a:srgbClr val="000000"/>
              </a:buClr>
              <a:buSzPts val="1200"/>
            </a:pPr>
            <a:r>
              <a:rPr lang="tr-TR" sz="1600" b="1" dirty="0">
                <a:solidFill>
                  <a:srgbClr val="000000"/>
                </a:solidFill>
                <a:latin typeface="Arial"/>
                <a:ea typeface="Arial"/>
                <a:cs typeface="Arial"/>
                <a:sym typeface="Arial"/>
              </a:rPr>
              <a:t>Önemli sekonder:</a:t>
            </a:r>
            <a:r>
              <a:rPr lang="tr-TR" sz="1600" dirty="0">
                <a:solidFill>
                  <a:srgbClr val="000000"/>
                </a:solidFill>
                <a:latin typeface="Arial"/>
                <a:ea typeface="Arial"/>
                <a:cs typeface="Arial"/>
                <a:sym typeface="Arial"/>
              </a:rPr>
              <a:t> ORR oranı,</a:t>
            </a:r>
            <a:r>
              <a:rPr lang="tr-TR" sz="1600" baseline="30000" dirty="0">
                <a:solidFill>
                  <a:srgbClr val="000000"/>
                </a:solidFill>
                <a:latin typeface="Arial"/>
                <a:ea typeface="Arial"/>
                <a:cs typeface="Arial"/>
                <a:sym typeface="Arial"/>
              </a:rPr>
              <a:t>† </a:t>
            </a:r>
            <a:r>
              <a:rPr lang="tr-TR" sz="2667" baseline="30000" dirty="0">
                <a:solidFill>
                  <a:srgbClr val="000000"/>
                </a:solidFill>
                <a:latin typeface="Arial"/>
                <a:ea typeface="Arial"/>
                <a:cs typeface="Arial"/>
                <a:sym typeface="Arial"/>
              </a:rPr>
              <a:t> </a:t>
            </a:r>
            <a:r>
              <a:rPr lang="tr-TR" sz="1600" dirty="0">
                <a:solidFill>
                  <a:srgbClr val="000000"/>
                </a:solidFill>
                <a:latin typeface="Arial"/>
                <a:ea typeface="Arial"/>
                <a:cs typeface="Arial"/>
                <a:sym typeface="Arial"/>
              </a:rPr>
              <a:t>DoR, DoCR,</a:t>
            </a:r>
            <a:r>
              <a:rPr lang="tr-TR" sz="1600" baseline="30000" dirty="0">
                <a:solidFill>
                  <a:srgbClr val="000000"/>
                </a:solidFill>
                <a:latin typeface="Arial"/>
                <a:ea typeface="Arial"/>
                <a:cs typeface="Arial"/>
                <a:sym typeface="Arial"/>
              </a:rPr>
              <a:t>†</a:t>
            </a:r>
            <a:r>
              <a:rPr lang="tr-TR" sz="1600" dirty="0">
                <a:solidFill>
                  <a:srgbClr val="000000"/>
                </a:solidFill>
                <a:latin typeface="Arial"/>
                <a:ea typeface="Arial"/>
                <a:cs typeface="Arial"/>
                <a:sym typeface="Arial"/>
              </a:rPr>
              <a:t> PFS ve OS </a:t>
            </a:r>
          </a:p>
        </p:txBody>
      </p:sp>
      <p:sp>
        <p:nvSpPr>
          <p:cNvPr id="2220" name="Google Shape;2220;p69"/>
          <p:cNvSpPr/>
          <p:nvPr/>
        </p:nvSpPr>
        <p:spPr>
          <a:xfrm>
            <a:off x="562333" y="4335751"/>
            <a:ext cx="10818800" cy="420400"/>
          </a:xfrm>
          <a:prstGeom prst="rect">
            <a:avLst/>
          </a:prstGeom>
          <a:solidFill>
            <a:schemeClr val="dk2"/>
          </a:solid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r>
              <a:rPr lang="tr-TR" sz="1867" dirty="0">
                <a:solidFill>
                  <a:schemeClr val="lt1"/>
                </a:solidFill>
                <a:latin typeface="Arial"/>
                <a:ea typeface="Arial"/>
                <a:cs typeface="Arial"/>
                <a:sym typeface="Arial"/>
              </a:rPr>
              <a:t>Sonlanım noktaları</a:t>
            </a:r>
          </a:p>
        </p:txBody>
      </p:sp>
      <p:sp>
        <p:nvSpPr>
          <p:cNvPr id="2221" name="Google Shape;2221;p69"/>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2222" name="Google Shape;2222;p69"/>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2223" name="Google Shape;2223;p69"/>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2224" name="Google Shape;2224;p69"/>
          <p:cNvSpPr/>
          <p:nvPr/>
        </p:nvSpPr>
        <p:spPr>
          <a:xfrm>
            <a:off x="51200" y="35533"/>
            <a:ext cx="913600" cy="279200"/>
          </a:xfrm>
          <a:prstGeom prst="roundRect">
            <a:avLst>
              <a:gd name="adj" fmla="val 15117"/>
            </a:avLst>
          </a:prstGeom>
          <a:solidFill>
            <a:schemeClr val="accent1"/>
          </a:solidFill>
          <a:ln>
            <a:noFill/>
          </a:ln>
        </p:spPr>
        <p:txBody>
          <a:bodyPr spcFirstLastPara="1" wrap="square" lIns="121900" tIns="121900" rIns="121900" bIns="121900" anchor="ctr" anchorCtr="0">
            <a:noAutofit/>
          </a:bodyPr>
          <a:lstStyle/>
          <a:p>
            <a:pPr>
              <a:buClr>
                <a:srgbClr val="000000"/>
              </a:buClr>
              <a:buSzPts val="900"/>
            </a:pPr>
            <a:r>
              <a:rPr lang="tr-TR" sz="1200" dirty="0">
                <a:solidFill>
                  <a:schemeClr val="lt1"/>
                </a:solidFill>
                <a:latin typeface="Arial"/>
                <a:ea typeface="Arial"/>
                <a:cs typeface="Arial"/>
                <a:sym typeface="Arial"/>
              </a:rPr>
              <a:t>NP30179</a:t>
            </a:r>
          </a:p>
        </p:txBody>
      </p:sp>
      <p:grpSp>
        <p:nvGrpSpPr>
          <p:cNvPr id="2227" name="Google Shape;2227;p69"/>
          <p:cNvGrpSpPr/>
          <p:nvPr/>
        </p:nvGrpSpPr>
        <p:grpSpPr>
          <a:xfrm>
            <a:off x="9709211" y="999193"/>
            <a:ext cx="2445600" cy="504424"/>
            <a:chOff x="7253169" y="996876"/>
            <a:chExt cx="1834200" cy="378318"/>
          </a:xfrm>
        </p:grpSpPr>
        <p:sp>
          <p:nvSpPr>
            <p:cNvPr id="2228" name="Google Shape;2228;p69"/>
            <p:cNvSpPr/>
            <p:nvPr/>
          </p:nvSpPr>
          <p:spPr>
            <a:xfrm rot="2984462">
              <a:off x="8814386" y="1105662"/>
              <a:ext cx="223291" cy="223942"/>
            </a:xfrm>
            <a:prstGeom prst="rect">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600"/>
              </a:pPr>
              <a:endParaRPr sz="2133" i="1" dirty="0">
                <a:solidFill>
                  <a:srgbClr val="FFFFFF"/>
                </a:solidFill>
                <a:latin typeface="Arial"/>
                <a:ea typeface="Arial"/>
                <a:cs typeface="Arial"/>
                <a:sym typeface="Arial"/>
              </a:endParaRPr>
            </a:p>
          </p:txBody>
        </p:sp>
        <p:sp>
          <p:nvSpPr>
            <p:cNvPr id="2229" name="Google Shape;2229;p69"/>
            <p:cNvSpPr/>
            <p:nvPr/>
          </p:nvSpPr>
          <p:spPr>
            <a:xfrm flipH="1">
              <a:off x="7253169" y="996876"/>
              <a:ext cx="1834200" cy="239700"/>
            </a:xfrm>
            <a:prstGeom prst="parallelogram">
              <a:avLst>
                <a:gd name="adj" fmla="val 13389"/>
              </a:avLst>
            </a:prstGeom>
            <a:solidFill>
              <a:srgbClr val="5683F6"/>
            </a:solidFill>
            <a:ln w="25400" cap="flat" cmpd="sng">
              <a:solidFill>
                <a:srgbClr val="5683F6"/>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050"/>
              </a:pPr>
              <a:r>
                <a:rPr lang="tr-TR" sz="1400" i="1" dirty="0">
                  <a:solidFill>
                    <a:srgbClr val="FFFFFF"/>
                  </a:solidFill>
                  <a:latin typeface="Arial"/>
                  <a:ea typeface="Arial"/>
                  <a:cs typeface="Arial"/>
                  <a:sym typeface="Arial"/>
                </a:rPr>
                <a:t>Glofitamab RP2D</a:t>
              </a:r>
            </a:p>
          </p:txBody>
        </p:sp>
      </p:grpSp>
      <p:sp>
        <p:nvSpPr>
          <p:cNvPr id="22" name="Dikdörtgen 21"/>
          <p:cNvSpPr/>
          <p:nvPr/>
        </p:nvSpPr>
        <p:spPr>
          <a:xfrm>
            <a:off x="8514080" y="3637280"/>
            <a:ext cx="995680" cy="170688"/>
          </a:xfrm>
          <a:prstGeom prst="rect">
            <a:avLst/>
          </a:prstGeom>
          <a:solidFill>
            <a:schemeClr val="bg1"/>
          </a:solidFill>
        </p:spPr>
        <p:txBody>
          <a:bodyPr wrap="none" lIns="0" tIns="0" rIns="0" bIns="0">
            <a:noAutofit/>
          </a:bodyPr>
          <a:lstStyle/>
          <a:p>
            <a:r>
              <a:rPr lang="tr-TR" sz="1200" i="1" dirty="0">
                <a:solidFill>
                  <a:srgbClr val="7F7F7F"/>
                </a:solidFill>
                <a:latin typeface="Arial"/>
              </a:rPr>
              <a:t>21 günlük siklusler</a:t>
            </a:r>
          </a:p>
        </p:txBody>
      </p:sp>
      <p:sp>
        <p:nvSpPr>
          <p:cNvPr id="2" name="Rectangle 1"/>
          <p:cNvSpPr>
            <a:spLocks noChangeArrowheads="1"/>
          </p:cNvSpPr>
          <p:nvPr/>
        </p:nvSpPr>
        <p:spPr bwMode="auto">
          <a:xfrm>
            <a:off x="8420919" y="6148944"/>
            <a:ext cx="3846040" cy="739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Arial" panose="020B0604020202020204" pitchFamily="34" charset="0"/>
              </a:rPr>
              <a:t>1. Dickinson M, Carlo-Stella C, Morschhauser F, et al. "Glofitamab in Patients with Relapsed/Refractory Diffuse Large B-Cell Lymphoma and ≥2 Prior Therapies: Pivotal Phase II Expansion Results." Journal of Clinical Oncology. 2022;40(16_suppl):7500. </a:t>
            </a:r>
          </a:p>
          <a:p>
            <a:pPr algn="r" defTabSz="1219170" eaLnBrk="0" fontAlgn="base" hangingPunct="0">
              <a:spcBef>
                <a:spcPct val="0"/>
              </a:spcBef>
              <a:spcAft>
                <a:spcPct val="0"/>
              </a:spcAft>
            </a:pPr>
            <a:r>
              <a:rPr lang="tr-TR" altLang="tr-TR" sz="667" dirty="0">
                <a:latin typeface="Arial" panose="020B0604020202020204" pitchFamily="34" charset="0"/>
              </a:rPr>
              <a:t>2. Cheson BD, Fisher RI, Barrington SF, et al. "Recommendations for Initial Evaluation, Staging, and Response Assessment of Hodgkin and Non-Hodgkin Lymphoma: The Lugano Classification." Journal of Clinical Oncology. 2014;32(27):3059–3068</a:t>
            </a:r>
          </a:p>
        </p:txBody>
      </p:sp>
      <p:sp>
        <p:nvSpPr>
          <p:cNvPr id="3" name="TextBox 2"/>
          <p:cNvSpPr txBox="1"/>
          <p:nvPr/>
        </p:nvSpPr>
        <p:spPr>
          <a:xfrm>
            <a:off x="1465334" y="1767596"/>
            <a:ext cx="1322798" cy="400110"/>
          </a:xfrm>
          <a:prstGeom prst="rect">
            <a:avLst/>
          </a:prstGeom>
          <a:noFill/>
        </p:spPr>
        <p:txBody>
          <a:bodyPr wrap="none" rtlCol="0">
            <a:spAutoFit/>
          </a:bodyPr>
          <a:lstStyle/>
          <a:p>
            <a:pPr algn="l">
              <a:buClr>
                <a:schemeClr val="accent2"/>
              </a:buClr>
            </a:pPr>
            <a:r>
              <a:rPr lang="tr-TR" sz="2000" b="1" dirty="0">
                <a:latin typeface="Roche Sans Light Light" panose="020B0304030201040101" pitchFamily="34" charset="0"/>
              </a:rPr>
              <a:t>154 hasta</a:t>
            </a:r>
          </a:p>
        </p:txBody>
      </p:sp>
    </p:spTree>
    <p:extLst>
      <p:ext uri="{BB962C8B-B14F-4D97-AF65-F5344CB8AC3E}">
        <p14:creationId xmlns:p14="http://schemas.microsoft.com/office/powerpoint/2010/main" val="148419654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95"/>
        <p:cNvGrpSpPr/>
        <p:nvPr/>
      </p:nvGrpSpPr>
      <p:grpSpPr>
        <a:xfrm>
          <a:off x="0" y="0"/>
          <a:ext cx="0" cy="0"/>
          <a:chOff x="0" y="0"/>
          <a:chExt cx="0" cy="0"/>
        </a:xfrm>
      </p:grpSpPr>
      <p:sp>
        <p:nvSpPr>
          <p:cNvPr id="2296" name="Google Shape;2296;p73"/>
          <p:cNvSpPr txBox="1">
            <a:spLocks noGrp="1"/>
          </p:cNvSpPr>
          <p:nvPr>
            <p:ph type="title"/>
          </p:nvPr>
        </p:nvSpPr>
        <p:spPr>
          <a:xfrm>
            <a:off x="304800" y="426720"/>
            <a:ext cx="10293200" cy="829200"/>
          </a:xfrm>
          <a:prstGeom prst="rect">
            <a:avLst/>
          </a:prstGeom>
          <a:noFill/>
          <a:ln>
            <a:noFill/>
          </a:ln>
        </p:spPr>
        <p:txBody>
          <a:bodyPr spcFirstLastPara="1" wrap="square" lIns="0" tIns="60933" rIns="121900" bIns="60933" anchor="ctr" anchorCtr="0">
            <a:noAutofit/>
          </a:bodyPr>
          <a:lstStyle/>
          <a:p>
            <a:r>
              <a:rPr lang="tr-TR" sz="2533" dirty="0">
                <a:solidFill>
                  <a:srgbClr val="0066CC"/>
                </a:solidFill>
              </a:rPr>
              <a:t>Önceden belirlenmiş alt-gruplarda IRC'ye göre CR oranları </a:t>
            </a:r>
          </a:p>
        </p:txBody>
      </p:sp>
      <p:sp>
        <p:nvSpPr>
          <p:cNvPr id="2297" name="Google Shape;2297;p73"/>
          <p:cNvSpPr txBox="1">
            <a:spLocks noGrp="1"/>
          </p:cNvSpPr>
          <p:nvPr>
            <p:ph type="body" idx="2"/>
          </p:nvPr>
        </p:nvSpPr>
        <p:spPr>
          <a:xfrm>
            <a:off x="508000" y="5692567"/>
            <a:ext cx="7047600" cy="900000"/>
          </a:xfrm>
          <a:prstGeom prst="rect">
            <a:avLst/>
          </a:prstGeom>
          <a:noFill/>
          <a:ln>
            <a:noFill/>
          </a:ln>
        </p:spPr>
        <p:txBody>
          <a:bodyPr spcFirstLastPara="1" wrap="square" lIns="0" tIns="0" rIns="0" bIns="0" anchor="b" anchorCtr="0">
            <a:noAutofit/>
          </a:bodyPr>
          <a:lstStyle/>
          <a:p>
            <a:pPr marL="0" indent="0"/>
            <a:r>
              <a:rPr lang="tr-TR" dirty="0"/>
              <a:t>Klinik veri kesim tarihi: 14 Mart 2022. Ab, antikor; ASCT, otolog kök hücre transplantasyonu; CAR-T, kimerik antijen reseptörü T hücre tedavisi; CR, tam yanıt; DLBCL, diffüz büyük B hücreli lenfoma; YDBHL, </a:t>
            </a:r>
            <a:r>
              <a:rPr lang="tr-TR"/>
              <a:t>yüksek dereceli </a:t>
            </a:r>
            <a:r>
              <a:rPr lang="tr-TR" dirty="0"/>
              <a:t>B hücreli lenfoma; IRC, bağımsız inceleme kurulu; PMBCL, primer mediastinal B hücreli lenfoma; trFL, transforme foliküler lenfoma.</a:t>
            </a:r>
          </a:p>
        </p:txBody>
      </p:sp>
      <p:sp>
        <p:nvSpPr>
          <p:cNvPr id="2298" name="Google Shape;2298;p73"/>
          <p:cNvSpPr/>
          <p:nvPr/>
        </p:nvSpPr>
        <p:spPr>
          <a:xfrm>
            <a:off x="712933" y="1517300"/>
            <a:ext cx="10833600" cy="4591200"/>
          </a:xfrm>
          <a:prstGeom prst="rect">
            <a:avLst/>
          </a:prstGeom>
          <a:noFill/>
          <a:ln w="28575" cap="flat" cmpd="sng">
            <a:solidFill>
              <a:srgbClr val="0B41CD"/>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dirty="0">
              <a:solidFill>
                <a:srgbClr val="000000"/>
              </a:solidFill>
              <a:latin typeface="Arial"/>
              <a:ea typeface="Arial"/>
              <a:cs typeface="Arial"/>
              <a:sym typeface="Arial"/>
            </a:endParaRPr>
          </a:p>
        </p:txBody>
      </p:sp>
      <p:sp>
        <p:nvSpPr>
          <p:cNvPr id="2299" name="Google Shape;2299;p73"/>
          <p:cNvSpPr/>
          <p:nvPr/>
        </p:nvSpPr>
        <p:spPr>
          <a:xfrm>
            <a:off x="685333" y="1145400"/>
            <a:ext cx="10888800" cy="414800"/>
          </a:xfrm>
          <a:prstGeom prst="rect">
            <a:avLst/>
          </a:prstGeom>
          <a:solidFill>
            <a:srgbClr val="0B41CD"/>
          </a:solidFill>
          <a:ln>
            <a:noFill/>
          </a:ln>
        </p:spPr>
        <p:txBody>
          <a:bodyPr spcFirstLastPara="1" wrap="square" lIns="121900" tIns="121900" rIns="121900" bIns="121900" anchor="ctr" anchorCtr="0">
            <a:noAutofit/>
          </a:bodyPr>
          <a:lstStyle/>
          <a:p>
            <a:pPr>
              <a:buClr>
                <a:srgbClr val="000000"/>
              </a:buClr>
              <a:buSzPts val="1400"/>
            </a:pPr>
            <a:r>
              <a:rPr lang="tr-TR" sz="1867" b="1" dirty="0">
                <a:solidFill>
                  <a:schemeClr val="lt1"/>
                </a:solidFill>
                <a:latin typeface="Arial"/>
                <a:ea typeface="Arial"/>
                <a:cs typeface="Arial"/>
                <a:sym typeface="Arial"/>
              </a:rPr>
              <a:t> </a:t>
            </a:r>
            <a:r>
              <a:rPr lang="tr-TR" sz="1200" b="1" dirty="0">
                <a:solidFill>
                  <a:schemeClr val="lt1"/>
                </a:solidFill>
                <a:latin typeface="Arial"/>
                <a:ea typeface="Arial"/>
                <a:cs typeface="Arial"/>
                <a:sym typeface="Arial"/>
              </a:rPr>
              <a:t>Alt-gruplar Hasta sayısı IRC'ye göre CR (%95 GA) </a:t>
            </a:r>
          </a:p>
        </p:txBody>
      </p:sp>
      <p:sp>
        <p:nvSpPr>
          <p:cNvPr id="2304" name="Google Shape;2304;p73"/>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2305" name="Google Shape;2305;p73"/>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2306" name="Google Shape;2306;p73"/>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2307" name="Google Shape;2307;p73"/>
          <p:cNvSpPr/>
          <p:nvPr/>
        </p:nvSpPr>
        <p:spPr>
          <a:xfrm>
            <a:off x="51200" y="35533"/>
            <a:ext cx="913600" cy="279200"/>
          </a:xfrm>
          <a:prstGeom prst="roundRect">
            <a:avLst>
              <a:gd name="adj" fmla="val 15117"/>
            </a:avLst>
          </a:prstGeom>
          <a:solidFill>
            <a:schemeClr val="accent1"/>
          </a:solidFill>
          <a:ln>
            <a:noFill/>
          </a:ln>
        </p:spPr>
        <p:txBody>
          <a:bodyPr spcFirstLastPara="1" wrap="square" lIns="121900" tIns="121900" rIns="121900" bIns="121900" anchor="ctr" anchorCtr="0">
            <a:noAutofit/>
          </a:bodyPr>
          <a:lstStyle/>
          <a:p>
            <a:pPr>
              <a:buClr>
                <a:srgbClr val="000000"/>
              </a:buClr>
              <a:buSzPts val="900"/>
            </a:pPr>
            <a:r>
              <a:rPr lang="tr-TR" sz="1200" dirty="0">
                <a:solidFill>
                  <a:schemeClr val="lt1"/>
                </a:solidFill>
                <a:latin typeface="Arial"/>
                <a:ea typeface="Arial"/>
                <a:cs typeface="Arial"/>
                <a:sym typeface="Arial"/>
              </a:rPr>
              <a:t>NP30179</a:t>
            </a:r>
          </a:p>
        </p:txBody>
      </p:sp>
      <p:grpSp>
        <p:nvGrpSpPr>
          <p:cNvPr id="2308" name="Google Shape;2308;p73"/>
          <p:cNvGrpSpPr/>
          <p:nvPr/>
        </p:nvGrpSpPr>
        <p:grpSpPr>
          <a:xfrm>
            <a:off x="9709211" y="999193"/>
            <a:ext cx="2445600" cy="504424"/>
            <a:chOff x="7253169" y="996876"/>
            <a:chExt cx="1834200" cy="378318"/>
          </a:xfrm>
        </p:grpSpPr>
        <p:sp>
          <p:nvSpPr>
            <p:cNvPr id="2309" name="Google Shape;2309;p73"/>
            <p:cNvSpPr/>
            <p:nvPr/>
          </p:nvSpPr>
          <p:spPr>
            <a:xfrm rot="2984462">
              <a:off x="8814386" y="1105662"/>
              <a:ext cx="223291" cy="223942"/>
            </a:xfrm>
            <a:prstGeom prst="rect">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600"/>
              </a:pPr>
              <a:endParaRPr sz="2133" i="1" dirty="0">
                <a:solidFill>
                  <a:srgbClr val="FFFFFF"/>
                </a:solidFill>
                <a:latin typeface="Arial"/>
                <a:ea typeface="Arial"/>
                <a:cs typeface="Arial"/>
                <a:sym typeface="Arial"/>
              </a:endParaRPr>
            </a:p>
          </p:txBody>
        </p:sp>
        <p:sp>
          <p:nvSpPr>
            <p:cNvPr id="2310" name="Google Shape;2310;p73"/>
            <p:cNvSpPr/>
            <p:nvPr/>
          </p:nvSpPr>
          <p:spPr>
            <a:xfrm flipH="1">
              <a:off x="7253169" y="996876"/>
              <a:ext cx="1834200" cy="239700"/>
            </a:xfrm>
            <a:prstGeom prst="parallelogram">
              <a:avLst>
                <a:gd name="adj" fmla="val 13389"/>
              </a:avLst>
            </a:prstGeom>
            <a:solidFill>
              <a:srgbClr val="5683F6"/>
            </a:solidFill>
            <a:ln w="25400" cap="flat" cmpd="sng">
              <a:solidFill>
                <a:srgbClr val="5683F6"/>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050"/>
              </a:pPr>
              <a:r>
                <a:rPr lang="tr-TR" sz="1400" i="1" dirty="0">
                  <a:solidFill>
                    <a:srgbClr val="FFFFFF"/>
                  </a:solidFill>
                  <a:latin typeface="Arial"/>
                  <a:ea typeface="Arial"/>
                  <a:cs typeface="Arial"/>
                  <a:sym typeface="Arial"/>
                </a:rPr>
                <a:t>Glofitamab RP2D</a:t>
              </a:r>
            </a:p>
          </p:txBody>
        </p:sp>
      </p:grpSp>
      <p:pic>
        <p:nvPicPr>
          <p:cNvPr id="20" name="Resim 19"/>
          <p:cNvPicPr>
            <a:picLocks noChangeAspect="1"/>
          </p:cNvPicPr>
          <p:nvPr/>
        </p:nvPicPr>
        <p:blipFill>
          <a:blip r:embed="rId3"/>
          <a:stretch>
            <a:fillRect/>
          </a:stretch>
        </p:blipFill>
        <p:spPr>
          <a:xfrm>
            <a:off x="747776" y="1593088"/>
            <a:ext cx="10753344" cy="4466336"/>
          </a:xfrm>
          <a:prstGeom prst="rect">
            <a:avLst/>
          </a:prstGeom>
        </p:spPr>
      </p:pic>
      <p:graphicFrame>
        <p:nvGraphicFramePr>
          <p:cNvPr id="21" name="Tablo 20"/>
          <p:cNvGraphicFramePr>
            <a:graphicFrameLocks noGrp="1"/>
          </p:cNvGraphicFramePr>
          <p:nvPr/>
        </p:nvGraphicFramePr>
        <p:xfrm>
          <a:off x="865632" y="1651832"/>
          <a:ext cx="5051552" cy="2519680"/>
        </p:xfrm>
        <a:graphic>
          <a:graphicData uri="http://schemas.openxmlformats.org/drawingml/2006/table">
            <a:tbl>
              <a:tblPr/>
              <a:tblGrid>
                <a:gridCol w="2422144">
                  <a:extLst>
                    <a:ext uri="{9D8B030D-6E8A-4147-A177-3AD203B41FA5}">
                      <a16:colId xmlns:a16="http://schemas.microsoft.com/office/drawing/2014/main" val="20000"/>
                    </a:ext>
                  </a:extLst>
                </a:gridCol>
                <a:gridCol w="1337056">
                  <a:extLst>
                    <a:ext uri="{9D8B030D-6E8A-4147-A177-3AD203B41FA5}">
                      <a16:colId xmlns:a16="http://schemas.microsoft.com/office/drawing/2014/main" val="20001"/>
                    </a:ext>
                  </a:extLst>
                </a:gridCol>
                <a:gridCol w="1292352">
                  <a:extLst>
                    <a:ext uri="{9D8B030D-6E8A-4147-A177-3AD203B41FA5}">
                      <a16:colId xmlns:a16="http://schemas.microsoft.com/office/drawing/2014/main" val="20002"/>
                    </a:ext>
                  </a:extLst>
                </a:gridCol>
              </a:tblGrid>
              <a:tr h="178816">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b="1" dirty="0">
                          <a:solidFill>
                            <a:srgbClr val="000000"/>
                          </a:solidFill>
                          <a:latin typeface="Arial"/>
                        </a:rPr>
                        <a:t>Genel</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155 (%100)</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%39 (%32; %48)</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5443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b="1" dirty="0">
                          <a:solidFill>
                            <a:srgbClr val="000000"/>
                          </a:solidFill>
                          <a:latin typeface="Arial"/>
                        </a:rPr>
                        <a:t>Yaş grubu</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036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&lt;65</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71 (%46)</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%41 (%29; %53)</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068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≥65</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84 (%54)</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%38 (%28; %49)</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8496">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b="1" dirty="0">
                          <a:solidFill>
                            <a:srgbClr val="000000"/>
                          </a:solidFill>
                          <a:latin typeface="Arial"/>
                        </a:rPr>
                        <a:t>Çalışmaya girişte NHL alt-tipi</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4630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DLBCL</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110 (%71)</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%40 (%31; %50)</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4630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YDBHL</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11 (%7)</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%0</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58496">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PMBHL</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6 (%4)</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%50 (%12; %88)</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78816">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trFL</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28 (%18)</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%50 (%31; %69)</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5036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b="1" dirty="0">
                          <a:solidFill>
                            <a:srgbClr val="000000"/>
                          </a:solidFill>
                          <a:latin typeface="Arial"/>
                        </a:rPr>
                        <a:t>&gt;6 cm bulky hastalık</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5443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Evet</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64 (%41)</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%33 (%22; %46)</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5036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Hayır</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90 (%58)</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%44 (%34, %55)</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7068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Bilinmiyor/Eksik</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1 (%1)</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%0</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6256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b="1" dirty="0">
                          <a:solidFill>
                            <a:srgbClr val="000000"/>
                          </a:solidFill>
                          <a:latin typeface="Arial"/>
                        </a:rPr>
                        <a:t>Daha önceki tedavi basamaklarının sayısı</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indent="0"/>
                      <a:endParaRPr sz="700" dirty="0">
                        <a:solidFill>
                          <a:srgbClr val="000000"/>
                        </a:solidFil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14630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2</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62 (%40)</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%32 (%21; %45)</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4224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900" dirty="0">
                          <a:solidFill>
                            <a:srgbClr val="000000"/>
                          </a:solidFill>
                          <a:latin typeface="Arial"/>
                        </a:rPr>
                        <a:t>≥3</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93 (%60)</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900" dirty="0">
                          <a:solidFill>
                            <a:srgbClr val="000000"/>
                          </a:solidFill>
                          <a:latin typeface="Arial"/>
                        </a:rPr>
                        <a:t>%44 (%34, %55)</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graphicFrame>
        <p:nvGraphicFramePr>
          <p:cNvPr id="22" name="Tablo 21"/>
          <p:cNvGraphicFramePr>
            <a:graphicFrameLocks noGrp="1"/>
          </p:cNvGraphicFramePr>
          <p:nvPr/>
        </p:nvGraphicFramePr>
        <p:xfrm>
          <a:off x="865632" y="4218432"/>
          <a:ext cx="5059680" cy="457200"/>
        </p:xfrm>
        <a:graphic>
          <a:graphicData uri="http://schemas.openxmlformats.org/drawingml/2006/table">
            <a:tbl>
              <a:tblPr/>
              <a:tblGrid>
                <a:gridCol w="2430272">
                  <a:extLst>
                    <a:ext uri="{9D8B030D-6E8A-4147-A177-3AD203B41FA5}">
                      <a16:colId xmlns:a16="http://schemas.microsoft.com/office/drawing/2014/main" val="20000"/>
                    </a:ext>
                  </a:extLst>
                </a:gridCol>
                <a:gridCol w="1308608">
                  <a:extLst>
                    <a:ext uri="{9D8B030D-6E8A-4147-A177-3AD203B41FA5}">
                      <a16:colId xmlns:a16="http://schemas.microsoft.com/office/drawing/2014/main" val="20001"/>
                    </a:ext>
                  </a:extLst>
                </a:gridCol>
                <a:gridCol w="1320800">
                  <a:extLst>
                    <a:ext uri="{9D8B030D-6E8A-4147-A177-3AD203B41FA5}">
                      <a16:colId xmlns:a16="http://schemas.microsoft.com/office/drawing/2014/main" val="20002"/>
                    </a:ext>
                  </a:extLst>
                </a:gridCol>
              </a:tblGrid>
              <a:tr h="152400">
                <a:tc gridSpan="3">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b="1" dirty="0">
                          <a:solidFill>
                            <a:srgbClr val="000000"/>
                          </a:solidFill>
                          <a:latin typeface="Arial"/>
                        </a:rPr>
                        <a:t>Daha önce CAR-T tedavisi</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00"/>
                  </a:ext>
                </a:extLst>
              </a:tr>
              <a:tr h="15240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dirty="0">
                          <a:solidFill>
                            <a:srgbClr val="000000"/>
                          </a:solidFill>
                          <a:latin typeface="Arial"/>
                        </a:rPr>
                        <a:t>Evet</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52 (%34)</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%35 (%22; %49)</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240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dirty="0">
                          <a:solidFill>
                            <a:srgbClr val="000000"/>
                          </a:solidFill>
                          <a:latin typeface="Arial"/>
                        </a:rPr>
                        <a:t>Hayır</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103 (%66)</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%42 (%32; %52)</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23" name="Tablo 22"/>
          <p:cNvGraphicFramePr>
            <a:graphicFrameLocks noGrp="1"/>
          </p:cNvGraphicFramePr>
          <p:nvPr/>
        </p:nvGraphicFramePr>
        <p:xfrm>
          <a:off x="865632" y="4683576"/>
          <a:ext cx="5043424" cy="625856"/>
        </p:xfrm>
        <a:graphic>
          <a:graphicData uri="http://schemas.openxmlformats.org/drawingml/2006/table">
            <a:tbl>
              <a:tblPr/>
              <a:tblGrid>
                <a:gridCol w="2401824">
                  <a:extLst>
                    <a:ext uri="{9D8B030D-6E8A-4147-A177-3AD203B41FA5}">
                      <a16:colId xmlns:a16="http://schemas.microsoft.com/office/drawing/2014/main" val="20000"/>
                    </a:ext>
                  </a:extLst>
                </a:gridCol>
                <a:gridCol w="1337056">
                  <a:extLst>
                    <a:ext uri="{9D8B030D-6E8A-4147-A177-3AD203B41FA5}">
                      <a16:colId xmlns:a16="http://schemas.microsoft.com/office/drawing/2014/main" val="20001"/>
                    </a:ext>
                  </a:extLst>
                </a:gridCol>
                <a:gridCol w="1304544">
                  <a:extLst>
                    <a:ext uri="{9D8B030D-6E8A-4147-A177-3AD203B41FA5}">
                      <a16:colId xmlns:a16="http://schemas.microsoft.com/office/drawing/2014/main" val="20002"/>
                    </a:ext>
                  </a:extLst>
                </a:gridCol>
              </a:tblGrid>
              <a:tr h="152400">
                <a:tc gridSpan="3">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b="1" dirty="0">
                          <a:solidFill>
                            <a:srgbClr val="000000"/>
                          </a:solidFill>
                          <a:latin typeface="Arial"/>
                        </a:rPr>
                        <a:t>ASCT'den sonra</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hMerge="1">
                  <a:txBody>
                    <a:bodyPr/>
                    <a:lstStyle/>
                    <a:p>
                      <a:endParaRPr sz="500"/>
                    </a:p>
                  </a:txBody>
                  <a:tcPr marL="0" marR="0" marT="0" marB="0"/>
                </a:tc>
                <a:tc hMerge="1">
                  <a:txBody>
                    <a:bodyPr/>
                    <a:lstStyle/>
                    <a:p>
                      <a:endParaRPr sz="500"/>
                    </a:p>
                  </a:txBody>
                  <a:tcPr marL="0" marR="0" marT="0" marB="0"/>
                </a:tc>
                <a:extLst>
                  <a:ext uri="{0D108BD9-81ED-4DB2-BD59-A6C34878D82A}">
                    <a16:rowId xmlns:a16="http://schemas.microsoft.com/office/drawing/2014/main" val="10000"/>
                  </a:ext>
                </a:extLst>
              </a:tr>
              <a:tr h="16256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dirty="0">
                          <a:solidFill>
                            <a:srgbClr val="000000"/>
                          </a:solidFill>
                          <a:latin typeface="Arial"/>
                        </a:rPr>
                        <a:t>Hayır</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127 (%82)</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%33 (%25; %42)</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8496">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dirty="0">
                          <a:solidFill>
                            <a:srgbClr val="000000"/>
                          </a:solidFill>
                          <a:latin typeface="Arial"/>
                        </a:rPr>
                        <a:t>Refrakter</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7 (%5)</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%71 (%29; %96)</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240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dirty="0">
                          <a:solidFill>
                            <a:srgbClr val="000000"/>
                          </a:solidFill>
                          <a:latin typeface="Arial"/>
                        </a:rPr>
                        <a:t>Relaps gösteren</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21 (%14)</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%67 (%43; %85)</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24" name="Tablo 23"/>
          <p:cNvGraphicFramePr>
            <a:graphicFrameLocks noGrp="1"/>
          </p:cNvGraphicFramePr>
          <p:nvPr/>
        </p:nvGraphicFramePr>
        <p:xfrm>
          <a:off x="865632" y="5306476"/>
          <a:ext cx="5051552" cy="459232"/>
        </p:xfrm>
        <a:graphic>
          <a:graphicData uri="http://schemas.openxmlformats.org/drawingml/2006/table">
            <a:tbl>
              <a:tblPr/>
              <a:tblGrid>
                <a:gridCol w="2430272">
                  <a:extLst>
                    <a:ext uri="{9D8B030D-6E8A-4147-A177-3AD203B41FA5}">
                      <a16:colId xmlns:a16="http://schemas.microsoft.com/office/drawing/2014/main" val="20000"/>
                    </a:ext>
                  </a:extLst>
                </a:gridCol>
                <a:gridCol w="1316736">
                  <a:extLst>
                    <a:ext uri="{9D8B030D-6E8A-4147-A177-3AD203B41FA5}">
                      <a16:colId xmlns:a16="http://schemas.microsoft.com/office/drawing/2014/main" val="20001"/>
                    </a:ext>
                  </a:extLst>
                </a:gridCol>
                <a:gridCol w="1304544">
                  <a:extLst>
                    <a:ext uri="{9D8B030D-6E8A-4147-A177-3AD203B41FA5}">
                      <a16:colId xmlns:a16="http://schemas.microsoft.com/office/drawing/2014/main" val="20002"/>
                    </a:ext>
                  </a:extLst>
                </a:gridCol>
              </a:tblGrid>
              <a:tr h="154432">
                <a:tc gridSpan="3">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b="1" dirty="0">
                          <a:solidFill>
                            <a:srgbClr val="000000"/>
                          </a:solidFill>
                          <a:latin typeface="Arial"/>
                        </a:rPr>
                        <a:t>Daha önce uygulanan son tedaviye R/R</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00"/>
                  </a:ext>
                </a:extLst>
              </a:tr>
              <a:tr h="15240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dirty="0">
                          <a:solidFill>
                            <a:srgbClr val="000000"/>
                          </a:solidFill>
                          <a:latin typeface="Arial"/>
                        </a:rPr>
                        <a:t>Refrakter</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132 (%85)</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%34 (%26; %43)</a:t>
                      </a: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240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rtl="0"/>
                      <a:r>
                        <a:rPr lang="tr-TR" sz="1000" dirty="0">
                          <a:solidFill>
                            <a:srgbClr val="000000"/>
                          </a:solidFill>
                          <a:latin typeface="Arial"/>
                        </a:rPr>
                        <a:t>Relaps gösteren</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23 (%15)</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marR="0" indent="0" algn="ctr" rtl="0"/>
                      <a:r>
                        <a:rPr lang="tr-TR" sz="1000" dirty="0">
                          <a:solidFill>
                            <a:srgbClr val="000000"/>
                          </a:solidFill>
                          <a:latin typeface="Arial"/>
                        </a:rPr>
                        <a:t>%70 (%47; %87)</a:t>
                      </a:r>
                    </a:p>
                  </a:txBody>
                  <a:tcPr marL="0" marR="0" marT="0"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5" name="Google Shape;2252;p71"/>
          <p:cNvSpPr txBox="1">
            <a:spLocks noGrp="1"/>
          </p:cNvSpPr>
          <p:nvPr>
            <p:ph type="body" idx="4294967295"/>
          </p:nvPr>
        </p:nvSpPr>
        <p:spPr>
          <a:xfrm>
            <a:off x="7872920" y="6482996"/>
            <a:ext cx="4276907" cy="323579"/>
          </a:xfrm>
          <a:prstGeom prst="rect">
            <a:avLst/>
          </a:prstGeom>
          <a:noFill/>
          <a:ln>
            <a:noFill/>
          </a:ln>
        </p:spPr>
        <p:txBody>
          <a:bodyPr spcFirstLastPara="1" wrap="square" lIns="0" tIns="0" rIns="0" bIns="0" anchor="b" anchorCtr="0">
            <a:noAutofit/>
          </a:bodyPr>
          <a:lstStyle/>
          <a:p>
            <a:pPr marL="0" indent="0">
              <a:buNone/>
            </a:pPr>
            <a:r>
              <a:rPr lang="tr-TR" sz="800" dirty="0">
                <a:solidFill>
                  <a:srgbClr val="000000"/>
                </a:solidFill>
                <a:latin typeface="+mj-lt"/>
              </a:rPr>
              <a:t>Dickinson M, Carlo-Stella C, Morschhauser F, et al. "Glofitamab for Relapsed or Refractory Diffuse Large B-Cell Lymphoma." New England Journal of Medicine. 2022;387:2220–2231.</a:t>
            </a:r>
          </a:p>
        </p:txBody>
      </p:sp>
    </p:spTree>
    <p:extLst>
      <p:ext uri="{BB962C8B-B14F-4D97-AF65-F5344CB8AC3E}">
        <p14:creationId xmlns:p14="http://schemas.microsoft.com/office/powerpoint/2010/main" val="59596883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96"/>
        <p:cNvGrpSpPr/>
        <p:nvPr/>
      </p:nvGrpSpPr>
      <p:grpSpPr>
        <a:xfrm>
          <a:off x="0" y="0"/>
          <a:ext cx="0" cy="0"/>
          <a:chOff x="0" y="0"/>
          <a:chExt cx="0" cy="0"/>
        </a:xfrm>
      </p:grpSpPr>
      <p:sp>
        <p:nvSpPr>
          <p:cNvPr id="2597" name="Google Shape;2597;p83"/>
          <p:cNvSpPr txBox="1">
            <a:spLocks noGrp="1"/>
          </p:cNvSpPr>
          <p:nvPr>
            <p:ph type="title"/>
          </p:nvPr>
        </p:nvSpPr>
        <p:spPr>
          <a:xfrm>
            <a:off x="304800" y="426720"/>
            <a:ext cx="10293200" cy="829200"/>
          </a:xfrm>
          <a:prstGeom prst="rect">
            <a:avLst/>
          </a:prstGeom>
          <a:noFill/>
          <a:ln>
            <a:noFill/>
          </a:ln>
        </p:spPr>
        <p:txBody>
          <a:bodyPr spcFirstLastPara="1" wrap="square" lIns="0" tIns="60933" rIns="121900" bIns="60933" anchor="ctr" anchorCtr="0">
            <a:noAutofit/>
          </a:bodyPr>
          <a:lstStyle/>
          <a:p>
            <a:r>
              <a:rPr lang="tr-TR" sz="2533" dirty="0">
                <a:solidFill>
                  <a:srgbClr val="0066CC"/>
                </a:solidFill>
              </a:rPr>
              <a:t>Yanıt oranları ve DOCR</a:t>
            </a:r>
            <a:r>
              <a:rPr lang="tr-TR" sz="2533" baseline="30000" dirty="0">
                <a:solidFill>
                  <a:srgbClr val="0066CC"/>
                </a:solidFill>
              </a:rPr>
              <a:t>1</a:t>
            </a:r>
            <a:r>
              <a:rPr lang="tr-TR" sz="2533" dirty="0">
                <a:solidFill>
                  <a:srgbClr val="0066CC"/>
                </a:solidFill>
              </a:rPr>
              <a:t>: </a:t>
            </a:r>
            <a:r>
              <a:rPr lang="tr-TR" sz="2533" b="1" dirty="0">
                <a:solidFill>
                  <a:srgbClr val="0066CC"/>
                </a:solidFill>
              </a:rPr>
              <a:t>Uzatılmış takip</a:t>
            </a:r>
          </a:p>
        </p:txBody>
      </p:sp>
      <p:sp>
        <p:nvSpPr>
          <p:cNvPr id="2598" name="Google Shape;2598;p83"/>
          <p:cNvSpPr txBox="1">
            <a:spLocks noGrp="1"/>
          </p:cNvSpPr>
          <p:nvPr>
            <p:ph type="body" idx="2"/>
          </p:nvPr>
        </p:nvSpPr>
        <p:spPr>
          <a:xfrm>
            <a:off x="508000" y="5834833"/>
            <a:ext cx="6680400" cy="740800"/>
          </a:xfrm>
          <a:prstGeom prst="rect">
            <a:avLst/>
          </a:prstGeom>
          <a:noFill/>
          <a:ln>
            <a:noFill/>
          </a:ln>
        </p:spPr>
        <p:txBody>
          <a:bodyPr spcFirstLastPara="1" wrap="square" lIns="0" tIns="0" rIns="0" bIns="0" anchor="b" anchorCtr="0">
            <a:noAutofit/>
          </a:bodyPr>
          <a:lstStyle/>
          <a:p>
            <a:pPr marL="0" indent="0"/>
            <a:r>
              <a:rPr lang="tr-TR" sz="800" dirty="0"/>
              <a:t>Klinik veri kesim tarihi: 4 Eylül 2023. *Tedavi edilmesi amaçlanan popülasyon (DLBCL, trFL, YDBHL ve PMBHL). </a:t>
            </a:r>
            <a:r>
              <a:rPr lang="tr-TR" sz="800" baseline="30000" dirty="0"/>
              <a:t>†</a:t>
            </a:r>
            <a:r>
              <a:rPr lang="tr-TR" sz="800" dirty="0"/>
              <a:t>Bu alt-gruptaki hastaların genel popülasyona benzer başlangıç özellikleri taşıdığı belirlenmiştir. </a:t>
            </a:r>
            <a:r>
              <a:rPr lang="tr-TR" sz="800" baseline="30000" dirty="0"/>
              <a:t>‡</a:t>
            </a:r>
            <a:r>
              <a:rPr lang="tr-TR" sz="800" dirty="0"/>
              <a:t>USPI'da belirtilen primer etkililik popülasyonunu en az bir doz glofitamab uygulanan tüm hastalar oluşturmuştur. CAR-T, kimerik antijen reseptörü T hücresi; GA, güven aralığı; CR, tam yanıt; DLBCL, diffüz büyük B hücreli lenfoma; DOCR, tam yanıt süresi; IRC, Bağımsız İnceleme Kurulu; NE, hesaplanmamıştır; NR, ulaşılmamıştır; ORR, objektif yanıt oranı; RP2D, önerilen Faz II dozu; R/R, relaps gösteren/refrakter; trFL, transforme foliküler lenfoma; USPI, Amerika Birleşik Devletleri prospektüs bilgisi. </a:t>
            </a:r>
          </a:p>
        </p:txBody>
      </p:sp>
      <p:sp>
        <p:nvSpPr>
          <p:cNvPr id="2600" name="Google Shape;2600;p83"/>
          <p:cNvSpPr/>
          <p:nvPr/>
        </p:nvSpPr>
        <p:spPr>
          <a:xfrm>
            <a:off x="6108967" y="5210300"/>
            <a:ext cx="5456800" cy="341600"/>
          </a:xfrm>
          <a:prstGeom prst="rect">
            <a:avLst/>
          </a:prstGeom>
          <a:noFill/>
          <a:ln>
            <a:noFill/>
          </a:ln>
        </p:spPr>
        <p:txBody>
          <a:bodyPr spcFirstLastPara="1" wrap="square" lIns="121900" tIns="60933" rIns="121900" bIns="60933" anchor="ctr" anchorCtr="0">
            <a:noAutofit/>
          </a:bodyPr>
          <a:lstStyle/>
          <a:p>
            <a:pPr marL="380990" indent="-364058">
              <a:spcBef>
                <a:spcPts val="800"/>
              </a:spcBef>
              <a:buClr>
                <a:srgbClr val="0B41CD"/>
              </a:buClr>
              <a:buSzPts val="1100"/>
              <a:buFont typeface="Arial"/>
              <a:buChar char="•"/>
            </a:pPr>
            <a:r>
              <a:rPr lang="tr-TR" sz="1467" dirty="0">
                <a:solidFill>
                  <a:srgbClr val="000000"/>
                </a:solidFill>
                <a:latin typeface="Arial"/>
                <a:ea typeface="Arial"/>
                <a:cs typeface="Arial"/>
                <a:sym typeface="Arial"/>
              </a:rPr>
              <a:t>Çalışmada geçen medyan süre: 32,1 ay (aralık: 0–43). </a:t>
            </a:r>
          </a:p>
        </p:txBody>
      </p:sp>
      <p:sp>
        <p:nvSpPr>
          <p:cNvPr id="2601" name="Google Shape;2601;p83"/>
          <p:cNvSpPr/>
          <p:nvPr/>
        </p:nvSpPr>
        <p:spPr>
          <a:xfrm>
            <a:off x="484000" y="5530333"/>
            <a:ext cx="11224000" cy="417600"/>
          </a:xfrm>
          <a:prstGeom prst="round1Rect">
            <a:avLst>
              <a:gd name="adj" fmla="val 12046"/>
            </a:avLst>
          </a:prstGeom>
          <a:solidFill>
            <a:srgbClr val="DEEBF7"/>
          </a:solidFill>
          <a:ln>
            <a:noFill/>
          </a:ln>
        </p:spPr>
        <p:txBody>
          <a:bodyPr spcFirstLastPara="1" wrap="square" lIns="96000" tIns="96000" rIns="0" bIns="96000" anchor="ctr" anchorCtr="0">
            <a:noAutofit/>
          </a:bodyPr>
          <a:lstStyle/>
          <a:p>
            <a:pPr marL="609585" indent="-397923" algn="ctr">
              <a:lnSpc>
                <a:spcPct val="115000"/>
              </a:lnSpc>
              <a:buClr>
                <a:srgbClr val="0B41CD"/>
              </a:buClr>
              <a:buSzPts val="1100"/>
              <a:buFont typeface="Arial"/>
              <a:buChar char="•"/>
            </a:pPr>
            <a:r>
              <a:rPr lang="tr-TR" sz="1333" b="1" dirty="0">
                <a:solidFill>
                  <a:srgbClr val="000000"/>
                </a:solidFill>
                <a:latin typeface="Arial"/>
                <a:ea typeface="Arial"/>
                <a:cs typeface="Arial"/>
                <a:sym typeface="Arial"/>
              </a:rPr>
              <a:t>Otuz iki aylık medyan takip süresinde, alt-gruplarda glofitamabla yüksek yanıt oranları ve uzun süreli remisyonlar gösterilmiştir.</a:t>
            </a:r>
          </a:p>
        </p:txBody>
      </p:sp>
      <p:sp>
        <p:nvSpPr>
          <p:cNvPr id="2602" name="Google Shape;2602;p83"/>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2603" name="Google Shape;2603;p83"/>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2604" name="Google Shape;2604;p83"/>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2605" name="Google Shape;2605;p83"/>
          <p:cNvSpPr/>
          <p:nvPr/>
        </p:nvSpPr>
        <p:spPr>
          <a:xfrm>
            <a:off x="51200" y="35533"/>
            <a:ext cx="913600" cy="279200"/>
          </a:xfrm>
          <a:prstGeom prst="roundRect">
            <a:avLst>
              <a:gd name="adj" fmla="val 15117"/>
            </a:avLst>
          </a:prstGeom>
          <a:solidFill>
            <a:schemeClr val="accent1"/>
          </a:solidFill>
          <a:ln>
            <a:noFill/>
          </a:ln>
        </p:spPr>
        <p:txBody>
          <a:bodyPr spcFirstLastPara="1" wrap="square" lIns="121900" tIns="121900" rIns="121900" bIns="121900" anchor="ctr" anchorCtr="0">
            <a:noAutofit/>
          </a:bodyPr>
          <a:lstStyle/>
          <a:p>
            <a:pPr>
              <a:buClr>
                <a:srgbClr val="000000"/>
              </a:buClr>
              <a:buSzPts val="900"/>
            </a:pPr>
            <a:r>
              <a:rPr lang="tr-TR" sz="1200" dirty="0">
                <a:solidFill>
                  <a:schemeClr val="lt1"/>
                </a:solidFill>
                <a:latin typeface="Arial"/>
                <a:ea typeface="Arial"/>
                <a:cs typeface="Arial"/>
                <a:sym typeface="Arial"/>
              </a:rPr>
              <a:t>NP30179</a:t>
            </a:r>
          </a:p>
        </p:txBody>
      </p:sp>
      <p:grpSp>
        <p:nvGrpSpPr>
          <p:cNvPr id="2606" name="Google Shape;2606;p83"/>
          <p:cNvGrpSpPr/>
          <p:nvPr/>
        </p:nvGrpSpPr>
        <p:grpSpPr>
          <a:xfrm>
            <a:off x="9709211" y="999193"/>
            <a:ext cx="2445600" cy="504424"/>
            <a:chOff x="7253169" y="996876"/>
            <a:chExt cx="1834200" cy="378318"/>
          </a:xfrm>
        </p:grpSpPr>
        <p:sp>
          <p:nvSpPr>
            <p:cNvPr id="2607" name="Google Shape;2607;p83"/>
            <p:cNvSpPr/>
            <p:nvPr/>
          </p:nvSpPr>
          <p:spPr>
            <a:xfrm rot="2984462">
              <a:off x="8814386" y="1105662"/>
              <a:ext cx="223291" cy="223942"/>
            </a:xfrm>
            <a:prstGeom prst="rect">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600"/>
              </a:pPr>
              <a:endParaRPr sz="2133" i="1" dirty="0">
                <a:solidFill>
                  <a:srgbClr val="FFFFFF"/>
                </a:solidFill>
                <a:latin typeface="Arial"/>
                <a:ea typeface="Arial"/>
                <a:cs typeface="Arial"/>
                <a:sym typeface="Arial"/>
              </a:endParaRPr>
            </a:p>
          </p:txBody>
        </p:sp>
        <p:sp>
          <p:nvSpPr>
            <p:cNvPr id="2608" name="Google Shape;2608;p83"/>
            <p:cNvSpPr/>
            <p:nvPr/>
          </p:nvSpPr>
          <p:spPr>
            <a:xfrm flipH="1">
              <a:off x="7253169" y="996876"/>
              <a:ext cx="1834200" cy="239700"/>
            </a:xfrm>
            <a:prstGeom prst="parallelogram">
              <a:avLst>
                <a:gd name="adj" fmla="val 13389"/>
              </a:avLst>
            </a:prstGeom>
            <a:solidFill>
              <a:srgbClr val="5683F6"/>
            </a:solidFill>
            <a:ln w="25400" cap="flat" cmpd="sng">
              <a:solidFill>
                <a:srgbClr val="5683F6"/>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050"/>
              </a:pPr>
              <a:r>
                <a:rPr lang="tr-TR" sz="1400" i="1" dirty="0">
                  <a:solidFill>
                    <a:srgbClr val="FFFFFF"/>
                  </a:solidFill>
                  <a:latin typeface="Arial"/>
                  <a:ea typeface="Arial"/>
                  <a:cs typeface="Arial"/>
                  <a:sym typeface="Arial"/>
                </a:rPr>
                <a:t>Glofitamab RP2D</a:t>
              </a:r>
            </a:p>
          </p:txBody>
        </p:sp>
      </p:grpSp>
      <p:graphicFrame>
        <p:nvGraphicFramePr>
          <p:cNvPr id="2610" name="Google Shape;2610;p83"/>
          <p:cNvGraphicFramePr/>
          <p:nvPr/>
        </p:nvGraphicFramePr>
        <p:xfrm>
          <a:off x="545816" y="1409056"/>
          <a:ext cx="5456834" cy="3962498"/>
        </p:xfrm>
        <a:graphic>
          <a:graphicData uri="http://schemas.openxmlformats.org/drawingml/2006/table">
            <a:tbl>
              <a:tblPr>
                <a:gradFill>
                  <a:gsLst>
                    <a:gs pos="0">
                      <a:srgbClr val="FFFFFF"/>
                    </a:gs>
                    <a:gs pos="50000">
                      <a:srgbClr val="FBFBFE"/>
                    </a:gs>
                    <a:gs pos="100000">
                      <a:srgbClr val="FAFBFD"/>
                    </a:gs>
                  </a:gsLst>
                  <a:lin ang="5400012" scaled="0"/>
                </a:gradFill>
              </a:tblPr>
              <a:tblGrid>
                <a:gridCol w="1869767">
                  <a:extLst>
                    <a:ext uri="{9D8B030D-6E8A-4147-A177-3AD203B41FA5}">
                      <a16:colId xmlns:a16="http://schemas.microsoft.com/office/drawing/2014/main" val="20000"/>
                    </a:ext>
                  </a:extLst>
                </a:gridCol>
                <a:gridCol w="1151467">
                  <a:extLst>
                    <a:ext uri="{9D8B030D-6E8A-4147-A177-3AD203B41FA5}">
                      <a16:colId xmlns:a16="http://schemas.microsoft.com/office/drawing/2014/main" val="20001"/>
                    </a:ext>
                  </a:extLst>
                </a:gridCol>
                <a:gridCol w="1230500">
                  <a:extLst>
                    <a:ext uri="{9D8B030D-6E8A-4147-A177-3AD203B41FA5}">
                      <a16:colId xmlns:a16="http://schemas.microsoft.com/office/drawing/2014/main" val="20002"/>
                    </a:ext>
                  </a:extLst>
                </a:gridCol>
                <a:gridCol w="1205100">
                  <a:extLst>
                    <a:ext uri="{9D8B030D-6E8A-4147-A177-3AD203B41FA5}">
                      <a16:colId xmlns:a16="http://schemas.microsoft.com/office/drawing/2014/main" val="20003"/>
                    </a:ext>
                  </a:extLst>
                </a:gridCol>
              </a:tblGrid>
              <a:tr h="853453">
                <a:tc>
                  <a:txBody>
                    <a:bodyPr/>
                    <a:lstStyle/>
                    <a:p>
                      <a:pPr marL="0" marR="0" lvl="0" indent="0" algn="l" rtl="0">
                        <a:lnSpc>
                          <a:spcPct val="100000"/>
                        </a:lnSpc>
                        <a:spcBef>
                          <a:spcPts val="0"/>
                        </a:spcBef>
                        <a:spcAft>
                          <a:spcPts val="0"/>
                        </a:spcAft>
                        <a:buClr>
                          <a:srgbClr val="000000"/>
                        </a:buClr>
                        <a:buSzPts val="900"/>
                        <a:buFont typeface="Arial"/>
                        <a:buNone/>
                      </a:pPr>
                      <a:endParaRPr sz="1200" u="none" strike="noStrike" cap="none" dirty="0"/>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tr-TR" sz="1200" b="1" i="0" u="none" strike="noStrike" cap="none" dirty="0">
                          <a:solidFill>
                            <a:srgbClr val="FFFFFF"/>
                          </a:solidFill>
                          <a:latin typeface="Arial"/>
                          <a:ea typeface="Arial"/>
                          <a:cs typeface="Arial"/>
                          <a:sym typeface="Arial"/>
                        </a:rPr>
                        <a:t>Tüm</a:t>
                      </a:r>
                      <a:r>
                        <a:rPr lang="en" sz="1200" b="1" i="0" u="none" strike="noStrike" cap="none">
                          <a:solidFill>
                            <a:srgbClr val="FFFFFF"/>
                          </a:solidFill>
                          <a:latin typeface="Arial"/>
                          <a:ea typeface="Arial"/>
                          <a:cs typeface="Arial"/>
                          <a:sym typeface="Arial"/>
                        </a:rPr>
                        <a:t/>
                      </a:r>
                      <a:br>
                        <a:rPr lang="en" sz="1200" b="1" i="0" u="none" strike="noStrike" cap="none">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 hastalar (N=155)*</a:t>
                      </a:r>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tr-TR" sz="1200" b="1" i="0" u="none" strike="noStrike" cap="none" dirty="0">
                          <a:solidFill>
                            <a:srgbClr val="FFFFFF"/>
                          </a:solidFill>
                          <a:latin typeface="Arial"/>
                          <a:ea typeface="Arial"/>
                          <a:cs typeface="Arial"/>
                          <a:sym typeface="Arial"/>
                        </a:rPr>
                        <a:t>R/R </a:t>
                      </a:r>
                      <a:r>
                        <a:rPr lang="en" sz="1200" b="1" i="0" u="none" strike="noStrike" cap="none" dirty="0">
                          <a:solidFill>
                            <a:srgbClr val="FFFFFF"/>
                          </a:solidFill>
                          <a:latin typeface="Arial"/>
                          <a:ea typeface="Arial"/>
                          <a:cs typeface="Arial"/>
                          <a:sym typeface="Arial"/>
                        </a:rPr>
                        <a:t/>
                      </a:r>
                      <a:br>
                        <a:rPr lang="en" sz="1200" b="1" i="0" u="none" strike="noStrike" cap="none" dirty="0">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DLBCL/</a:t>
                      </a:r>
                      <a:r>
                        <a:rPr lang="en" sz="1200" b="1" i="0" u="none" strike="noStrike" cap="none" dirty="0">
                          <a:solidFill>
                            <a:srgbClr val="FFFFFF"/>
                          </a:solidFill>
                          <a:latin typeface="Arial"/>
                          <a:ea typeface="Arial"/>
                          <a:cs typeface="Arial"/>
                          <a:sym typeface="Arial"/>
                        </a:rPr>
                        <a:t/>
                      </a:r>
                      <a:br>
                        <a:rPr lang="en" sz="1200" b="1" i="0" u="none" strike="noStrike" cap="none" dirty="0">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trFL (N=132)</a:t>
                      </a:r>
                      <a:r>
                        <a:rPr lang="tr-TR" sz="1200" b="1" u="none" strike="noStrike" cap="none" baseline="30000" dirty="0">
                          <a:solidFill>
                            <a:srgbClr val="FFFFFF"/>
                          </a:solidFill>
                        </a:rPr>
                        <a:t>2</a:t>
                      </a:r>
                      <a:r>
                        <a:rPr lang="tr-TR" sz="1200" b="0" i="0" u="none" strike="noStrike" cap="none" baseline="30000" dirty="0">
                          <a:solidFill>
                            <a:srgbClr val="FFFFFF"/>
                          </a:solidFill>
                          <a:latin typeface="Arial"/>
                          <a:ea typeface="Arial"/>
                          <a:cs typeface="Arial"/>
                          <a:sym typeface="Arial"/>
                        </a:rPr>
                        <a:t>†‡</a:t>
                      </a:r>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tr-TR" sz="1200" b="1" i="0" u="none" strike="noStrike" cap="none" dirty="0">
                          <a:solidFill>
                            <a:srgbClr val="FFFFFF"/>
                          </a:solidFill>
                          <a:latin typeface="Arial"/>
                          <a:ea typeface="Arial"/>
                          <a:cs typeface="Arial"/>
                          <a:sym typeface="Arial"/>
                        </a:rPr>
                        <a:t>Daha önce </a:t>
                      </a:r>
                      <a:r>
                        <a:rPr lang="en" sz="1200" b="1" i="0" u="none" strike="noStrike" cap="none">
                          <a:solidFill>
                            <a:srgbClr val="FFFFFF"/>
                          </a:solidFill>
                          <a:latin typeface="Arial"/>
                          <a:ea typeface="Arial"/>
                          <a:cs typeface="Arial"/>
                          <a:sym typeface="Arial"/>
                        </a:rPr>
                        <a:t/>
                      </a:r>
                      <a:br>
                        <a:rPr lang="en" sz="1200" b="1" i="0" u="none" strike="noStrike" cap="none">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CAR-T </a:t>
                      </a:r>
                      <a:r>
                        <a:rPr lang="en" sz="1200" b="1" i="0" u="none" strike="noStrike" cap="none">
                          <a:solidFill>
                            <a:srgbClr val="FFFFFF"/>
                          </a:solidFill>
                          <a:latin typeface="Arial"/>
                          <a:ea typeface="Arial"/>
                          <a:cs typeface="Arial"/>
                          <a:sym typeface="Arial"/>
                        </a:rPr>
                        <a:t/>
                      </a:r>
                      <a:br>
                        <a:rPr lang="en" sz="1200" b="1" i="0" u="none" strike="noStrike" cap="none">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(N=52)</a:t>
                      </a:r>
                      <a:r>
                        <a:rPr lang="tr-TR" sz="1200" b="0" i="0" u="none" strike="noStrike" cap="none" baseline="30000" dirty="0">
                          <a:solidFill>
                            <a:srgbClr val="FFFFFF"/>
                          </a:solidFill>
                          <a:latin typeface="Arial"/>
                          <a:ea typeface="Arial"/>
                          <a:cs typeface="Arial"/>
                          <a:sym typeface="Arial"/>
                        </a:rPr>
                        <a:t>†</a:t>
                      </a:r>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extLst>
                  <a:ext uri="{0D108BD9-81ED-4DB2-BD59-A6C34878D82A}">
                    <a16:rowId xmlns:a16="http://schemas.microsoft.com/office/drawing/2014/main" val="10000"/>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rgbClr val="000000"/>
                          </a:solidFill>
                          <a:latin typeface="Arial"/>
                          <a:ea typeface="Arial"/>
                          <a:cs typeface="Arial"/>
                          <a:sym typeface="Arial"/>
                        </a:rPr>
                        <a:t>ORR, </a:t>
                      </a:r>
                      <a:r>
                        <a:rPr lang="tr-TR" sz="1200" b="0" u="none" strike="noStrike" cap="none" dirty="0">
                          <a:solidFill>
                            <a:srgbClr val="000000"/>
                          </a:solidFill>
                          <a:latin typeface="Arial"/>
                          <a:ea typeface="Arial"/>
                          <a:cs typeface="Arial"/>
                          <a:sym typeface="Arial"/>
                        </a:rPr>
                        <a:t>n (%) [%95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80 (52) </a:t>
                      </a:r>
                      <a:r>
                        <a:rPr lang="en" sz="1200" u="none" strike="noStrike" cap="none"/>
                        <a:t/>
                      </a:r>
                      <a:br>
                        <a:rPr lang="en" sz="1200" u="none" strike="noStrike" cap="none"/>
                      </a:br>
                      <a:r>
                        <a:rPr lang="tr-TR" sz="1200" u="none" strike="noStrike" cap="none" dirty="0"/>
                        <a:t>[43,5–59,7]</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74 (56) </a:t>
                      </a:r>
                      <a:r>
                        <a:rPr lang="en" sz="1200" u="none" strike="noStrike" cap="none"/>
                        <a:t/>
                      </a:r>
                      <a:br>
                        <a:rPr lang="en" sz="1200" u="none" strike="noStrike" cap="none"/>
                      </a:br>
                      <a:r>
                        <a:rPr lang="tr-TR" sz="1200" u="none" strike="noStrike" cap="none" dirty="0"/>
                        <a:t>[47,2–64,7]</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26 (50) </a:t>
                      </a:r>
                      <a:r>
                        <a:rPr lang="en" sz="1200" u="none" strike="noStrike" cap="none"/>
                        <a:t/>
                      </a:r>
                      <a:br>
                        <a:rPr lang="en" sz="1200" u="none" strike="noStrike" cap="none"/>
                      </a:br>
                      <a:r>
                        <a:rPr lang="tr-TR" sz="1200" u="none" strike="noStrike" cap="none" dirty="0"/>
                        <a:t>[35,8–64,2]</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extLst>
                  <a:ext uri="{0D108BD9-81ED-4DB2-BD59-A6C34878D82A}">
                    <a16:rowId xmlns:a16="http://schemas.microsoft.com/office/drawing/2014/main" val="10001"/>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rgbClr val="000000"/>
                          </a:solidFill>
                          <a:latin typeface="Arial"/>
                          <a:ea typeface="Arial"/>
                          <a:cs typeface="Arial"/>
                          <a:sym typeface="Arial"/>
                        </a:rPr>
                        <a:t>%CR oranı </a:t>
                      </a:r>
                      <a:r>
                        <a:rPr lang="tr-TR" sz="1200" b="0" u="none" strike="noStrike" cap="none" dirty="0">
                          <a:solidFill>
                            <a:srgbClr val="000000"/>
                          </a:solidFill>
                          <a:latin typeface="Arial"/>
                          <a:ea typeface="Arial"/>
                          <a:cs typeface="Arial"/>
                          <a:sym typeface="Arial"/>
                        </a:rPr>
                        <a:t>n (%) [%95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62 (40)</a:t>
                      </a:r>
                      <a:r>
                        <a:rPr lang="en" sz="1200" u="none" strike="noStrike" cap="none" dirty="0"/>
                        <a:t/>
                      </a:r>
                      <a:br>
                        <a:rPr lang="en" sz="1200" u="none" strike="noStrike" cap="none" dirty="0"/>
                      </a:br>
                      <a:r>
                        <a:rPr lang="tr-TR" sz="1200" u="none" strike="noStrike" cap="none" dirty="0"/>
                        <a:t> [32,2–48,2]</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58 (44) </a:t>
                      </a:r>
                      <a:r>
                        <a:rPr lang="en" sz="1200" u="none" strike="noStrike" cap="none"/>
                        <a:t/>
                      </a:r>
                      <a:br>
                        <a:rPr lang="en" sz="1200" u="none" strike="noStrike" cap="none"/>
                      </a:br>
                      <a:r>
                        <a:rPr lang="tr-TR" sz="1200" u="none" strike="noStrike" cap="none" dirty="0"/>
                        <a:t>[35,3–52,8]</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solidFill>
                            <a:srgbClr val="000000"/>
                          </a:solidFill>
                        </a:rPr>
                        <a:t>19 </a:t>
                      </a:r>
                      <a:r>
                        <a:rPr lang="tr-TR" sz="1200" u="none" strike="noStrike" cap="none" dirty="0"/>
                        <a:t>(37) </a:t>
                      </a:r>
                      <a:r>
                        <a:rPr lang="en" sz="1200" u="none" strike="noStrike" cap="none"/>
                        <a:t/>
                      </a:r>
                      <a:br>
                        <a:rPr lang="en" sz="1200" u="none" strike="noStrike" cap="none"/>
                      </a:br>
                      <a:r>
                        <a:rPr lang="tr-TR" sz="1200" u="none" strike="noStrike" cap="none" dirty="0"/>
                        <a:t>[23,6–51,0]</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extLst>
                  <a:ext uri="{0D108BD9-81ED-4DB2-BD59-A6C34878D82A}">
                    <a16:rowId xmlns:a16="http://schemas.microsoft.com/office/drawing/2014/main" val="10002"/>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t>Medyan DOCR</a:t>
                      </a:r>
                      <a:r>
                        <a:rPr lang="tr-TR" sz="1200" u="none" strike="noStrike" cap="none" dirty="0"/>
                        <a:t>, ay </a:t>
                      </a:r>
                      <a:r>
                        <a:rPr lang="en" sz="1200" u="none" strike="noStrike" cap="none" dirty="0"/>
                        <a:t/>
                      </a:r>
                      <a:br>
                        <a:rPr lang="en" sz="1200" u="none" strike="noStrike" cap="none" dirty="0"/>
                      </a:br>
                      <a:r>
                        <a:rPr lang="tr-TR" sz="1200" u="none" strike="noStrike" cap="none" dirty="0"/>
                        <a:t>(%95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b="0" u="none" strike="noStrike" cap="none" dirty="0">
                          <a:solidFill>
                            <a:srgbClr val="000000"/>
                          </a:solidFill>
                          <a:latin typeface="Arial"/>
                          <a:ea typeface="Arial"/>
                          <a:cs typeface="Arial"/>
                          <a:sym typeface="Arial"/>
                        </a:rPr>
                        <a:t>26,9 </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(19,8–NR)</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b="0" u="none" strike="noStrike" cap="none" dirty="0">
                          <a:solidFill>
                            <a:srgbClr val="000000"/>
                          </a:solidFill>
                          <a:latin typeface="Arial"/>
                          <a:ea typeface="Arial"/>
                          <a:cs typeface="Arial"/>
                          <a:sym typeface="Arial"/>
                        </a:rPr>
                        <a:t>28,3 </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(19,8–NR)</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b="0" u="none" strike="noStrike" cap="none" dirty="0">
                          <a:solidFill>
                            <a:srgbClr val="000000"/>
                          </a:solidFill>
                          <a:latin typeface="Arial"/>
                          <a:ea typeface="Arial"/>
                          <a:cs typeface="Arial"/>
                          <a:sym typeface="Arial"/>
                        </a:rPr>
                        <a:t>22,0 </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(6,7–NR)</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3"/>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t>24 aylık DOCR</a:t>
                      </a:r>
                      <a:r>
                        <a:rPr lang="tr-TR" sz="1200" u="none" strike="noStrike" cap="none" dirty="0"/>
                        <a:t>, % (%95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solidFill>
                            <a:srgbClr val="000000"/>
                          </a:solidFill>
                          <a:latin typeface="Arial"/>
                          <a:ea typeface="Arial"/>
                          <a:cs typeface="Arial"/>
                          <a:sym typeface="Arial"/>
                        </a:rPr>
                        <a:t>55,0 </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(41,1–68,8)</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solidFill>
                            <a:srgbClr val="000000"/>
                          </a:solidFill>
                          <a:latin typeface="Arial"/>
                          <a:ea typeface="Arial"/>
                          <a:cs typeface="Arial"/>
                          <a:sym typeface="Arial"/>
                        </a:rPr>
                        <a:t>56,2 </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(41,9–70,4)</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solidFill>
                            <a:srgbClr val="000000"/>
                          </a:solidFill>
                          <a:latin typeface="Arial"/>
                          <a:ea typeface="Arial"/>
                          <a:cs typeface="Arial"/>
                          <a:sym typeface="Arial"/>
                        </a:rPr>
                        <a:t>33,1</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(7,2–59,0)</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4"/>
                  </a:ext>
                </a:extLst>
              </a:tr>
              <a:tr h="670573">
                <a:tc>
                  <a:txBody>
                    <a:bodyPr/>
                    <a:lstStyle/>
                    <a:p>
                      <a:pPr marL="0" marR="0" lvl="0" indent="0" algn="l" rtl="0">
                        <a:lnSpc>
                          <a:spcPct val="100000"/>
                        </a:lnSpc>
                        <a:spcBef>
                          <a:spcPts val="0"/>
                        </a:spcBef>
                        <a:spcAft>
                          <a:spcPts val="0"/>
                        </a:spcAft>
                        <a:buClr>
                          <a:srgbClr val="000000"/>
                        </a:buClr>
                        <a:buSzPts val="900"/>
                        <a:buFont typeface="Arial"/>
                        <a:buNone/>
                      </a:pPr>
                      <a:r>
                        <a:rPr lang="tr-TR" sz="1200" b="0" u="none" strike="noStrike" cap="none" dirty="0"/>
                        <a:t>Medyan CR takip süresi</a:t>
                      </a:r>
                      <a:r>
                        <a:rPr lang="tr-TR" sz="1200" b="1" u="none" strike="noStrike" cap="none" dirty="0"/>
                        <a:t>, ay (aralık)</a:t>
                      </a:r>
                      <a:r>
                        <a:rPr lang="tr-TR" sz="1200" b="0" u="none" strike="noStrike" cap="none" dirty="0"/>
                        <a:t> </a:t>
                      </a:r>
                      <a:r>
                        <a:rPr lang="en" sz="1200" b="0" u="none" strike="noStrike" cap="none" dirty="0"/>
                        <a:t/>
                      </a:r>
                      <a:br>
                        <a:rPr lang="en" sz="1200" b="0" u="none" strike="noStrike" cap="none" dirty="0"/>
                      </a:br>
                      <a:endParaRPr lang="en" sz="1200" b="0" u="none" strike="noStrike" cap="none" dirty="0"/>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29,6 </a:t>
                      </a:r>
                      <a:r>
                        <a:rPr lang="en" sz="1200" u="none" strike="noStrike" cap="none"/>
                        <a:t/>
                      </a:r>
                      <a:br>
                        <a:rPr lang="en" sz="1200" u="none" strike="noStrike" cap="none"/>
                      </a:br>
                      <a:r>
                        <a:rPr lang="tr-TR" sz="1200" u="none" strike="noStrike" cap="none" dirty="0"/>
                        <a:t>(0–39)</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29,6 </a:t>
                      </a:r>
                      <a:r>
                        <a:rPr lang="en" sz="1200" u="none" strike="noStrike" cap="none"/>
                        <a:t/>
                      </a:r>
                      <a:br>
                        <a:rPr lang="en" sz="1200" u="none" strike="noStrike" cap="none"/>
                      </a:br>
                      <a:r>
                        <a:rPr lang="tr-TR" sz="1200" u="none" strike="noStrike" cap="none" dirty="0"/>
                        <a:t>(0–39)</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23,0 </a:t>
                      </a:r>
                      <a:r>
                        <a:rPr lang="en" sz="1200" u="none" strike="noStrike" cap="none"/>
                        <a:t/>
                      </a:r>
                      <a:br>
                        <a:rPr lang="en" sz="1200" u="none" strike="noStrike" cap="none"/>
                      </a:br>
                      <a:r>
                        <a:rPr lang="tr-TR" sz="1200" u="none" strike="noStrike" cap="none" dirty="0"/>
                        <a:t>(0–33)</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5"/>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t>Devam eden CR'ler</a:t>
                      </a:r>
                      <a:r>
                        <a:rPr lang="tr-TR" sz="1200" u="none" strike="noStrike" cap="none" dirty="0"/>
                        <a:t>, </a:t>
                      </a:r>
                      <a:r>
                        <a:rPr lang="tr-TR" sz="1200" b="0" i="0" u="none" strike="noStrike" cap="none" dirty="0">
                          <a:solidFill>
                            <a:srgbClr val="000000"/>
                          </a:solidFill>
                          <a:latin typeface="Arial"/>
                          <a:ea typeface="Arial"/>
                          <a:cs typeface="Arial"/>
                          <a:sym typeface="Arial"/>
                        </a:rPr>
                        <a:t>n/N (%) </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t>34/62 (55)</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t>32/58 (55)</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t>10/19 (53)</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2611" name="Google Shape;2611;p83"/>
          <p:cNvSpPr/>
          <p:nvPr/>
        </p:nvSpPr>
        <p:spPr>
          <a:xfrm>
            <a:off x="6189996" y="1769837"/>
            <a:ext cx="5456800" cy="3461200"/>
          </a:xfrm>
          <a:prstGeom prst="rect">
            <a:avLst/>
          </a:prstGeom>
          <a:noFill/>
          <a:ln w="25400" cap="flat" cmpd="sng">
            <a:solidFill>
              <a:srgbClr val="0B41CD"/>
            </a:solidFill>
            <a:prstDash val="solid"/>
            <a:round/>
            <a:headEnd type="none" w="sm" len="sm"/>
            <a:tailEnd type="none" w="sm" len="sm"/>
          </a:ln>
        </p:spPr>
        <p:txBody>
          <a:bodyPr spcFirstLastPara="1" wrap="square" lIns="96000" tIns="576000" rIns="96000" bIns="96000" anchor="t" anchorCtr="0">
            <a:noAutofit/>
          </a:bodyPr>
          <a:lstStyle/>
          <a:p>
            <a:pPr marL="380990" indent="-245527">
              <a:buClr>
                <a:srgbClr val="0066CC"/>
              </a:buClr>
              <a:buSzPts val="1600"/>
            </a:pPr>
            <a:endParaRPr sz="2133" dirty="0">
              <a:solidFill>
                <a:srgbClr val="000000"/>
              </a:solidFill>
              <a:latin typeface="Arial"/>
              <a:ea typeface="Arial"/>
              <a:cs typeface="Arial"/>
              <a:sym typeface="Arial"/>
            </a:endParaRPr>
          </a:p>
        </p:txBody>
      </p:sp>
      <p:sp>
        <p:nvSpPr>
          <p:cNvPr id="2612" name="Google Shape;2612;p83"/>
          <p:cNvSpPr/>
          <p:nvPr/>
        </p:nvSpPr>
        <p:spPr>
          <a:xfrm>
            <a:off x="552824" y="2743684"/>
            <a:ext cx="5442800" cy="960000"/>
          </a:xfrm>
          <a:prstGeom prst="rect">
            <a:avLst/>
          </a:prstGeom>
          <a:noFill/>
          <a:ln w="25400" cap="flat" cmpd="sng">
            <a:solidFill>
              <a:srgbClr val="FF1F26"/>
            </a:solidFill>
            <a:prstDash val="solid"/>
            <a:round/>
            <a:headEnd type="none" w="sm" len="sm"/>
            <a:tailEnd type="none" w="sm" len="sm"/>
          </a:ln>
        </p:spPr>
        <p:txBody>
          <a:bodyPr spcFirstLastPara="1" wrap="square" lIns="121933" tIns="60933" rIns="121933" bIns="60933" anchor="ctr" anchorCtr="0">
            <a:noAutofit/>
          </a:bodyPr>
          <a:lstStyle/>
          <a:p>
            <a:pPr algn="ctr">
              <a:buClr>
                <a:srgbClr val="000000"/>
              </a:buClr>
              <a:buSzPts val="1600"/>
            </a:pPr>
            <a:endParaRPr sz="2133" i="1" dirty="0">
              <a:solidFill>
                <a:srgbClr val="FFFFFF"/>
              </a:solidFill>
              <a:latin typeface="Arial"/>
              <a:ea typeface="Arial"/>
              <a:cs typeface="Arial"/>
              <a:sym typeface="Arial"/>
            </a:endParaRPr>
          </a:p>
        </p:txBody>
      </p:sp>
      <p:grpSp>
        <p:nvGrpSpPr>
          <p:cNvPr id="2613" name="Google Shape;2613;p83"/>
          <p:cNvGrpSpPr/>
          <p:nvPr/>
        </p:nvGrpSpPr>
        <p:grpSpPr>
          <a:xfrm>
            <a:off x="6412987" y="1956127"/>
            <a:ext cx="5062461" cy="2535268"/>
            <a:chOff x="4777938" y="1662228"/>
            <a:chExt cx="3796846" cy="1901451"/>
          </a:xfrm>
        </p:grpSpPr>
        <p:sp>
          <p:nvSpPr>
            <p:cNvPr id="2614" name="Google Shape;2614;p83"/>
            <p:cNvSpPr/>
            <p:nvPr/>
          </p:nvSpPr>
          <p:spPr>
            <a:xfrm>
              <a:off x="5249378" y="1662228"/>
              <a:ext cx="3325406" cy="1496765"/>
            </a:xfrm>
            <a:custGeom>
              <a:avLst/>
              <a:gdLst/>
              <a:ahLst/>
              <a:cxnLst/>
              <a:rect l="l" t="t" r="r" b="b"/>
              <a:pathLst>
                <a:path w="3325406" h="1496765" extrusionOk="0">
                  <a:moveTo>
                    <a:pt x="0" y="0"/>
                  </a:moveTo>
                  <a:lnTo>
                    <a:pt x="0" y="1496765"/>
                  </a:lnTo>
                  <a:lnTo>
                    <a:pt x="3325406" y="1496765"/>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615" name="Google Shape;2615;p83"/>
            <p:cNvGrpSpPr/>
            <p:nvPr/>
          </p:nvGrpSpPr>
          <p:grpSpPr>
            <a:xfrm>
              <a:off x="5214263" y="1707765"/>
              <a:ext cx="35115" cy="1463877"/>
              <a:chOff x="2401393" y="849971"/>
              <a:chExt cx="35115" cy="1463877"/>
            </a:xfrm>
          </p:grpSpPr>
          <p:sp>
            <p:nvSpPr>
              <p:cNvPr id="2616" name="Google Shape;2616;p83"/>
              <p:cNvSpPr/>
              <p:nvPr/>
            </p:nvSpPr>
            <p:spPr>
              <a:xfrm>
                <a:off x="2401393" y="2301199"/>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17" name="Google Shape;2617;p83"/>
              <p:cNvSpPr/>
              <p:nvPr/>
            </p:nvSpPr>
            <p:spPr>
              <a:xfrm>
                <a:off x="2401393" y="2010903"/>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18" name="Google Shape;2618;p83"/>
              <p:cNvSpPr/>
              <p:nvPr/>
            </p:nvSpPr>
            <p:spPr>
              <a:xfrm>
                <a:off x="2401393" y="1720733"/>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19" name="Google Shape;2619;p83"/>
              <p:cNvSpPr/>
              <p:nvPr/>
            </p:nvSpPr>
            <p:spPr>
              <a:xfrm>
                <a:off x="2401393" y="1430437"/>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20" name="Google Shape;2620;p83"/>
              <p:cNvSpPr/>
              <p:nvPr/>
            </p:nvSpPr>
            <p:spPr>
              <a:xfrm>
                <a:off x="2401393" y="1140140"/>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21" name="Google Shape;2621;p83"/>
              <p:cNvSpPr/>
              <p:nvPr/>
            </p:nvSpPr>
            <p:spPr>
              <a:xfrm>
                <a:off x="2401393" y="849971"/>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grpSp>
        <p:grpSp>
          <p:nvGrpSpPr>
            <p:cNvPr id="2622" name="Google Shape;2622;p83"/>
            <p:cNvGrpSpPr/>
            <p:nvPr/>
          </p:nvGrpSpPr>
          <p:grpSpPr>
            <a:xfrm>
              <a:off x="5249378" y="3158993"/>
              <a:ext cx="3303474" cy="35037"/>
              <a:chOff x="2436508" y="2301199"/>
              <a:chExt cx="3303474" cy="35037"/>
            </a:xfrm>
          </p:grpSpPr>
          <p:sp>
            <p:nvSpPr>
              <p:cNvPr id="2623" name="Google Shape;2623;p83"/>
              <p:cNvSpPr/>
              <p:nvPr/>
            </p:nvSpPr>
            <p:spPr>
              <a:xfrm>
                <a:off x="2436508"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4" name="Google Shape;2624;p83"/>
              <p:cNvSpPr/>
              <p:nvPr/>
            </p:nvSpPr>
            <p:spPr>
              <a:xfrm>
                <a:off x="2689666"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5" name="Google Shape;2625;p83"/>
              <p:cNvSpPr/>
              <p:nvPr/>
            </p:nvSpPr>
            <p:spPr>
              <a:xfrm>
                <a:off x="2942824"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6" name="Google Shape;2626;p83"/>
              <p:cNvSpPr/>
              <p:nvPr/>
            </p:nvSpPr>
            <p:spPr>
              <a:xfrm>
                <a:off x="3195981"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7" name="Google Shape;2627;p83"/>
              <p:cNvSpPr/>
              <p:nvPr/>
            </p:nvSpPr>
            <p:spPr>
              <a:xfrm>
                <a:off x="3449139"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8" name="Google Shape;2628;p83"/>
              <p:cNvSpPr/>
              <p:nvPr/>
            </p:nvSpPr>
            <p:spPr>
              <a:xfrm>
                <a:off x="3702170"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9" name="Google Shape;2629;p83"/>
              <p:cNvSpPr/>
              <p:nvPr/>
            </p:nvSpPr>
            <p:spPr>
              <a:xfrm>
                <a:off x="3955328"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0" name="Google Shape;2630;p83"/>
              <p:cNvSpPr/>
              <p:nvPr/>
            </p:nvSpPr>
            <p:spPr>
              <a:xfrm>
                <a:off x="4208486"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1" name="Google Shape;2631;p83"/>
              <p:cNvSpPr/>
              <p:nvPr/>
            </p:nvSpPr>
            <p:spPr>
              <a:xfrm>
                <a:off x="4461644"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2" name="Google Shape;2632;p83"/>
              <p:cNvSpPr/>
              <p:nvPr/>
            </p:nvSpPr>
            <p:spPr>
              <a:xfrm>
                <a:off x="4714801"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3" name="Google Shape;2633;p83"/>
              <p:cNvSpPr/>
              <p:nvPr/>
            </p:nvSpPr>
            <p:spPr>
              <a:xfrm>
                <a:off x="4967959"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4" name="Google Shape;2634;p83"/>
              <p:cNvSpPr/>
              <p:nvPr/>
            </p:nvSpPr>
            <p:spPr>
              <a:xfrm>
                <a:off x="5221117"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5" name="Google Shape;2635;p83"/>
              <p:cNvSpPr/>
              <p:nvPr/>
            </p:nvSpPr>
            <p:spPr>
              <a:xfrm>
                <a:off x="5474275"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6" name="Google Shape;2636;p83"/>
              <p:cNvSpPr/>
              <p:nvPr/>
            </p:nvSpPr>
            <p:spPr>
              <a:xfrm>
                <a:off x="5727306"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sp>
          <p:nvSpPr>
            <p:cNvPr id="2637" name="Google Shape;2637;p83"/>
            <p:cNvSpPr/>
            <p:nvPr/>
          </p:nvSpPr>
          <p:spPr>
            <a:xfrm>
              <a:off x="5252928" y="1707765"/>
              <a:ext cx="3261767" cy="876201"/>
            </a:xfrm>
            <a:custGeom>
              <a:avLst/>
              <a:gdLst/>
              <a:ahLst/>
              <a:cxnLst/>
              <a:rect l="l" t="t" r="r" b="b"/>
              <a:pathLst>
                <a:path w="3261767" h="876201" extrusionOk="0">
                  <a:moveTo>
                    <a:pt x="0" y="0"/>
                  </a:moveTo>
                  <a:lnTo>
                    <a:pt x="163532" y="0"/>
                  </a:lnTo>
                  <a:lnTo>
                    <a:pt x="163532" y="26690"/>
                  </a:lnTo>
                  <a:lnTo>
                    <a:pt x="175195" y="26690"/>
                  </a:lnTo>
                  <a:lnTo>
                    <a:pt x="175195" y="77412"/>
                  </a:lnTo>
                  <a:lnTo>
                    <a:pt x="299809" y="77412"/>
                  </a:lnTo>
                  <a:lnTo>
                    <a:pt x="299809" y="102963"/>
                  </a:lnTo>
                  <a:lnTo>
                    <a:pt x="413140" y="102963"/>
                  </a:lnTo>
                  <a:lnTo>
                    <a:pt x="413140" y="131297"/>
                  </a:lnTo>
                  <a:lnTo>
                    <a:pt x="446354" y="131297"/>
                  </a:lnTo>
                  <a:lnTo>
                    <a:pt x="446354" y="183918"/>
                  </a:lnTo>
                  <a:lnTo>
                    <a:pt x="464228" y="183918"/>
                  </a:lnTo>
                  <a:lnTo>
                    <a:pt x="464228" y="209722"/>
                  </a:lnTo>
                  <a:lnTo>
                    <a:pt x="549037" y="209722"/>
                  </a:lnTo>
                  <a:lnTo>
                    <a:pt x="549037" y="240206"/>
                  </a:lnTo>
                  <a:lnTo>
                    <a:pt x="564883" y="240206"/>
                  </a:lnTo>
                  <a:lnTo>
                    <a:pt x="564883" y="264366"/>
                  </a:lnTo>
                  <a:lnTo>
                    <a:pt x="610139" y="264366"/>
                  </a:lnTo>
                  <a:lnTo>
                    <a:pt x="610139" y="292826"/>
                  </a:lnTo>
                  <a:lnTo>
                    <a:pt x="696342" y="292826"/>
                  </a:lnTo>
                  <a:lnTo>
                    <a:pt x="696342" y="319895"/>
                  </a:lnTo>
                  <a:lnTo>
                    <a:pt x="781404" y="319895"/>
                  </a:lnTo>
                  <a:lnTo>
                    <a:pt x="781404" y="349873"/>
                  </a:lnTo>
                  <a:lnTo>
                    <a:pt x="1214067" y="349873"/>
                  </a:lnTo>
                  <a:lnTo>
                    <a:pt x="1214067" y="378966"/>
                  </a:lnTo>
                  <a:lnTo>
                    <a:pt x="1317131" y="378966"/>
                  </a:lnTo>
                  <a:lnTo>
                    <a:pt x="1317131" y="406668"/>
                  </a:lnTo>
                  <a:lnTo>
                    <a:pt x="1417405" y="406668"/>
                  </a:lnTo>
                  <a:lnTo>
                    <a:pt x="1417405" y="435761"/>
                  </a:lnTo>
                  <a:lnTo>
                    <a:pt x="1518693" y="435761"/>
                  </a:lnTo>
                  <a:lnTo>
                    <a:pt x="1518693" y="465233"/>
                  </a:lnTo>
                  <a:lnTo>
                    <a:pt x="1550512" y="465233"/>
                  </a:lnTo>
                  <a:lnTo>
                    <a:pt x="1550512" y="495464"/>
                  </a:lnTo>
                  <a:lnTo>
                    <a:pt x="1611362" y="495464"/>
                  </a:lnTo>
                  <a:lnTo>
                    <a:pt x="1611362" y="526455"/>
                  </a:lnTo>
                  <a:lnTo>
                    <a:pt x="1668027" y="526455"/>
                  </a:lnTo>
                  <a:lnTo>
                    <a:pt x="1668027" y="558330"/>
                  </a:lnTo>
                  <a:lnTo>
                    <a:pt x="1852476" y="558330"/>
                  </a:lnTo>
                  <a:lnTo>
                    <a:pt x="1852476" y="621955"/>
                  </a:lnTo>
                  <a:lnTo>
                    <a:pt x="1884042" y="621955"/>
                  </a:lnTo>
                  <a:lnTo>
                    <a:pt x="1884042" y="654463"/>
                  </a:lnTo>
                  <a:lnTo>
                    <a:pt x="2088267" y="654463"/>
                  </a:lnTo>
                  <a:lnTo>
                    <a:pt x="2088267" y="688110"/>
                  </a:lnTo>
                  <a:lnTo>
                    <a:pt x="2266631" y="688110"/>
                  </a:lnTo>
                  <a:lnTo>
                    <a:pt x="2266631" y="729978"/>
                  </a:lnTo>
                  <a:lnTo>
                    <a:pt x="2380216" y="729978"/>
                  </a:lnTo>
                  <a:lnTo>
                    <a:pt x="2380216" y="768937"/>
                  </a:lnTo>
                  <a:lnTo>
                    <a:pt x="2478716" y="768937"/>
                  </a:lnTo>
                  <a:lnTo>
                    <a:pt x="2478716" y="816751"/>
                  </a:lnTo>
                  <a:lnTo>
                    <a:pt x="2617908" y="816751"/>
                  </a:lnTo>
                  <a:lnTo>
                    <a:pt x="2617908" y="876202"/>
                  </a:lnTo>
                  <a:lnTo>
                    <a:pt x="3261768" y="876202"/>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638" name="Google Shape;2638;p83"/>
            <p:cNvGrpSpPr/>
            <p:nvPr/>
          </p:nvGrpSpPr>
          <p:grpSpPr>
            <a:xfrm>
              <a:off x="7557082" y="2104693"/>
              <a:ext cx="49947" cy="49710"/>
              <a:chOff x="4744212" y="1246899"/>
              <a:chExt cx="49947" cy="49710"/>
            </a:xfrm>
          </p:grpSpPr>
          <p:sp>
            <p:nvSpPr>
              <p:cNvPr id="2639" name="Google Shape;2639;p83"/>
              <p:cNvSpPr/>
              <p:nvPr/>
            </p:nvSpPr>
            <p:spPr>
              <a:xfrm>
                <a:off x="4769185" y="1246899"/>
                <a:ext cx="12676" cy="49710"/>
              </a:xfrm>
              <a:custGeom>
                <a:avLst/>
                <a:gdLst/>
                <a:ahLst/>
                <a:cxnLst/>
                <a:rect l="l" t="t" r="r" b="b"/>
                <a:pathLst>
                  <a:path w="12676" h="49710" extrusionOk="0">
                    <a:moveTo>
                      <a:pt x="0" y="0"/>
                    </a:moveTo>
                    <a:lnTo>
                      <a:pt x="0" y="49711"/>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40" name="Google Shape;2640;p83"/>
              <p:cNvSpPr/>
              <p:nvPr/>
            </p:nvSpPr>
            <p:spPr>
              <a:xfrm>
                <a:off x="4744212" y="1271817"/>
                <a:ext cx="49947" cy="12649"/>
              </a:xfrm>
              <a:custGeom>
                <a:avLst/>
                <a:gdLst/>
                <a:ahLst/>
                <a:cxnLst/>
                <a:rect l="l" t="t" r="r" b="b"/>
                <a:pathLst>
                  <a:path w="49947" h="12649" extrusionOk="0">
                    <a:moveTo>
                      <a:pt x="0" y="0"/>
                    </a:moveTo>
                    <a:lnTo>
                      <a:pt x="49947"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41" name="Google Shape;2641;p83"/>
            <p:cNvGrpSpPr/>
            <p:nvPr/>
          </p:nvGrpSpPr>
          <p:grpSpPr>
            <a:xfrm>
              <a:off x="5227954" y="1682846"/>
              <a:ext cx="2805272" cy="1022803"/>
              <a:chOff x="2415084" y="825052"/>
              <a:chExt cx="2805272" cy="1022803"/>
            </a:xfrm>
          </p:grpSpPr>
          <p:grpSp>
            <p:nvGrpSpPr>
              <p:cNvPr id="2642" name="Google Shape;2642;p83"/>
              <p:cNvGrpSpPr/>
              <p:nvPr/>
            </p:nvGrpSpPr>
            <p:grpSpPr>
              <a:xfrm>
                <a:off x="4737873" y="1798145"/>
                <a:ext cx="49947" cy="49710"/>
                <a:chOff x="4737873" y="1798145"/>
                <a:chExt cx="49947" cy="49710"/>
              </a:xfrm>
            </p:grpSpPr>
            <p:sp>
              <p:nvSpPr>
                <p:cNvPr id="2643" name="Google Shape;2643;p83"/>
                <p:cNvSpPr/>
                <p:nvPr/>
              </p:nvSpPr>
              <p:spPr>
                <a:xfrm>
                  <a:off x="4762847"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44" name="Google Shape;2644;p83"/>
                <p:cNvSpPr/>
                <p:nvPr/>
              </p:nvSpPr>
              <p:spPr>
                <a:xfrm>
                  <a:off x="4737873" y="1823064"/>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45" name="Google Shape;2645;p83"/>
              <p:cNvGrpSpPr/>
              <p:nvPr/>
            </p:nvGrpSpPr>
            <p:grpSpPr>
              <a:xfrm>
                <a:off x="4354270" y="1798145"/>
                <a:ext cx="49820" cy="49710"/>
                <a:chOff x="4354270" y="1798145"/>
                <a:chExt cx="49820" cy="49710"/>
              </a:xfrm>
            </p:grpSpPr>
            <p:sp>
              <p:nvSpPr>
                <p:cNvPr id="2646" name="Google Shape;2646;p83"/>
                <p:cNvSpPr/>
                <p:nvPr/>
              </p:nvSpPr>
              <p:spPr>
                <a:xfrm>
                  <a:off x="4379244"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47" name="Google Shape;2647;p83"/>
                <p:cNvSpPr/>
                <p:nvPr/>
              </p:nvSpPr>
              <p:spPr>
                <a:xfrm>
                  <a:off x="4354270" y="1823064"/>
                  <a:ext cx="49820" cy="12649"/>
                </a:xfrm>
                <a:custGeom>
                  <a:avLst/>
                  <a:gdLst/>
                  <a:ahLst/>
                  <a:cxnLst/>
                  <a:rect l="l" t="t" r="r" b="b"/>
                  <a:pathLst>
                    <a:path w="49820" h="12649" extrusionOk="0">
                      <a:moveTo>
                        <a:pt x="0" y="0"/>
                      </a:moveTo>
                      <a:lnTo>
                        <a:pt x="49820"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48" name="Google Shape;2648;p83"/>
              <p:cNvGrpSpPr/>
              <p:nvPr/>
            </p:nvGrpSpPr>
            <p:grpSpPr>
              <a:xfrm>
                <a:off x="3985879" y="1436888"/>
                <a:ext cx="49947" cy="49837"/>
                <a:chOff x="3985879" y="1436888"/>
                <a:chExt cx="49947" cy="49837"/>
              </a:xfrm>
            </p:grpSpPr>
            <p:sp>
              <p:nvSpPr>
                <p:cNvPr id="2649" name="Google Shape;2649;p83"/>
                <p:cNvSpPr/>
                <p:nvPr/>
              </p:nvSpPr>
              <p:spPr>
                <a:xfrm>
                  <a:off x="4010853" y="1436888"/>
                  <a:ext cx="12676" cy="49837"/>
                </a:xfrm>
                <a:custGeom>
                  <a:avLst/>
                  <a:gdLst/>
                  <a:ahLst/>
                  <a:cxnLst/>
                  <a:rect l="l" t="t" r="r" b="b"/>
                  <a:pathLst>
                    <a:path w="12676" h="49837" extrusionOk="0">
                      <a:moveTo>
                        <a:pt x="0" y="0"/>
                      </a:moveTo>
                      <a:lnTo>
                        <a:pt x="0" y="49837"/>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0" name="Google Shape;2650;p83"/>
                <p:cNvSpPr/>
                <p:nvPr/>
              </p:nvSpPr>
              <p:spPr>
                <a:xfrm>
                  <a:off x="3985879" y="1461806"/>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51" name="Google Shape;2651;p83"/>
              <p:cNvGrpSpPr/>
              <p:nvPr/>
            </p:nvGrpSpPr>
            <p:grpSpPr>
              <a:xfrm>
                <a:off x="2590279" y="912837"/>
                <a:ext cx="49947" cy="49710"/>
                <a:chOff x="2590279" y="912837"/>
                <a:chExt cx="49947" cy="49710"/>
              </a:xfrm>
            </p:grpSpPr>
            <p:sp>
              <p:nvSpPr>
                <p:cNvPr id="2652" name="Google Shape;2652;p83"/>
                <p:cNvSpPr/>
                <p:nvPr/>
              </p:nvSpPr>
              <p:spPr>
                <a:xfrm>
                  <a:off x="2615252" y="912837"/>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3" name="Google Shape;2653;p83"/>
                <p:cNvSpPr/>
                <p:nvPr/>
              </p:nvSpPr>
              <p:spPr>
                <a:xfrm>
                  <a:off x="2590279" y="937629"/>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54" name="Google Shape;2654;p83"/>
              <p:cNvGrpSpPr/>
              <p:nvPr/>
            </p:nvGrpSpPr>
            <p:grpSpPr>
              <a:xfrm>
                <a:off x="2516246" y="825052"/>
                <a:ext cx="49947" cy="49837"/>
                <a:chOff x="2516246" y="825052"/>
                <a:chExt cx="49947" cy="49837"/>
              </a:xfrm>
            </p:grpSpPr>
            <p:sp>
              <p:nvSpPr>
                <p:cNvPr id="2655" name="Google Shape;2655;p83"/>
                <p:cNvSpPr/>
                <p:nvPr/>
              </p:nvSpPr>
              <p:spPr>
                <a:xfrm>
                  <a:off x="2541219" y="825052"/>
                  <a:ext cx="12676" cy="49837"/>
                </a:xfrm>
                <a:custGeom>
                  <a:avLst/>
                  <a:gdLst/>
                  <a:ahLst/>
                  <a:cxnLst/>
                  <a:rect l="l" t="t" r="r" b="b"/>
                  <a:pathLst>
                    <a:path w="12676" h="49837" extrusionOk="0">
                      <a:moveTo>
                        <a:pt x="0" y="0"/>
                      </a:moveTo>
                      <a:lnTo>
                        <a:pt x="0" y="49837"/>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6" name="Google Shape;2656;p83"/>
                <p:cNvSpPr/>
                <p:nvPr/>
              </p:nvSpPr>
              <p:spPr>
                <a:xfrm>
                  <a:off x="2516246" y="849971"/>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57" name="Google Shape;2657;p83"/>
              <p:cNvGrpSpPr/>
              <p:nvPr/>
            </p:nvGrpSpPr>
            <p:grpSpPr>
              <a:xfrm>
                <a:off x="2415084" y="825052"/>
                <a:ext cx="49947" cy="49837"/>
                <a:chOff x="2415084" y="825052"/>
                <a:chExt cx="49947" cy="49837"/>
              </a:xfrm>
            </p:grpSpPr>
            <p:sp>
              <p:nvSpPr>
                <p:cNvPr id="2658" name="Google Shape;2658;p83"/>
                <p:cNvSpPr/>
                <p:nvPr/>
              </p:nvSpPr>
              <p:spPr>
                <a:xfrm>
                  <a:off x="2440058" y="825052"/>
                  <a:ext cx="12676" cy="49837"/>
                </a:xfrm>
                <a:custGeom>
                  <a:avLst/>
                  <a:gdLst/>
                  <a:ahLst/>
                  <a:cxnLst/>
                  <a:rect l="l" t="t" r="r" b="b"/>
                  <a:pathLst>
                    <a:path w="12676" h="49837" extrusionOk="0">
                      <a:moveTo>
                        <a:pt x="0" y="0"/>
                      </a:moveTo>
                      <a:lnTo>
                        <a:pt x="0" y="49837"/>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9" name="Google Shape;2659;p83"/>
                <p:cNvSpPr/>
                <p:nvPr/>
              </p:nvSpPr>
              <p:spPr>
                <a:xfrm>
                  <a:off x="2415084" y="849971"/>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60" name="Google Shape;2660;p83"/>
              <p:cNvGrpSpPr/>
              <p:nvPr/>
            </p:nvGrpSpPr>
            <p:grpSpPr>
              <a:xfrm>
                <a:off x="5032992" y="1798145"/>
                <a:ext cx="49820" cy="49710"/>
                <a:chOff x="5032992" y="1798145"/>
                <a:chExt cx="49820" cy="49710"/>
              </a:xfrm>
            </p:grpSpPr>
            <p:sp>
              <p:nvSpPr>
                <p:cNvPr id="2661" name="Google Shape;2661;p83"/>
                <p:cNvSpPr/>
                <p:nvPr/>
              </p:nvSpPr>
              <p:spPr>
                <a:xfrm>
                  <a:off x="5057965"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62" name="Google Shape;2662;p83"/>
                <p:cNvSpPr/>
                <p:nvPr/>
              </p:nvSpPr>
              <p:spPr>
                <a:xfrm>
                  <a:off x="5032992" y="1823064"/>
                  <a:ext cx="49820" cy="12649"/>
                </a:xfrm>
                <a:custGeom>
                  <a:avLst/>
                  <a:gdLst/>
                  <a:ahLst/>
                  <a:cxnLst/>
                  <a:rect l="l" t="t" r="r" b="b"/>
                  <a:pathLst>
                    <a:path w="49820" h="12649" extrusionOk="0">
                      <a:moveTo>
                        <a:pt x="0" y="0"/>
                      </a:moveTo>
                      <a:lnTo>
                        <a:pt x="49820"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63" name="Google Shape;2663;p83"/>
              <p:cNvGrpSpPr/>
              <p:nvPr/>
            </p:nvGrpSpPr>
            <p:grpSpPr>
              <a:xfrm>
                <a:off x="5170536" y="1798145"/>
                <a:ext cx="49820" cy="49710"/>
                <a:chOff x="5170536" y="1798145"/>
                <a:chExt cx="49820" cy="49710"/>
              </a:xfrm>
            </p:grpSpPr>
            <p:sp>
              <p:nvSpPr>
                <p:cNvPr id="2664" name="Google Shape;2664;p83"/>
                <p:cNvSpPr/>
                <p:nvPr/>
              </p:nvSpPr>
              <p:spPr>
                <a:xfrm>
                  <a:off x="5195510"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65" name="Google Shape;2665;p83"/>
                <p:cNvSpPr/>
                <p:nvPr/>
              </p:nvSpPr>
              <p:spPr>
                <a:xfrm>
                  <a:off x="5170536" y="1823064"/>
                  <a:ext cx="49820" cy="12649"/>
                </a:xfrm>
                <a:custGeom>
                  <a:avLst/>
                  <a:gdLst/>
                  <a:ahLst/>
                  <a:cxnLst/>
                  <a:rect l="l" t="t" r="r" b="b"/>
                  <a:pathLst>
                    <a:path w="49820" h="12649" extrusionOk="0">
                      <a:moveTo>
                        <a:pt x="0" y="0"/>
                      </a:moveTo>
                      <a:lnTo>
                        <a:pt x="49820"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grpSp>
          <p:nvGrpSpPr>
            <p:cNvPr id="2666" name="Google Shape;2666;p83"/>
            <p:cNvGrpSpPr/>
            <p:nvPr/>
          </p:nvGrpSpPr>
          <p:grpSpPr>
            <a:xfrm>
              <a:off x="5403149" y="1734075"/>
              <a:ext cx="2434726" cy="815358"/>
              <a:chOff x="2590279" y="876281"/>
              <a:chExt cx="2434726" cy="815358"/>
            </a:xfrm>
          </p:grpSpPr>
          <p:grpSp>
            <p:nvGrpSpPr>
              <p:cNvPr id="2667" name="Google Shape;2667;p83"/>
              <p:cNvGrpSpPr/>
              <p:nvPr/>
            </p:nvGrpSpPr>
            <p:grpSpPr>
              <a:xfrm>
                <a:off x="4975185" y="1641929"/>
                <a:ext cx="49820" cy="49710"/>
                <a:chOff x="4975185" y="1641929"/>
                <a:chExt cx="49820" cy="49710"/>
              </a:xfrm>
            </p:grpSpPr>
            <p:sp>
              <p:nvSpPr>
                <p:cNvPr id="2668" name="Google Shape;2668;p83"/>
                <p:cNvSpPr/>
                <p:nvPr/>
              </p:nvSpPr>
              <p:spPr>
                <a:xfrm>
                  <a:off x="5000032" y="164192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69" name="Google Shape;2669;p83"/>
                <p:cNvSpPr/>
                <p:nvPr/>
              </p:nvSpPr>
              <p:spPr>
                <a:xfrm>
                  <a:off x="4975185" y="1666848"/>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0" name="Google Shape;2670;p83"/>
              <p:cNvGrpSpPr/>
              <p:nvPr/>
            </p:nvGrpSpPr>
            <p:grpSpPr>
              <a:xfrm>
                <a:off x="4911927" y="1641929"/>
                <a:ext cx="49947" cy="49710"/>
                <a:chOff x="4911927" y="1641929"/>
                <a:chExt cx="49947" cy="49710"/>
              </a:xfrm>
            </p:grpSpPr>
            <p:sp>
              <p:nvSpPr>
                <p:cNvPr id="2671" name="Google Shape;2671;p83"/>
                <p:cNvSpPr/>
                <p:nvPr/>
              </p:nvSpPr>
              <p:spPr>
                <a:xfrm>
                  <a:off x="4936901" y="164192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72" name="Google Shape;2672;p83"/>
                <p:cNvSpPr/>
                <p:nvPr/>
              </p:nvSpPr>
              <p:spPr>
                <a:xfrm>
                  <a:off x="4911927" y="1666848"/>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3" name="Google Shape;2673;p83"/>
              <p:cNvGrpSpPr/>
              <p:nvPr/>
            </p:nvGrpSpPr>
            <p:grpSpPr>
              <a:xfrm>
                <a:off x="4881503" y="1593863"/>
                <a:ext cx="49947" cy="49837"/>
                <a:chOff x="4881503" y="1593863"/>
                <a:chExt cx="49947" cy="49837"/>
              </a:xfrm>
            </p:grpSpPr>
            <p:sp>
              <p:nvSpPr>
                <p:cNvPr id="2674" name="Google Shape;2674;p83"/>
                <p:cNvSpPr/>
                <p:nvPr/>
              </p:nvSpPr>
              <p:spPr>
                <a:xfrm>
                  <a:off x="4906476" y="1593863"/>
                  <a:ext cx="12676" cy="49837"/>
                </a:xfrm>
                <a:custGeom>
                  <a:avLst/>
                  <a:gdLst/>
                  <a:ahLst/>
                  <a:cxnLst/>
                  <a:rect l="l" t="t" r="r" b="b"/>
                  <a:pathLst>
                    <a:path w="12676" h="49837" extrusionOk="0">
                      <a:moveTo>
                        <a:pt x="0" y="0"/>
                      </a:moveTo>
                      <a:lnTo>
                        <a:pt x="0" y="49837"/>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75" name="Google Shape;2675;p83"/>
                <p:cNvSpPr/>
                <p:nvPr/>
              </p:nvSpPr>
              <p:spPr>
                <a:xfrm>
                  <a:off x="4881503" y="1618782"/>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6" name="Google Shape;2676;p83"/>
              <p:cNvGrpSpPr/>
              <p:nvPr/>
            </p:nvGrpSpPr>
            <p:grpSpPr>
              <a:xfrm>
                <a:off x="4737366" y="1555030"/>
                <a:ext cx="49820" cy="49837"/>
                <a:chOff x="4737366" y="1555030"/>
                <a:chExt cx="49820" cy="49837"/>
              </a:xfrm>
            </p:grpSpPr>
            <p:sp>
              <p:nvSpPr>
                <p:cNvPr id="2677" name="Google Shape;2677;p83"/>
                <p:cNvSpPr/>
                <p:nvPr/>
              </p:nvSpPr>
              <p:spPr>
                <a:xfrm>
                  <a:off x="4762340" y="1555030"/>
                  <a:ext cx="12676" cy="49837"/>
                </a:xfrm>
                <a:custGeom>
                  <a:avLst/>
                  <a:gdLst/>
                  <a:ahLst/>
                  <a:cxnLst/>
                  <a:rect l="l" t="t" r="r" b="b"/>
                  <a:pathLst>
                    <a:path w="12676" h="49837" extrusionOk="0">
                      <a:moveTo>
                        <a:pt x="0" y="0"/>
                      </a:moveTo>
                      <a:lnTo>
                        <a:pt x="0" y="49837"/>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78" name="Google Shape;2678;p83"/>
                <p:cNvSpPr/>
                <p:nvPr/>
              </p:nvSpPr>
              <p:spPr>
                <a:xfrm>
                  <a:off x="4737366" y="1579949"/>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9" name="Google Shape;2679;p83"/>
              <p:cNvGrpSpPr/>
              <p:nvPr/>
            </p:nvGrpSpPr>
            <p:grpSpPr>
              <a:xfrm>
                <a:off x="4522493" y="1513288"/>
                <a:ext cx="49947" cy="49710"/>
                <a:chOff x="4522493" y="1513288"/>
                <a:chExt cx="49947" cy="49710"/>
              </a:xfrm>
            </p:grpSpPr>
            <p:sp>
              <p:nvSpPr>
                <p:cNvPr id="2680" name="Google Shape;2680;p83"/>
                <p:cNvSpPr/>
                <p:nvPr/>
              </p:nvSpPr>
              <p:spPr>
                <a:xfrm>
                  <a:off x="4547466" y="1513288"/>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81" name="Google Shape;2681;p83"/>
                <p:cNvSpPr/>
                <p:nvPr/>
              </p:nvSpPr>
              <p:spPr>
                <a:xfrm>
                  <a:off x="4522493" y="1538080"/>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82" name="Google Shape;2682;p83"/>
              <p:cNvGrpSpPr/>
              <p:nvPr/>
            </p:nvGrpSpPr>
            <p:grpSpPr>
              <a:xfrm>
                <a:off x="4353129" y="1479642"/>
                <a:ext cx="49820" cy="49710"/>
                <a:chOff x="4353129" y="1479642"/>
                <a:chExt cx="49820" cy="49710"/>
              </a:xfrm>
            </p:grpSpPr>
            <p:sp>
              <p:nvSpPr>
                <p:cNvPr id="2683" name="Google Shape;2683;p83"/>
                <p:cNvSpPr/>
                <p:nvPr/>
              </p:nvSpPr>
              <p:spPr>
                <a:xfrm>
                  <a:off x="4377976" y="1479642"/>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84" name="Google Shape;2684;p83"/>
                <p:cNvSpPr/>
                <p:nvPr/>
              </p:nvSpPr>
              <p:spPr>
                <a:xfrm>
                  <a:off x="4353129" y="1504434"/>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85" name="Google Shape;2685;p83"/>
              <p:cNvGrpSpPr/>
              <p:nvPr/>
            </p:nvGrpSpPr>
            <p:grpSpPr>
              <a:xfrm>
                <a:off x="4010853" y="1320769"/>
                <a:ext cx="49947" cy="49710"/>
                <a:chOff x="4010853" y="1320769"/>
                <a:chExt cx="49947" cy="49710"/>
              </a:xfrm>
            </p:grpSpPr>
            <p:sp>
              <p:nvSpPr>
                <p:cNvPr id="2686" name="Google Shape;2686;p83"/>
                <p:cNvSpPr/>
                <p:nvPr/>
              </p:nvSpPr>
              <p:spPr>
                <a:xfrm>
                  <a:off x="4035826" y="132076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87" name="Google Shape;2687;p83"/>
                <p:cNvSpPr/>
                <p:nvPr/>
              </p:nvSpPr>
              <p:spPr>
                <a:xfrm>
                  <a:off x="4010853" y="1345561"/>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88" name="Google Shape;2688;p83"/>
              <p:cNvGrpSpPr/>
              <p:nvPr/>
            </p:nvGrpSpPr>
            <p:grpSpPr>
              <a:xfrm>
                <a:off x="3614700" y="1174925"/>
                <a:ext cx="49947" cy="49710"/>
                <a:chOff x="3614700" y="1174925"/>
                <a:chExt cx="49947" cy="49710"/>
              </a:xfrm>
            </p:grpSpPr>
            <p:sp>
              <p:nvSpPr>
                <p:cNvPr id="2689" name="Google Shape;2689;p83"/>
                <p:cNvSpPr/>
                <p:nvPr/>
              </p:nvSpPr>
              <p:spPr>
                <a:xfrm>
                  <a:off x="3639673" y="1174925"/>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0" name="Google Shape;2690;p83"/>
                <p:cNvSpPr/>
                <p:nvPr/>
              </p:nvSpPr>
              <p:spPr>
                <a:xfrm>
                  <a:off x="3614700" y="1199844"/>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91" name="Google Shape;2691;p83"/>
              <p:cNvGrpSpPr/>
              <p:nvPr/>
            </p:nvGrpSpPr>
            <p:grpSpPr>
              <a:xfrm>
                <a:off x="3075931" y="1117878"/>
                <a:ext cx="49820" cy="49710"/>
                <a:chOff x="3075931" y="1117878"/>
                <a:chExt cx="49820" cy="49710"/>
              </a:xfrm>
            </p:grpSpPr>
            <p:sp>
              <p:nvSpPr>
                <p:cNvPr id="2692" name="Google Shape;2692;p83"/>
                <p:cNvSpPr/>
                <p:nvPr/>
              </p:nvSpPr>
              <p:spPr>
                <a:xfrm>
                  <a:off x="3100778" y="1117878"/>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3" name="Google Shape;2693;p83"/>
                <p:cNvSpPr/>
                <p:nvPr/>
              </p:nvSpPr>
              <p:spPr>
                <a:xfrm>
                  <a:off x="3075931" y="1142797"/>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94" name="Google Shape;2694;p83"/>
              <p:cNvGrpSpPr/>
              <p:nvPr/>
            </p:nvGrpSpPr>
            <p:grpSpPr>
              <a:xfrm>
                <a:off x="2628817" y="902591"/>
                <a:ext cx="49820" cy="49710"/>
                <a:chOff x="2628817" y="902591"/>
                <a:chExt cx="49820" cy="49710"/>
              </a:xfrm>
            </p:grpSpPr>
            <p:sp>
              <p:nvSpPr>
                <p:cNvPr id="2695" name="Google Shape;2695;p83"/>
                <p:cNvSpPr/>
                <p:nvPr/>
              </p:nvSpPr>
              <p:spPr>
                <a:xfrm>
                  <a:off x="2653663" y="902591"/>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6" name="Google Shape;2696;p83"/>
                <p:cNvSpPr/>
                <p:nvPr/>
              </p:nvSpPr>
              <p:spPr>
                <a:xfrm>
                  <a:off x="2628817" y="927383"/>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97" name="Google Shape;2697;p83"/>
              <p:cNvGrpSpPr/>
              <p:nvPr/>
            </p:nvGrpSpPr>
            <p:grpSpPr>
              <a:xfrm>
                <a:off x="2590279" y="876281"/>
                <a:ext cx="49947" cy="49710"/>
                <a:chOff x="2590279" y="876281"/>
                <a:chExt cx="49947" cy="49710"/>
              </a:xfrm>
            </p:grpSpPr>
            <p:sp>
              <p:nvSpPr>
                <p:cNvPr id="2698" name="Google Shape;2698;p83"/>
                <p:cNvSpPr/>
                <p:nvPr/>
              </p:nvSpPr>
              <p:spPr>
                <a:xfrm>
                  <a:off x="2615252" y="876281"/>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9" name="Google Shape;2699;p83"/>
                <p:cNvSpPr/>
                <p:nvPr/>
              </p:nvSpPr>
              <p:spPr>
                <a:xfrm>
                  <a:off x="2590279" y="901073"/>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00" name="Google Shape;2700;p83"/>
              <p:cNvGrpSpPr/>
              <p:nvPr/>
            </p:nvGrpSpPr>
            <p:grpSpPr>
              <a:xfrm>
                <a:off x="3985879" y="1320769"/>
                <a:ext cx="49947" cy="49710"/>
                <a:chOff x="3985879" y="1320769"/>
                <a:chExt cx="49947" cy="49710"/>
              </a:xfrm>
            </p:grpSpPr>
            <p:sp>
              <p:nvSpPr>
                <p:cNvPr id="2701" name="Google Shape;2701;p83"/>
                <p:cNvSpPr/>
                <p:nvPr/>
              </p:nvSpPr>
              <p:spPr>
                <a:xfrm>
                  <a:off x="4010853" y="132076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02" name="Google Shape;2702;p83"/>
                <p:cNvSpPr/>
                <p:nvPr/>
              </p:nvSpPr>
              <p:spPr>
                <a:xfrm>
                  <a:off x="3985879" y="1345561"/>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03" name="Google Shape;2703;p83"/>
              <p:cNvGrpSpPr/>
              <p:nvPr/>
            </p:nvGrpSpPr>
            <p:grpSpPr>
              <a:xfrm>
                <a:off x="3965596" y="1290285"/>
                <a:ext cx="49947" cy="49837"/>
                <a:chOff x="3965596" y="1290285"/>
                <a:chExt cx="49947" cy="49837"/>
              </a:xfrm>
            </p:grpSpPr>
            <p:sp>
              <p:nvSpPr>
                <p:cNvPr id="2704" name="Google Shape;2704;p83"/>
                <p:cNvSpPr/>
                <p:nvPr/>
              </p:nvSpPr>
              <p:spPr>
                <a:xfrm>
                  <a:off x="3990570" y="1290285"/>
                  <a:ext cx="12676" cy="49837"/>
                </a:xfrm>
                <a:custGeom>
                  <a:avLst/>
                  <a:gdLst/>
                  <a:ahLst/>
                  <a:cxnLst/>
                  <a:rect l="l" t="t" r="r" b="b"/>
                  <a:pathLst>
                    <a:path w="12676" h="49837" extrusionOk="0">
                      <a:moveTo>
                        <a:pt x="0" y="0"/>
                      </a:moveTo>
                      <a:lnTo>
                        <a:pt x="0" y="49837"/>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05" name="Google Shape;2705;p83"/>
                <p:cNvSpPr/>
                <p:nvPr/>
              </p:nvSpPr>
              <p:spPr>
                <a:xfrm>
                  <a:off x="3965596" y="1315204"/>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sp>
          <p:nvSpPr>
            <p:cNvPr id="2706" name="Google Shape;2706;p83"/>
            <p:cNvSpPr/>
            <p:nvPr/>
          </p:nvSpPr>
          <p:spPr>
            <a:xfrm>
              <a:off x="7466188" y="2006915"/>
              <a:ext cx="231860" cy="12649"/>
            </a:xfrm>
            <a:custGeom>
              <a:avLst/>
              <a:gdLst/>
              <a:ahLst/>
              <a:cxnLst/>
              <a:rect l="l" t="t" r="r" b="b"/>
              <a:pathLst>
                <a:path w="231860" h="12649" extrusionOk="0">
                  <a:moveTo>
                    <a:pt x="0" y="0"/>
                  </a:moveTo>
                  <a:lnTo>
                    <a:pt x="231861"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07" name="Google Shape;2707;p83"/>
            <p:cNvSpPr/>
            <p:nvPr/>
          </p:nvSpPr>
          <p:spPr>
            <a:xfrm>
              <a:off x="7466188" y="1761397"/>
              <a:ext cx="231860" cy="12649"/>
            </a:xfrm>
            <a:custGeom>
              <a:avLst/>
              <a:gdLst/>
              <a:ahLst/>
              <a:cxnLst/>
              <a:rect l="l" t="t" r="r" b="b"/>
              <a:pathLst>
                <a:path w="231860" h="12649" extrusionOk="0">
                  <a:moveTo>
                    <a:pt x="0" y="0"/>
                  </a:moveTo>
                  <a:lnTo>
                    <a:pt x="231861"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708" name="Google Shape;2708;p83"/>
            <p:cNvGrpSpPr/>
            <p:nvPr/>
          </p:nvGrpSpPr>
          <p:grpSpPr>
            <a:xfrm>
              <a:off x="5403149" y="1737364"/>
              <a:ext cx="3136520" cy="871393"/>
              <a:chOff x="2590279" y="879570"/>
              <a:chExt cx="3136520" cy="871393"/>
            </a:xfrm>
          </p:grpSpPr>
          <p:grpSp>
            <p:nvGrpSpPr>
              <p:cNvPr id="2709" name="Google Shape;2709;p83"/>
              <p:cNvGrpSpPr/>
              <p:nvPr/>
            </p:nvGrpSpPr>
            <p:grpSpPr>
              <a:xfrm>
                <a:off x="5676852" y="1701253"/>
                <a:ext cx="49947" cy="49710"/>
                <a:chOff x="5676852" y="1701253"/>
                <a:chExt cx="49947" cy="49710"/>
              </a:xfrm>
            </p:grpSpPr>
            <p:sp>
              <p:nvSpPr>
                <p:cNvPr id="2710" name="Google Shape;2710;p83"/>
                <p:cNvSpPr/>
                <p:nvPr/>
              </p:nvSpPr>
              <p:spPr>
                <a:xfrm>
                  <a:off x="5701825"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11" name="Google Shape;2711;p83"/>
                <p:cNvSpPr/>
                <p:nvPr/>
              </p:nvSpPr>
              <p:spPr>
                <a:xfrm>
                  <a:off x="5676852"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12" name="Google Shape;2712;p83"/>
              <p:cNvGrpSpPr/>
              <p:nvPr/>
            </p:nvGrpSpPr>
            <p:grpSpPr>
              <a:xfrm>
                <a:off x="5578479" y="1701253"/>
                <a:ext cx="49947" cy="49710"/>
                <a:chOff x="5578479" y="1701253"/>
                <a:chExt cx="49947" cy="49710"/>
              </a:xfrm>
            </p:grpSpPr>
            <p:sp>
              <p:nvSpPr>
                <p:cNvPr id="2713" name="Google Shape;2713;p83"/>
                <p:cNvSpPr/>
                <p:nvPr/>
              </p:nvSpPr>
              <p:spPr>
                <a:xfrm>
                  <a:off x="5603453"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14" name="Google Shape;2714;p83"/>
                <p:cNvSpPr/>
                <p:nvPr/>
              </p:nvSpPr>
              <p:spPr>
                <a:xfrm>
                  <a:off x="5578479"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15" name="Google Shape;2715;p83"/>
              <p:cNvGrpSpPr/>
              <p:nvPr/>
            </p:nvGrpSpPr>
            <p:grpSpPr>
              <a:xfrm>
                <a:off x="5508249" y="1701253"/>
                <a:ext cx="49947" cy="49710"/>
                <a:chOff x="5508249" y="1701253"/>
                <a:chExt cx="49947" cy="49710"/>
              </a:xfrm>
            </p:grpSpPr>
            <p:sp>
              <p:nvSpPr>
                <p:cNvPr id="2716" name="Google Shape;2716;p83"/>
                <p:cNvSpPr/>
                <p:nvPr/>
              </p:nvSpPr>
              <p:spPr>
                <a:xfrm>
                  <a:off x="5533223"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17" name="Google Shape;2717;p83"/>
                <p:cNvSpPr/>
                <p:nvPr/>
              </p:nvSpPr>
              <p:spPr>
                <a:xfrm>
                  <a:off x="5508249"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18" name="Google Shape;2718;p83"/>
              <p:cNvGrpSpPr/>
              <p:nvPr/>
            </p:nvGrpSpPr>
            <p:grpSpPr>
              <a:xfrm>
                <a:off x="5454499" y="1701253"/>
                <a:ext cx="49947" cy="49710"/>
                <a:chOff x="5454499" y="1701253"/>
                <a:chExt cx="49947" cy="49710"/>
              </a:xfrm>
            </p:grpSpPr>
            <p:sp>
              <p:nvSpPr>
                <p:cNvPr id="2719" name="Google Shape;2719;p83"/>
                <p:cNvSpPr/>
                <p:nvPr/>
              </p:nvSpPr>
              <p:spPr>
                <a:xfrm>
                  <a:off x="5479472"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0" name="Google Shape;2720;p83"/>
                <p:cNvSpPr/>
                <p:nvPr/>
              </p:nvSpPr>
              <p:spPr>
                <a:xfrm>
                  <a:off x="5454499"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21" name="Google Shape;2721;p83"/>
              <p:cNvGrpSpPr/>
              <p:nvPr/>
            </p:nvGrpSpPr>
            <p:grpSpPr>
              <a:xfrm>
                <a:off x="5449555" y="1701253"/>
                <a:ext cx="49947" cy="49710"/>
                <a:chOff x="5449555" y="1701253"/>
                <a:chExt cx="49947" cy="49710"/>
              </a:xfrm>
            </p:grpSpPr>
            <p:sp>
              <p:nvSpPr>
                <p:cNvPr id="2722" name="Google Shape;2722;p83"/>
                <p:cNvSpPr/>
                <p:nvPr/>
              </p:nvSpPr>
              <p:spPr>
                <a:xfrm>
                  <a:off x="5474528"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3" name="Google Shape;2723;p83"/>
                <p:cNvSpPr/>
                <p:nvPr/>
              </p:nvSpPr>
              <p:spPr>
                <a:xfrm>
                  <a:off x="5449555"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24" name="Google Shape;2724;p83"/>
              <p:cNvGrpSpPr/>
              <p:nvPr/>
            </p:nvGrpSpPr>
            <p:grpSpPr>
              <a:xfrm>
                <a:off x="5348140" y="1701253"/>
                <a:ext cx="49820" cy="49710"/>
                <a:chOff x="5348140" y="1701253"/>
                <a:chExt cx="49820" cy="49710"/>
              </a:xfrm>
            </p:grpSpPr>
            <p:sp>
              <p:nvSpPr>
                <p:cNvPr id="2725" name="Google Shape;2725;p83"/>
                <p:cNvSpPr/>
                <p:nvPr/>
              </p:nvSpPr>
              <p:spPr>
                <a:xfrm>
                  <a:off x="5372986"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6" name="Google Shape;2726;p83"/>
                <p:cNvSpPr/>
                <p:nvPr/>
              </p:nvSpPr>
              <p:spPr>
                <a:xfrm>
                  <a:off x="5348140"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27" name="Google Shape;2727;p83"/>
              <p:cNvGrpSpPr/>
              <p:nvPr/>
            </p:nvGrpSpPr>
            <p:grpSpPr>
              <a:xfrm>
                <a:off x="5256105" y="1701253"/>
                <a:ext cx="49820" cy="49710"/>
                <a:chOff x="5256105" y="1701253"/>
                <a:chExt cx="49820" cy="49710"/>
              </a:xfrm>
            </p:grpSpPr>
            <p:sp>
              <p:nvSpPr>
                <p:cNvPr id="2728" name="Google Shape;2728;p83"/>
                <p:cNvSpPr/>
                <p:nvPr/>
              </p:nvSpPr>
              <p:spPr>
                <a:xfrm>
                  <a:off x="5280952"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9" name="Google Shape;2729;p83"/>
                <p:cNvSpPr/>
                <p:nvPr/>
              </p:nvSpPr>
              <p:spPr>
                <a:xfrm>
                  <a:off x="5256105"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0" name="Google Shape;2730;p83"/>
              <p:cNvGrpSpPr/>
              <p:nvPr/>
            </p:nvGrpSpPr>
            <p:grpSpPr>
              <a:xfrm>
                <a:off x="5170536" y="1701253"/>
                <a:ext cx="49820" cy="49710"/>
                <a:chOff x="5170536" y="1701253"/>
                <a:chExt cx="49820" cy="49710"/>
              </a:xfrm>
            </p:grpSpPr>
            <p:sp>
              <p:nvSpPr>
                <p:cNvPr id="2731" name="Google Shape;2731;p83"/>
                <p:cNvSpPr/>
                <p:nvPr/>
              </p:nvSpPr>
              <p:spPr>
                <a:xfrm>
                  <a:off x="5195510"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32" name="Google Shape;2732;p83"/>
                <p:cNvSpPr/>
                <p:nvPr/>
              </p:nvSpPr>
              <p:spPr>
                <a:xfrm>
                  <a:off x="5170536"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3" name="Google Shape;2733;p83"/>
              <p:cNvGrpSpPr/>
              <p:nvPr/>
            </p:nvGrpSpPr>
            <p:grpSpPr>
              <a:xfrm>
                <a:off x="5071656" y="1701253"/>
                <a:ext cx="49820" cy="49710"/>
                <a:chOff x="5071656" y="1701253"/>
                <a:chExt cx="49820" cy="49710"/>
              </a:xfrm>
            </p:grpSpPr>
            <p:sp>
              <p:nvSpPr>
                <p:cNvPr id="2734" name="Google Shape;2734;p83"/>
                <p:cNvSpPr/>
                <p:nvPr/>
              </p:nvSpPr>
              <p:spPr>
                <a:xfrm>
                  <a:off x="5096503"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35" name="Google Shape;2735;p83"/>
                <p:cNvSpPr/>
                <p:nvPr/>
              </p:nvSpPr>
              <p:spPr>
                <a:xfrm>
                  <a:off x="5071656"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6" name="Google Shape;2736;p83"/>
              <p:cNvGrpSpPr/>
              <p:nvPr/>
            </p:nvGrpSpPr>
            <p:grpSpPr>
              <a:xfrm>
                <a:off x="4975185" y="1636870"/>
                <a:ext cx="49820" cy="49710"/>
                <a:chOff x="4975185" y="1636870"/>
                <a:chExt cx="49820" cy="49710"/>
              </a:xfrm>
            </p:grpSpPr>
            <p:sp>
              <p:nvSpPr>
                <p:cNvPr id="2737" name="Google Shape;2737;p83"/>
                <p:cNvSpPr/>
                <p:nvPr/>
              </p:nvSpPr>
              <p:spPr>
                <a:xfrm>
                  <a:off x="5000032" y="163687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38" name="Google Shape;2738;p83"/>
                <p:cNvSpPr/>
                <p:nvPr/>
              </p:nvSpPr>
              <p:spPr>
                <a:xfrm>
                  <a:off x="4975185" y="166166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9" name="Google Shape;2739;p83"/>
              <p:cNvGrpSpPr/>
              <p:nvPr/>
            </p:nvGrpSpPr>
            <p:grpSpPr>
              <a:xfrm>
                <a:off x="4911927" y="1636870"/>
                <a:ext cx="49947" cy="49710"/>
                <a:chOff x="4911927" y="1636870"/>
                <a:chExt cx="49947" cy="49710"/>
              </a:xfrm>
            </p:grpSpPr>
            <p:sp>
              <p:nvSpPr>
                <p:cNvPr id="2740" name="Google Shape;2740;p83"/>
                <p:cNvSpPr/>
                <p:nvPr/>
              </p:nvSpPr>
              <p:spPr>
                <a:xfrm>
                  <a:off x="4936901" y="163687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41" name="Google Shape;2741;p83"/>
                <p:cNvSpPr/>
                <p:nvPr/>
              </p:nvSpPr>
              <p:spPr>
                <a:xfrm>
                  <a:off x="4911927" y="166166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42" name="Google Shape;2742;p83"/>
              <p:cNvGrpSpPr/>
              <p:nvPr/>
            </p:nvGrpSpPr>
            <p:grpSpPr>
              <a:xfrm>
                <a:off x="4881503" y="1588803"/>
                <a:ext cx="49947" cy="49710"/>
                <a:chOff x="4881503" y="1588803"/>
                <a:chExt cx="49947" cy="49710"/>
              </a:xfrm>
            </p:grpSpPr>
            <p:sp>
              <p:nvSpPr>
                <p:cNvPr id="2743" name="Google Shape;2743;p83"/>
                <p:cNvSpPr/>
                <p:nvPr/>
              </p:nvSpPr>
              <p:spPr>
                <a:xfrm>
                  <a:off x="4906476" y="158880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44" name="Google Shape;2744;p83"/>
                <p:cNvSpPr/>
                <p:nvPr/>
              </p:nvSpPr>
              <p:spPr>
                <a:xfrm>
                  <a:off x="4881503" y="161372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45" name="Google Shape;2745;p83"/>
              <p:cNvGrpSpPr/>
              <p:nvPr/>
            </p:nvGrpSpPr>
            <p:grpSpPr>
              <a:xfrm>
                <a:off x="4737366" y="1542761"/>
                <a:ext cx="49820" cy="49710"/>
                <a:chOff x="4737366" y="1542761"/>
                <a:chExt cx="49820" cy="49710"/>
              </a:xfrm>
            </p:grpSpPr>
            <p:sp>
              <p:nvSpPr>
                <p:cNvPr id="2746" name="Google Shape;2746;p83"/>
                <p:cNvSpPr/>
                <p:nvPr/>
              </p:nvSpPr>
              <p:spPr>
                <a:xfrm>
                  <a:off x="4762340" y="1542761"/>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47" name="Google Shape;2747;p83"/>
                <p:cNvSpPr/>
                <p:nvPr/>
              </p:nvSpPr>
              <p:spPr>
                <a:xfrm>
                  <a:off x="4737366" y="1567553"/>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48" name="Google Shape;2748;p83"/>
              <p:cNvGrpSpPr/>
              <p:nvPr/>
            </p:nvGrpSpPr>
            <p:grpSpPr>
              <a:xfrm>
                <a:off x="4522493" y="1498742"/>
                <a:ext cx="49947" cy="49837"/>
                <a:chOff x="4522493" y="1498742"/>
                <a:chExt cx="49947" cy="49837"/>
              </a:xfrm>
            </p:grpSpPr>
            <p:sp>
              <p:nvSpPr>
                <p:cNvPr id="2749" name="Google Shape;2749;p83"/>
                <p:cNvSpPr/>
                <p:nvPr/>
              </p:nvSpPr>
              <p:spPr>
                <a:xfrm>
                  <a:off x="4547466" y="1498742"/>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0" name="Google Shape;2750;p83"/>
                <p:cNvSpPr/>
                <p:nvPr/>
              </p:nvSpPr>
              <p:spPr>
                <a:xfrm>
                  <a:off x="4522493" y="1523660"/>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51" name="Google Shape;2751;p83"/>
              <p:cNvGrpSpPr/>
              <p:nvPr/>
            </p:nvGrpSpPr>
            <p:grpSpPr>
              <a:xfrm>
                <a:off x="4353129" y="1460668"/>
                <a:ext cx="49820" cy="49837"/>
                <a:chOff x="4353129" y="1460668"/>
                <a:chExt cx="49820" cy="49837"/>
              </a:xfrm>
            </p:grpSpPr>
            <p:sp>
              <p:nvSpPr>
                <p:cNvPr id="2752" name="Google Shape;2752;p83"/>
                <p:cNvSpPr/>
                <p:nvPr/>
              </p:nvSpPr>
              <p:spPr>
                <a:xfrm>
                  <a:off x="4377976" y="1460668"/>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3" name="Google Shape;2753;p83"/>
                <p:cNvSpPr/>
                <p:nvPr/>
              </p:nvSpPr>
              <p:spPr>
                <a:xfrm>
                  <a:off x="4353129" y="1485587"/>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54" name="Google Shape;2754;p83"/>
              <p:cNvGrpSpPr/>
              <p:nvPr/>
            </p:nvGrpSpPr>
            <p:grpSpPr>
              <a:xfrm>
                <a:off x="4010853" y="1291423"/>
                <a:ext cx="49947" cy="49710"/>
                <a:chOff x="4010853" y="1291423"/>
                <a:chExt cx="49947" cy="49710"/>
              </a:xfrm>
            </p:grpSpPr>
            <p:sp>
              <p:nvSpPr>
                <p:cNvPr id="2755" name="Google Shape;2755;p83"/>
                <p:cNvSpPr/>
                <p:nvPr/>
              </p:nvSpPr>
              <p:spPr>
                <a:xfrm>
                  <a:off x="4035826" y="129142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6" name="Google Shape;2756;p83"/>
                <p:cNvSpPr/>
                <p:nvPr/>
              </p:nvSpPr>
              <p:spPr>
                <a:xfrm>
                  <a:off x="4010853" y="1316216"/>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57" name="Google Shape;2757;p83"/>
              <p:cNvGrpSpPr/>
              <p:nvPr/>
            </p:nvGrpSpPr>
            <p:grpSpPr>
              <a:xfrm>
                <a:off x="3614700" y="1136978"/>
                <a:ext cx="49947" cy="49837"/>
                <a:chOff x="3614700" y="1136978"/>
                <a:chExt cx="49947" cy="49837"/>
              </a:xfrm>
            </p:grpSpPr>
            <p:sp>
              <p:nvSpPr>
                <p:cNvPr id="2758" name="Google Shape;2758;p83"/>
                <p:cNvSpPr/>
                <p:nvPr/>
              </p:nvSpPr>
              <p:spPr>
                <a:xfrm>
                  <a:off x="3639673" y="1136978"/>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9" name="Google Shape;2759;p83"/>
                <p:cNvSpPr/>
                <p:nvPr/>
              </p:nvSpPr>
              <p:spPr>
                <a:xfrm>
                  <a:off x="3614700" y="1161897"/>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0" name="Google Shape;2760;p83"/>
              <p:cNvGrpSpPr/>
              <p:nvPr/>
            </p:nvGrpSpPr>
            <p:grpSpPr>
              <a:xfrm>
                <a:off x="3075931" y="1075251"/>
                <a:ext cx="49820" cy="49837"/>
                <a:chOff x="3075931" y="1075251"/>
                <a:chExt cx="49820" cy="49837"/>
              </a:xfrm>
            </p:grpSpPr>
            <p:sp>
              <p:nvSpPr>
                <p:cNvPr id="2761" name="Google Shape;2761;p83"/>
                <p:cNvSpPr/>
                <p:nvPr/>
              </p:nvSpPr>
              <p:spPr>
                <a:xfrm>
                  <a:off x="3100778" y="1075251"/>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62" name="Google Shape;2762;p83"/>
                <p:cNvSpPr/>
                <p:nvPr/>
              </p:nvSpPr>
              <p:spPr>
                <a:xfrm>
                  <a:off x="3075931" y="1100169"/>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3" name="Google Shape;2763;p83"/>
              <p:cNvGrpSpPr/>
              <p:nvPr/>
            </p:nvGrpSpPr>
            <p:grpSpPr>
              <a:xfrm>
                <a:off x="2628817" y="905880"/>
                <a:ext cx="49820" cy="49710"/>
                <a:chOff x="2628817" y="905880"/>
                <a:chExt cx="49820" cy="49710"/>
              </a:xfrm>
            </p:grpSpPr>
            <p:sp>
              <p:nvSpPr>
                <p:cNvPr id="2764" name="Google Shape;2764;p83"/>
                <p:cNvSpPr/>
                <p:nvPr/>
              </p:nvSpPr>
              <p:spPr>
                <a:xfrm>
                  <a:off x="2653663" y="90588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65" name="Google Shape;2765;p83"/>
                <p:cNvSpPr/>
                <p:nvPr/>
              </p:nvSpPr>
              <p:spPr>
                <a:xfrm>
                  <a:off x="2628817" y="9306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6" name="Google Shape;2766;p83"/>
              <p:cNvGrpSpPr/>
              <p:nvPr/>
            </p:nvGrpSpPr>
            <p:grpSpPr>
              <a:xfrm>
                <a:off x="2590279" y="879570"/>
                <a:ext cx="49947" cy="49710"/>
                <a:chOff x="2590279" y="879570"/>
                <a:chExt cx="49947" cy="49710"/>
              </a:xfrm>
            </p:grpSpPr>
            <p:sp>
              <p:nvSpPr>
                <p:cNvPr id="2767" name="Google Shape;2767;p83"/>
                <p:cNvSpPr/>
                <p:nvPr/>
              </p:nvSpPr>
              <p:spPr>
                <a:xfrm>
                  <a:off x="2615252" y="87957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68" name="Google Shape;2768;p83"/>
                <p:cNvSpPr/>
                <p:nvPr/>
              </p:nvSpPr>
              <p:spPr>
                <a:xfrm>
                  <a:off x="2590279" y="90436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9" name="Google Shape;2769;p83"/>
              <p:cNvGrpSpPr/>
              <p:nvPr/>
            </p:nvGrpSpPr>
            <p:grpSpPr>
              <a:xfrm>
                <a:off x="3985879" y="1291423"/>
                <a:ext cx="49947" cy="49710"/>
                <a:chOff x="3985879" y="1291423"/>
                <a:chExt cx="49947" cy="49710"/>
              </a:xfrm>
            </p:grpSpPr>
            <p:sp>
              <p:nvSpPr>
                <p:cNvPr id="2770" name="Google Shape;2770;p83"/>
                <p:cNvSpPr/>
                <p:nvPr/>
              </p:nvSpPr>
              <p:spPr>
                <a:xfrm>
                  <a:off x="4010853" y="129142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1" name="Google Shape;2771;p83"/>
                <p:cNvSpPr/>
                <p:nvPr/>
              </p:nvSpPr>
              <p:spPr>
                <a:xfrm>
                  <a:off x="3985879" y="1316216"/>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72" name="Google Shape;2772;p83"/>
              <p:cNvGrpSpPr/>
              <p:nvPr/>
            </p:nvGrpSpPr>
            <p:grpSpPr>
              <a:xfrm>
                <a:off x="3965596" y="1260307"/>
                <a:ext cx="49947" cy="49837"/>
                <a:chOff x="3965596" y="1260307"/>
                <a:chExt cx="49947" cy="49837"/>
              </a:xfrm>
            </p:grpSpPr>
            <p:sp>
              <p:nvSpPr>
                <p:cNvPr id="2773" name="Google Shape;2773;p83"/>
                <p:cNvSpPr/>
                <p:nvPr/>
              </p:nvSpPr>
              <p:spPr>
                <a:xfrm>
                  <a:off x="3990570" y="1260307"/>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4" name="Google Shape;2774;p83"/>
                <p:cNvSpPr/>
                <p:nvPr/>
              </p:nvSpPr>
              <p:spPr>
                <a:xfrm>
                  <a:off x="3965596" y="1285225"/>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sp>
          <p:nvSpPr>
            <p:cNvPr id="2775" name="Google Shape;2775;p83"/>
            <p:cNvSpPr/>
            <p:nvPr/>
          </p:nvSpPr>
          <p:spPr>
            <a:xfrm>
              <a:off x="7466188" y="1884093"/>
              <a:ext cx="231860" cy="12649"/>
            </a:xfrm>
            <a:custGeom>
              <a:avLst/>
              <a:gdLst/>
              <a:ahLst/>
              <a:cxnLst/>
              <a:rect l="l" t="t" r="r" b="b"/>
              <a:pathLst>
                <a:path w="231860" h="12649" extrusionOk="0">
                  <a:moveTo>
                    <a:pt x="0" y="0"/>
                  </a:moveTo>
                  <a:lnTo>
                    <a:pt x="231861" y="0"/>
                  </a:lnTo>
                </a:path>
              </a:pathLst>
            </a:custGeom>
            <a:noFill/>
            <a:ln w="1262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6" name="Google Shape;2776;p83"/>
            <p:cNvSpPr txBox="1"/>
            <p:nvPr/>
          </p:nvSpPr>
          <p:spPr>
            <a:xfrm rot="16200000">
              <a:off x="4345234" y="2252960"/>
              <a:ext cx="1096200" cy="230792"/>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b="1" dirty="0">
                  <a:solidFill>
                    <a:srgbClr val="000000"/>
                  </a:solidFill>
                  <a:latin typeface="Arial"/>
                  <a:ea typeface="Arial"/>
                  <a:cs typeface="Arial"/>
                  <a:sym typeface="Arial"/>
                </a:rPr>
                <a:t>Olasılık</a:t>
              </a:r>
              <a:r>
                <a:rPr lang="tr-TR" sz="1200" b="1" dirty="0">
                  <a:solidFill>
                    <a:srgbClr val="000000"/>
                  </a:solidFill>
                  <a:latin typeface="Arial"/>
                  <a:ea typeface="Arial"/>
                  <a:cs typeface="Arial"/>
                  <a:sym typeface="Arial"/>
                </a:rPr>
                <a:t> (%)</a:t>
              </a:r>
            </a:p>
          </p:txBody>
        </p:sp>
        <p:sp>
          <p:nvSpPr>
            <p:cNvPr id="2777" name="Google Shape;2777;p83"/>
            <p:cNvSpPr txBox="1"/>
            <p:nvPr/>
          </p:nvSpPr>
          <p:spPr>
            <a:xfrm>
              <a:off x="6384447" y="3332887"/>
              <a:ext cx="1155900" cy="23079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b="1" dirty="0">
                  <a:solidFill>
                    <a:srgbClr val="000000"/>
                  </a:solidFill>
                  <a:latin typeface="Arial"/>
                  <a:ea typeface="Arial"/>
                  <a:cs typeface="Arial"/>
                  <a:sym typeface="Arial"/>
                </a:rPr>
                <a:t>Süre (</a:t>
              </a:r>
              <a:r>
                <a:rPr lang="tr-TR" sz="1067" b="1" dirty="0">
                  <a:solidFill>
                    <a:srgbClr val="000000"/>
                  </a:solidFill>
                  <a:latin typeface="Arial"/>
                  <a:ea typeface="Arial"/>
                  <a:cs typeface="Arial"/>
                  <a:sym typeface="Arial"/>
                </a:rPr>
                <a:t>ay</a:t>
              </a:r>
              <a:r>
                <a:rPr lang="tr-TR" sz="1200" b="1" dirty="0">
                  <a:solidFill>
                    <a:srgbClr val="000000"/>
                  </a:solidFill>
                  <a:latin typeface="Arial"/>
                  <a:ea typeface="Arial"/>
                  <a:cs typeface="Arial"/>
                  <a:sym typeface="Arial"/>
                </a:rPr>
                <a:t>)</a:t>
              </a:r>
            </a:p>
          </p:txBody>
        </p:sp>
      </p:grpSp>
      <p:sp>
        <p:nvSpPr>
          <p:cNvPr id="2778" name="Google Shape;2778;p83"/>
          <p:cNvSpPr/>
          <p:nvPr/>
        </p:nvSpPr>
        <p:spPr>
          <a:xfrm>
            <a:off x="7046307" y="2016843"/>
            <a:ext cx="4349023" cy="1168268"/>
          </a:xfrm>
          <a:custGeom>
            <a:avLst/>
            <a:gdLst/>
            <a:ahLst/>
            <a:cxnLst/>
            <a:rect l="l" t="t" r="r" b="b"/>
            <a:pathLst>
              <a:path w="3261767" h="876201" extrusionOk="0">
                <a:moveTo>
                  <a:pt x="0" y="0"/>
                </a:moveTo>
                <a:lnTo>
                  <a:pt x="163532" y="0"/>
                </a:lnTo>
                <a:lnTo>
                  <a:pt x="163532" y="26690"/>
                </a:lnTo>
                <a:lnTo>
                  <a:pt x="175195" y="26690"/>
                </a:lnTo>
                <a:lnTo>
                  <a:pt x="175195" y="80575"/>
                </a:lnTo>
                <a:lnTo>
                  <a:pt x="299809" y="80575"/>
                </a:lnTo>
                <a:lnTo>
                  <a:pt x="299809" y="108782"/>
                </a:lnTo>
                <a:lnTo>
                  <a:pt x="413140" y="108782"/>
                </a:lnTo>
                <a:lnTo>
                  <a:pt x="413140" y="131297"/>
                </a:lnTo>
                <a:lnTo>
                  <a:pt x="446354" y="131297"/>
                </a:lnTo>
                <a:lnTo>
                  <a:pt x="446354" y="167600"/>
                </a:lnTo>
                <a:lnTo>
                  <a:pt x="464228" y="167600"/>
                </a:lnTo>
                <a:lnTo>
                  <a:pt x="464228" y="197579"/>
                </a:lnTo>
                <a:lnTo>
                  <a:pt x="549037" y="197579"/>
                </a:lnTo>
                <a:lnTo>
                  <a:pt x="549037" y="221232"/>
                </a:lnTo>
                <a:lnTo>
                  <a:pt x="564883" y="221232"/>
                </a:lnTo>
                <a:lnTo>
                  <a:pt x="564883" y="250199"/>
                </a:lnTo>
                <a:lnTo>
                  <a:pt x="696342" y="250199"/>
                </a:lnTo>
                <a:lnTo>
                  <a:pt x="696342" y="264619"/>
                </a:lnTo>
                <a:lnTo>
                  <a:pt x="702427" y="264619"/>
                </a:lnTo>
                <a:lnTo>
                  <a:pt x="702427" y="283592"/>
                </a:lnTo>
                <a:lnTo>
                  <a:pt x="781404" y="283592"/>
                </a:lnTo>
                <a:lnTo>
                  <a:pt x="781404" y="311926"/>
                </a:lnTo>
                <a:lnTo>
                  <a:pt x="1214067" y="311926"/>
                </a:lnTo>
                <a:lnTo>
                  <a:pt x="1214067" y="345067"/>
                </a:lnTo>
                <a:lnTo>
                  <a:pt x="1317131" y="345067"/>
                </a:lnTo>
                <a:lnTo>
                  <a:pt x="1317131" y="373780"/>
                </a:lnTo>
                <a:lnTo>
                  <a:pt x="1417405" y="373780"/>
                </a:lnTo>
                <a:lnTo>
                  <a:pt x="1417405" y="402114"/>
                </a:lnTo>
                <a:lnTo>
                  <a:pt x="1518693" y="402114"/>
                </a:lnTo>
                <a:lnTo>
                  <a:pt x="1518693" y="435255"/>
                </a:lnTo>
                <a:lnTo>
                  <a:pt x="1550512" y="435255"/>
                </a:lnTo>
                <a:lnTo>
                  <a:pt x="1550512" y="466245"/>
                </a:lnTo>
                <a:lnTo>
                  <a:pt x="1611362" y="466245"/>
                </a:lnTo>
                <a:lnTo>
                  <a:pt x="1611362" y="501030"/>
                </a:lnTo>
                <a:lnTo>
                  <a:pt x="1668027" y="501030"/>
                </a:lnTo>
                <a:lnTo>
                  <a:pt x="1668027" y="535688"/>
                </a:lnTo>
                <a:lnTo>
                  <a:pt x="1852476" y="535688"/>
                </a:lnTo>
                <a:lnTo>
                  <a:pt x="1852476" y="601970"/>
                </a:lnTo>
                <a:lnTo>
                  <a:pt x="1884042" y="601970"/>
                </a:lnTo>
                <a:lnTo>
                  <a:pt x="1885183" y="635616"/>
                </a:lnTo>
                <a:lnTo>
                  <a:pt x="2088267" y="635616"/>
                </a:lnTo>
                <a:lnTo>
                  <a:pt x="2088267" y="673690"/>
                </a:lnTo>
                <a:lnTo>
                  <a:pt x="2266631" y="673690"/>
                </a:lnTo>
                <a:lnTo>
                  <a:pt x="2266631" y="717582"/>
                </a:lnTo>
                <a:lnTo>
                  <a:pt x="2380216" y="717582"/>
                </a:lnTo>
                <a:lnTo>
                  <a:pt x="2380216" y="763625"/>
                </a:lnTo>
                <a:lnTo>
                  <a:pt x="2478716" y="763625"/>
                </a:lnTo>
                <a:lnTo>
                  <a:pt x="2478716" y="811691"/>
                </a:lnTo>
                <a:lnTo>
                  <a:pt x="2617908" y="811691"/>
                </a:lnTo>
                <a:lnTo>
                  <a:pt x="2617908" y="876202"/>
                </a:lnTo>
                <a:lnTo>
                  <a:pt x="3261768" y="876202"/>
                </a:lnTo>
              </a:path>
            </a:pathLst>
          </a:custGeom>
          <a:noFill/>
          <a:ln w="1262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9" name="Google Shape;2779;p83"/>
          <p:cNvSpPr/>
          <p:nvPr/>
        </p:nvSpPr>
        <p:spPr>
          <a:xfrm>
            <a:off x="7046307" y="2016844"/>
            <a:ext cx="3673936" cy="1297457"/>
          </a:xfrm>
          <a:custGeom>
            <a:avLst/>
            <a:gdLst/>
            <a:ahLst/>
            <a:cxnLst/>
            <a:rect l="l" t="t" r="r" b="b"/>
            <a:pathLst>
              <a:path w="2755452" h="973093" extrusionOk="0">
                <a:moveTo>
                  <a:pt x="0" y="0"/>
                </a:moveTo>
                <a:lnTo>
                  <a:pt x="163532" y="0"/>
                </a:lnTo>
                <a:lnTo>
                  <a:pt x="163532" y="16950"/>
                </a:lnTo>
                <a:lnTo>
                  <a:pt x="175195" y="16950"/>
                </a:lnTo>
                <a:lnTo>
                  <a:pt x="175195" y="87658"/>
                </a:lnTo>
                <a:lnTo>
                  <a:pt x="299555" y="87658"/>
                </a:lnTo>
                <a:lnTo>
                  <a:pt x="299555" y="191507"/>
                </a:lnTo>
                <a:lnTo>
                  <a:pt x="444706" y="191507"/>
                </a:lnTo>
                <a:lnTo>
                  <a:pt x="444706" y="298012"/>
                </a:lnTo>
                <a:lnTo>
                  <a:pt x="564883" y="298012"/>
                </a:lnTo>
                <a:lnTo>
                  <a:pt x="564883" y="402367"/>
                </a:lnTo>
                <a:lnTo>
                  <a:pt x="1213814" y="402367"/>
                </a:lnTo>
                <a:lnTo>
                  <a:pt x="1213814" y="508113"/>
                </a:lnTo>
                <a:lnTo>
                  <a:pt x="1518947" y="508113"/>
                </a:lnTo>
                <a:lnTo>
                  <a:pt x="1518947" y="611962"/>
                </a:lnTo>
                <a:lnTo>
                  <a:pt x="1852223" y="611962"/>
                </a:lnTo>
                <a:lnTo>
                  <a:pt x="1852223" y="852168"/>
                </a:lnTo>
                <a:lnTo>
                  <a:pt x="1886450" y="852168"/>
                </a:lnTo>
                <a:lnTo>
                  <a:pt x="1886450" y="973093"/>
                </a:lnTo>
                <a:lnTo>
                  <a:pt x="2755452" y="973093"/>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780" name="Google Shape;2780;p83"/>
          <p:cNvGrpSpPr/>
          <p:nvPr/>
        </p:nvGrpSpPr>
        <p:grpSpPr>
          <a:xfrm>
            <a:off x="6544053" y="1886229"/>
            <a:ext cx="528400" cy="2222070"/>
            <a:chOff x="2063368" y="752010"/>
            <a:chExt cx="396300" cy="1666553"/>
          </a:xfrm>
        </p:grpSpPr>
        <p:sp>
          <p:nvSpPr>
            <p:cNvPr id="2781" name="Google Shape;2781;p83"/>
            <p:cNvSpPr txBox="1"/>
            <p:nvPr/>
          </p:nvSpPr>
          <p:spPr>
            <a:xfrm>
              <a:off x="2203798" y="2203112"/>
              <a:ext cx="2553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0</a:t>
              </a:r>
            </a:p>
          </p:txBody>
        </p:sp>
        <p:sp>
          <p:nvSpPr>
            <p:cNvPr id="2782" name="Google Shape;2782;p83"/>
            <p:cNvSpPr txBox="1"/>
            <p:nvPr/>
          </p:nvSpPr>
          <p:spPr>
            <a:xfrm>
              <a:off x="2133518" y="1912942"/>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20</a:t>
              </a:r>
            </a:p>
          </p:txBody>
        </p:sp>
        <p:sp>
          <p:nvSpPr>
            <p:cNvPr id="2783" name="Google Shape;2783;p83"/>
            <p:cNvSpPr txBox="1"/>
            <p:nvPr/>
          </p:nvSpPr>
          <p:spPr>
            <a:xfrm>
              <a:off x="2133518" y="1622646"/>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40</a:t>
              </a:r>
            </a:p>
          </p:txBody>
        </p:sp>
        <p:sp>
          <p:nvSpPr>
            <p:cNvPr id="2784" name="Google Shape;2784;p83"/>
            <p:cNvSpPr txBox="1"/>
            <p:nvPr/>
          </p:nvSpPr>
          <p:spPr>
            <a:xfrm>
              <a:off x="2133518" y="1332476"/>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60</a:t>
              </a:r>
            </a:p>
          </p:txBody>
        </p:sp>
        <p:sp>
          <p:nvSpPr>
            <p:cNvPr id="2785" name="Google Shape;2785;p83"/>
            <p:cNvSpPr txBox="1"/>
            <p:nvPr/>
          </p:nvSpPr>
          <p:spPr>
            <a:xfrm>
              <a:off x="2133518" y="1042180"/>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80</a:t>
              </a:r>
            </a:p>
          </p:txBody>
        </p:sp>
        <p:sp>
          <p:nvSpPr>
            <p:cNvPr id="2786" name="Google Shape;2786;p83"/>
            <p:cNvSpPr txBox="1"/>
            <p:nvPr/>
          </p:nvSpPr>
          <p:spPr>
            <a:xfrm>
              <a:off x="2063368" y="752010"/>
              <a:ext cx="3963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100</a:t>
              </a:r>
            </a:p>
          </p:txBody>
        </p:sp>
      </p:grpSp>
      <p:grpSp>
        <p:nvGrpSpPr>
          <p:cNvPr id="2787" name="Google Shape;2787;p83"/>
          <p:cNvGrpSpPr/>
          <p:nvPr/>
        </p:nvGrpSpPr>
        <p:grpSpPr>
          <a:xfrm>
            <a:off x="6872971" y="3971131"/>
            <a:ext cx="4775277" cy="287268"/>
            <a:chOff x="2310056" y="2315689"/>
            <a:chExt cx="3581458" cy="215451"/>
          </a:xfrm>
        </p:grpSpPr>
        <p:sp>
          <p:nvSpPr>
            <p:cNvPr id="2788" name="Google Shape;2788;p83"/>
            <p:cNvSpPr txBox="1"/>
            <p:nvPr/>
          </p:nvSpPr>
          <p:spPr>
            <a:xfrm>
              <a:off x="2310056"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0</a:t>
              </a:r>
            </a:p>
          </p:txBody>
        </p:sp>
        <p:sp>
          <p:nvSpPr>
            <p:cNvPr id="2789" name="Google Shape;2789;p83"/>
            <p:cNvSpPr txBox="1"/>
            <p:nvPr/>
          </p:nvSpPr>
          <p:spPr>
            <a:xfrm>
              <a:off x="2563087"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a:t>
              </a:r>
            </a:p>
          </p:txBody>
        </p:sp>
        <p:sp>
          <p:nvSpPr>
            <p:cNvPr id="2790" name="Google Shape;2790;p83"/>
            <p:cNvSpPr txBox="1"/>
            <p:nvPr/>
          </p:nvSpPr>
          <p:spPr>
            <a:xfrm>
              <a:off x="2816245"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6</a:t>
              </a:r>
            </a:p>
          </p:txBody>
        </p:sp>
        <p:sp>
          <p:nvSpPr>
            <p:cNvPr id="2791" name="Google Shape;2791;p83"/>
            <p:cNvSpPr txBox="1"/>
            <p:nvPr/>
          </p:nvSpPr>
          <p:spPr>
            <a:xfrm>
              <a:off x="3069402"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9</a:t>
              </a:r>
            </a:p>
          </p:txBody>
        </p:sp>
        <p:sp>
          <p:nvSpPr>
            <p:cNvPr id="2792" name="Google Shape;2792;p83"/>
            <p:cNvSpPr txBox="1"/>
            <p:nvPr/>
          </p:nvSpPr>
          <p:spPr>
            <a:xfrm>
              <a:off x="3287420"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12</a:t>
              </a:r>
            </a:p>
          </p:txBody>
        </p:sp>
        <p:sp>
          <p:nvSpPr>
            <p:cNvPr id="2793" name="Google Shape;2793;p83"/>
            <p:cNvSpPr txBox="1"/>
            <p:nvPr/>
          </p:nvSpPr>
          <p:spPr>
            <a:xfrm>
              <a:off x="3540578"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15</a:t>
              </a:r>
            </a:p>
          </p:txBody>
        </p:sp>
        <p:sp>
          <p:nvSpPr>
            <p:cNvPr id="2794" name="Google Shape;2794;p83"/>
            <p:cNvSpPr txBox="1"/>
            <p:nvPr/>
          </p:nvSpPr>
          <p:spPr>
            <a:xfrm>
              <a:off x="3793736"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18</a:t>
              </a:r>
            </a:p>
          </p:txBody>
        </p:sp>
        <p:sp>
          <p:nvSpPr>
            <p:cNvPr id="2795" name="Google Shape;2795;p83"/>
            <p:cNvSpPr txBox="1"/>
            <p:nvPr/>
          </p:nvSpPr>
          <p:spPr>
            <a:xfrm>
              <a:off x="4046894"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21</a:t>
              </a:r>
            </a:p>
          </p:txBody>
        </p:sp>
        <p:sp>
          <p:nvSpPr>
            <p:cNvPr id="2796" name="Google Shape;2796;p83"/>
            <p:cNvSpPr txBox="1"/>
            <p:nvPr/>
          </p:nvSpPr>
          <p:spPr>
            <a:xfrm>
              <a:off x="4300052"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24</a:t>
              </a:r>
            </a:p>
          </p:txBody>
        </p:sp>
        <p:sp>
          <p:nvSpPr>
            <p:cNvPr id="2797" name="Google Shape;2797;p83"/>
            <p:cNvSpPr txBox="1"/>
            <p:nvPr/>
          </p:nvSpPr>
          <p:spPr>
            <a:xfrm>
              <a:off x="4553209"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27</a:t>
              </a:r>
            </a:p>
          </p:txBody>
        </p:sp>
        <p:sp>
          <p:nvSpPr>
            <p:cNvPr id="2798" name="Google Shape;2798;p83"/>
            <p:cNvSpPr txBox="1"/>
            <p:nvPr/>
          </p:nvSpPr>
          <p:spPr>
            <a:xfrm>
              <a:off x="4806240"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30</a:t>
              </a:r>
            </a:p>
          </p:txBody>
        </p:sp>
        <p:sp>
          <p:nvSpPr>
            <p:cNvPr id="2799" name="Google Shape;2799;p83"/>
            <p:cNvSpPr txBox="1"/>
            <p:nvPr/>
          </p:nvSpPr>
          <p:spPr>
            <a:xfrm>
              <a:off x="5059398"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33</a:t>
              </a:r>
            </a:p>
          </p:txBody>
        </p:sp>
        <p:sp>
          <p:nvSpPr>
            <p:cNvPr id="2800" name="Google Shape;2800;p83"/>
            <p:cNvSpPr txBox="1"/>
            <p:nvPr/>
          </p:nvSpPr>
          <p:spPr>
            <a:xfrm>
              <a:off x="5312556"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36</a:t>
              </a:r>
            </a:p>
          </p:txBody>
        </p:sp>
        <p:sp>
          <p:nvSpPr>
            <p:cNvPr id="2801" name="Google Shape;2801;p83"/>
            <p:cNvSpPr txBox="1"/>
            <p:nvPr/>
          </p:nvSpPr>
          <p:spPr>
            <a:xfrm>
              <a:off x="5565714"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39</a:t>
              </a:r>
            </a:p>
          </p:txBody>
        </p:sp>
      </p:grpSp>
      <p:sp>
        <p:nvSpPr>
          <p:cNvPr id="2802" name="Google Shape;2802;p83"/>
          <p:cNvSpPr txBox="1"/>
          <p:nvPr/>
        </p:nvSpPr>
        <p:spPr>
          <a:xfrm>
            <a:off x="10232552" y="2297407"/>
            <a:ext cx="1475448"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Daha önce CAR-T (N=19)</a:t>
            </a:r>
          </a:p>
        </p:txBody>
      </p:sp>
      <p:sp>
        <p:nvSpPr>
          <p:cNvPr id="2803" name="Google Shape;2803;p83"/>
          <p:cNvSpPr txBox="1"/>
          <p:nvPr/>
        </p:nvSpPr>
        <p:spPr>
          <a:xfrm>
            <a:off x="10232552" y="2461003"/>
            <a:ext cx="1044635"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Sansürlenmiş</a:t>
            </a:r>
          </a:p>
        </p:txBody>
      </p:sp>
      <p:grpSp>
        <p:nvGrpSpPr>
          <p:cNvPr id="2804" name="Google Shape;2804;p83"/>
          <p:cNvGrpSpPr/>
          <p:nvPr/>
        </p:nvGrpSpPr>
        <p:grpSpPr>
          <a:xfrm>
            <a:off x="6172731" y="4384273"/>
            <a:ext cx="5442000" cy="928556"/>
            <a:chOff x="4629548" y="3205654"/>
            <a:chExt cx="4081500" cy="696417"/>
          </a:xfrm>
        </p:grpSpPr>
        <p:sp>
          <p:nvSpPr>
            <p:cNvPr id="2805" name="Google Shape;2805;p83"/>
            <p:cNvSpPr txBox="1"/>
            <p:nvPr/>
          </p:nvSpPr>
          <p:spPr>
            <a:xfrm>
              <a:off x="4642497" y="3205654"/>
              <a:ext cx="633404"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Tüm hastalar</a:t>
              </a:r>
            </a:p>
            <a:p>
              <a:pPr algn="r">
                <a:buClr>
                  <a:srgbClr val="000000"/>
                </a:buClr>
                <a:buSzPts val="500"/>
              </a:pPr>
              <a:r>
                <a:rPr lang="tr-TR" sz="667" dirty="0">
                  <a:solidFill>
                    <a:srgbClr val="000000"/>
                  </a:solidFill>
                  <a:latin typeface="Arial"/>
                  <a:ea typeface="Arial"/>
                  <a:cs typeface="Arial"/>
                  <a:sym typeface="Arial"/>
                </a:rPr>
                <a:t>(N=62)</a:t>
              </a:r>
            </a:p>
          </p:txBody>
        </p:sp>
        <p:sp>
          <p:nvSpPr>
            <p:cNvPr id="2806" name="Google Shape;2806;p83"/>
            <p:cNvSpPr txBox="1"/>
            <p:nvPr/>
          </p:nvSpPr>
          <p:spPr>
            <a:xfrm>
              <a:off x="4629548" y="3392228"/>
              <a:ext cx="649500" cy="323270"/>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R/R DLBCL/trFL</a:t>
              </a:r>
            </a:p>
            <a:p>
              <a:pPr algn="r">
                <a:buClr>
                  <a:srgbClr val="000000"/>
                </a:buClr>
                <a:buSzPts val="500"/>
              </a:pPr>
              <a:r>
                <a:rPr lang="tr-TR" sz="667" dirty="0">
                  <a:solidFill>
                    <a:srgbClr val="000000"/>
                  </a:solidFill>
                  <a:latin typeface="Arial"/>
                  <a:ea typeface="Arial"/>
                  <a:cs typeface="Arial"/>
                  <a:sym typeface="Arial"/>
                </a:rPr>
                <a:t>(N=58)</a:t>
              </a:r>
            </a:p>
          </p:txBody>
        </p:sp>
        <p:sp>
          <p:nvSpPr>
            <p:cNvPr id="2807" name="Google Shape;2807;p83"/>
            <p:cNvSpPr txBox="1"/>
            <p:nvPr/>
          </p:nvSpPr>
          <p:spPr>
            <a:xfrm>
              <a:off x="4642497" y="3578801"/>
              <a:ext cx="634657" cy="323270"/>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Daha önce CAR-T</a:t>
              </a:r>
            </a:p>
            <a:p>
              <a:pPr algn="r">
                <a:buClr>
                  <a:srgbClr val="000000"/>
                </a:buClr>
                <a:buSzPts val="500"/>
              </a:pPr>
              <a:r>
                <a:rPr lang="tr-TR" sz="667" dirty="0">
                  <a:solidFill>
                    <a:srgbClr val="000000"/>
                  </a:solidFill>
                  <a:latin typeface="Arial"/>
                  <a:ea typeface="Arial"/>
                  <a:cs typeface="Arial"/>
                  <a:sym typeface="Arial"/>
                </a:rPr>
                <a:t>(N=19)</a:t>
              </a:r>
            </a:p>
          </p:txBody>
        </p:sp>
        <p:grpSp>
          <p:nvGrpSpPr>
            <p:cNvPr id="2808" name="Google Shape;2808;p83"/>
            <p:cNvGrpSpPr/>
            <p:nvPr/>
          </p:nvGrpSpPr>
          <p:grpSpPr>
            <a:xfrm>
              <a:off x="5154499" y="3243601"/>
              <a:ext cx="3556549" cy="169285"/>
              <a:chOff x="2309827" y="2580940"/>
              <a:chExt cx="3556549" cy="169285"/>
            </a:xfrm>
          </p:grpSpPr>
          <p:sp>
            <p:nvSpPr>
              <p:cNvPr id="2809" name="Google Shape;2809;p83"/>
              <p:cNvSpPr txBox="1"/>
              <p:nvPr/>
            </p:nvSpPr>
            <p:spPr>
              <a:xfrm>
                <a:off x="2309827"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62</a:t>
                </a:r>
              </a:p>
            </p:txBody>
          </p:sp>
          <p:sp>
            <p:nvSpPr>
              <p:cNvPr id="2810" name="Google Shape;2810;p83"/>
              <p:cNvSpPr txBox="1"/>
              <p:nvPr/>
            </p:nvSpPr>
            <p:spPr>
              <a:xfrm>
                <a:off x="2562985"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51</a:t>
                </a:r>
              </a:p>
            </p:txBody>
          </p:sp>
          <p:sp>
            <p:nvSpPr>
              <p:cNvPr id="2811" name="Google Shape;2811;p83"/>
              <p:cNvSpPr txBox="1"/>
              <p:nvPr/>
            </p:nvSpPr>
            <p:spPr>
              <a:xfrm>
                <a:off x="2816143"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46</a:t>
                </a:r>
              </a:p>
            </p:txBody>
          </p:sp>
          <p:sp>
            <p:nvSpPr>
              <p:cNvPr id="2812" name="Google Shape;2812;p83"/>
              <p:cNvSpPr txBox="1"/>
              <p:nvPr/>
            </p:nvSpPr>
            <p:spPr>
              <a:xfrm>
                <a:off x="3069301"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40</a:t>
                </a:r>
              </a:p>
            </p:txBody>
          </p:sp>
          <p:sp>
            <p:nvSpPr>
              <p:cNvPr id="2813" name="Google Shape;2813;p83"/>
              <p:cNvSpPr txBox="1"/>
              <p:nvPr/>
            </p:nvSpPr>
            <p:spPr>
              <a:xfrm>
                <a:off x="3322458"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39</a:t>
                </a:r>
              </a:p>
            </p:txBody>
          </p:sp>
          <p:sp>
            <p:nvSpPr>
              <p:cNvPr id="2814" name="Google Shape;2814;p83"/>
              <p:cNvSpPr txBox="1"/>
              <p:nvPr/>
            </p:nvSpPr>
            <p:spPr>
              <a:xfrm>
                <a:off x="3575489"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37</a:t>
                </a:r>
              </a:p>
            </p:txBody>
          </p:sp>
          <p:sp>
            <p:nvSpPr>
              <p:cNvPr id="2815" name="Google Shape;2815;p83"/>
              <p:cNvSpPr txBox="1"/>
              <p:nvPr/>
            </p:nvSpPr>
            <p:spPr>
              <a:xfrm>
                <a:off x="3828647"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35</a:t>
                </a:r>
              </a:p>
            </p:txBody>
          </p:sp>
          <p:sp>
            <p:nvSpPr>
              <p:cNvPr id="2816" name="Google Shape;2816;p83"/>
              <p:cNvSpPr txBox="1"/>
              <p:nvPr/>
            </p:nvSpPr>
            <p:spPr>
              <a:xfrm>
                <a:off x="4081805"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28</a:t>
                </a:r>
              </a:p>
            </p:txBody>
          </p:sp>
          <p:sp>
            <p:nvSpPr>
              <p:cNvPr id="2817" name="Google Shape;2817;p83"/>
              <p:cNvSpPr txBox="1"/>
              <p:nvPr/>
            </p:nvSpPr>
            <p:spPr>
              <a:xfrm>
                <a:off x="4334963"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23</a:t>
                </a:r>
              </a:p>
            </p:txBody>
          </p:sp>
          <p:sp>
            <p:nvSpPr>
              <p:cNvPr id="2818" name="Google Shape;2818;p83"/>
              <p:cNvSpPr txBox="1"/>
              <p:nvPr/>
            </p:nvSpPr>
            <p:spPr>
              <a:xfrm>
                <a:off x="4588121"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18</a:t>
                </a:r>
              </a:p>
            </p:txBody>
          </p:sp>
          <p:sp>
            <p:nvSpPr>
              <p:cNvPr id="2819" name="Google Shape;2819;p83"/>
              <p:cNvSpPr txBox="1"/>
              <p:nvPr/>
            </p:nvSpPr>
            <p:spPr>
              <a:xfrm>
                <a:off x="4841278"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13</a:t>
                </a:r>
              </a:p>
            </p:txBody>
          </p:sp>
          <p:sp>
            <p:nvSpPr>
              <p:cNvPr id="2820" name="Google Shape;2820;p83"/>
              <p:cNvSpPr txBox="1"/>
              <p:nvPr/>
            </p:nvSpPr>
            <p:spPr>
              <a:xfrm>
                <a:off x="5112055" y="2580940"/>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7</a:t>
                </a:r>
              </a:p>
            </p:txBody>
          </p:sp>
          <p:sp>
            <p:nvSpPr>
              <p:cNvPr id="2821" name="Google Shape;2821;p83"/>
              <p:cNvSpPr txBox="1"/>
              <p:nvPr/>
            </p:nvSpPr>
            <p:spPr>
              <a:xfrm>
                <a:off x="5365086" y="2580940"/>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2822" name="Google Shape;2822;p83"/>
              <p:cNvSpPr txBox="1"/>
              <p:nvPr/>
            </p:nvSpPr>
            <p:spPr>
              <a:xfrm>
                <a:off x="5591876" y="2580940"/>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2823" name="Google Shape;2823;p83"/>
            <p:cNvGrpSpPr/>
            <p:nvPr/>
          </p:nvGrpSpPr>
          <p:grpSpPr>
            <a:xfrm>
              <a:off x="5154499" y="3430175"/>
              <a:ext cx="3556549" cy="169285"/>
              <a:chOff x="2309827" y="2767514"/>
              <a:chExt cx="3556549" cy="169285"/>
            </a:xfrm>
          </p:grpSpPr>
          <p:sp>
            <p:nvSpPr>
              <p:cNvPr id="2824" name="Google Shape;2824;p83"/>
              <p:cNvSpPr txBox="1"/>
              <p:nvPr/>
            </p:nvSpPr>
            <p:spPr>
              <a:xfrm>
                <a:off x="2309827"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58</a:t>
                </a:r>
              </a:p>
            </p:txBody>
          </p:sp>
          <p:sp>
            <p:nvSpPr>
              <p:cNvPr id="2825" name="Google Shape;2825;p83"/>
              <p:cNvSpPr txBox="1"/>
              <p:nvPr/>
            </p:nvSpPr>
            <p:spPr>
              <a:xfrm>
                <a:off x="2562985"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48</a:t>
                </a:r>
              </a:p>
            </p:txBody>
          </p:sp>
          <p:sp>
            <p:nvSpPr>
              <p:cNvPr id="2826" name="Google Shape;2826;p83"/>
              <p:cNvSpPr txBox="1"/>
              <p:nvPr/>
            </p:nvSpPr>
            <p:spPr>
              <a:xfrm>
                <a:off x="2816143"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44</a:t>
                </a:r>
              </a:p>
            </p:txBody>
          </p:sp>
          <p:sp>
            <p:nvSpPr>
              <p:cNvPr id="2827" name="Google Shape;2827;p83"/>
              <p:cNvSpPr txBox="1"/>
              <p:nvPr/>
            </p:nvSpPr>
            <p:spPr>
              <a:xfrm>
                <a:off x="3069301"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39</a:t>
                </a:r>
              </a:p>
            </p:txBody>
          </p:sp>
          <p:sp>
            <p:nvSpPr>
              <p:cNvPr id="2828" name="Google Shape;2828;p83"/>
              <p:cNvSpPr txBox="1"/>
              <p:nvPr/>
            </p:nvSpPr>
            <p:spPr>
              <a:xfrm>
                <a:off x="3322458"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38</a:t>
                </a:r>
              </a:p>
            </p:txBody>
          </p:sp>
          <p:sp>
            <p:nvSpPr>
              <p:cNvPr id="2829" name="Google Shape;2829;p83"/>
              <p:cNvSpPr txBox="1"/>
              <p:nvPr/>
            </p:nvSpPr>
            <p:spPr>
              <a:xfrm>
                <a:off x="3575489"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36</a:t>
                </a:r>
              </a:p>
            </p:txBody>
          </p:sp>
          <p:sp>
            <p:nvSpPr>
              <p:cNvPr id="2830" name="Google Shape;2830;p83"/>
              <p:cNvSpPr txBox="1"/>
              <p:nvPr/>
            </p:nvSpPr>
            <p:spPr>
              <a:xfrm>
                <a:off x="3828647"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34</a:t>
                </a:r>
              </a:p>
            </p:txBody>
          </p:sp>
          <p:sp>
            <p:nvSpPr>
              <p:cNvPr id="2831" name="Google Shape;2831;p83"/>
              <p:cNvSpPr txBox="1"/>
              <p:nvPr/>
            </p:nvSpPr>
            <p:spPr>
              <a:xfrm>
                <a:off x="4081805"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27</a:t>
                </a:r>
              </a:p>
            </p:txBody>
          </p:sp>
          <p:sp>
            <p:nvSpPr>
              <p:cNvPr id="2832" name="Google Shape;2832;p83"/>
              <p:cNvSpPr txBox="1"/>
              <p:nvPr/>
            </p:nvSpPr>
            <p:spPr>
              <a:xfrm>
                <a:off x="4334963"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22</a:t>
                </a:r>
              </a:p>
            </p:txBody>
          </p:sp>
          <p:sp>
            <p:nvSpPr>
              <p:cNvPr id="2833" name="Google Shape;2833;p83"/>
              <p:cNvSpPr txBox="1"/>
              <p:nvPr/>
            </p:nvSpPr>
            <p:spPr>
              <a:xfrm>
                <a:off x="4588121"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17</a:t>
                </a:r>
              </a:p>
            </p:txBody>
          </p:sp>
          <p:sp>
            <p:nvSpPr>
              <p:cNvPr id="2834" name="Google Shape;2834;p83"/>
              <p:cNvSpPr txBox="1"/>
              <p:nvPr/>
            </p:nvSpPr>
            <p:spPr>
              <a:xfrm>
                <a:off x="4841278"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12</a:t>
                </a:r>
              </a:p>
            </p:txBody>
          </p:sp>
          <p:sp>
            <p:nvSpPr>
              <p:cNvPr id="2835" name="Google Shape;2835;p83"/>
              <p:cNvSpPr txBox="1"/>
              <p:nvPr/>
            </p:nvSpPr>
            <p:spPr>
              <a:xfrm>
                <a:off x="5112055" y="2767514"/>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7</a:t>
                </a:r>
              </a:p>
            </p:txBody>
          </p:sp>
          <p:sp>
            <p:nvSpPr>
              <p:cNvPr id="2836" name="Google Shape;2836;p83"/>
              <p:cNvSpPr txBox="1"/>
              <p:nvPr/>
            </p:nvSpPr>
            <p:spPr>
              <a:xfrm>
                <a:off x="5365086" y="2767514"/>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2837" name="Google Shape;2837;p83"/>
              <p:cNvSpPr txBox="1"/>
              <p:nvPr/>
            </p:nvSpPr>
            <p:spPr>
              <a:xfrm>
                <a:off x="5591876" y="2767514"/>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2838" name="Google Shape;2838;p83"/>
            <p:cNvGrpSpPr/>
            <p:nvPr/>
          </p:nvGrpSpPr>
          <p:grpSpPr>
            <a:xfrm>
              <a:off x="5154499" y="3616749"/>
              <a:ext cx="3556549" cy="169285"/>
              <a:chOff x="2309827" y="2954088"/>
              <a:chExt cx="3556549" cy="169285"/>
            </a:xfrm>
          </p:grpSpPr>
          <p:sp>
            <p:nvSpPr>
              <p:cNvPr id="2839" name="Google Shape;2839;p83"/>
              <p:cNvSpPr txBox="1"/>
              <p:nvPr/>
            </p:nvSpPr>
            <p:spPr>
              <a:xfrm>
                <a:off x="2309827"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19</a:t>
                </a:r>
              </a:p>
            </p:txBody>
          </p:sp>
          <p:sp>
            <p:nvSpPr>
              <p:cNvPr id="2840" name="Google Shape;2840;p83"/>
              <p:cNvSpPr txBox="1"/>
              <p:nvPr/>
            </p:nvSpPr>
            <p:spPr>
              <a:xfrm>
                <a:off x="2562985"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13</a:t>
                </a:r>
              </a:p>
            </p:txBody>
          </p:sp>
          <p:sp>
            <p:nvSpPr>
              <p:cNvPr id="2841" name="Google Shape;2841;p83"/>
              <p:cNvSpPr txBox="1"/>
              <p:nvPr/>
            </p:nvSpPr>
            <p:spPr>
              <a:xfrm>
                <a:off x="2818425" y="2954088"/>
                <a:ext cx="2556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11</a:t>
                </a:r>
              </a:p>
            </p:txBody>
          </p:sp>
          <p:sp>
            <p:nvSpPr>
              <p:cNvPr id="2842" name="Google Shape;2842;p83"/>
              <p:cNvSpPr txBox="1"/>
              <p:nvPr/>
            </p:nvSpPr>
            <p:spPr>
              <a:xfrm>
                <a:off x="3069301"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10</a:t>
                </a:r>
              </a:p>
            </p:txBody>
          </p:sp>
          <p:sp>
            <p:nvSpPr>
              <p:cNvPr id="2843" name="Google Shape;2843;p83"/>
              <p:cNvSpPr txBox="1"/>
              <p:nvPr/>
            </p:nvSpPr>
            <p:spPr>
              <a:xfrm>
                <a:off x="3322458"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10</a:t>
                </a:r>
              </a:p>
            </p:txBody>
          </p:sp>
          <p:sp>
            <p:nvSpPr>
              <p:cNvPr id="2844" name="Google Shape;2844;p83"/>
              <p:cNvSpPr txBox="1"/>
              <p:nvPr/>
            </p:nvSpPr>
            <p:spPr>
              <a:xfrm>
                <a:off x="3593108"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9</a:t>
                </a:r>
              </a:p>
            </p:txBody>
          </p:sp>
          <p:sp>
            <p:nvSpPr>
              <p:cNvPr id="2845" name="Google Shape;2845;p83"/>
              <p:cNvSpPr txBox="1"/>
              <p:nvPr/>
            </p:nvSpPr>
            <p:spPr>
              <a:xfrm>
                <a:off x="3846266"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9</a:t>
                </a:r>
              </a:p>
            </p:txBody>
          </p:sp>
          <p:sp>
            <p:nvSpPr>
              <p:cNvPr id="2846" name="Google Shape;2846;p83"/>
              <p:cNvSpPr txBox="1"/>
              <p:nvPr/>
            </p:nvSpPr>
            <p:spPr>
              <a:xfrm>
                <a:off x="4099424"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7</a:t>
                </a:r>
              </a:p>
            </p:txBody>
          </p:sp>
          <p:sp>
            <p:nvSpPr>
              <p:cNvPr id="2847" name="Google Shape;2847;p83"/>
              <p:cNvSpPr txBox="1"/>
              <p:nvPr/>
            </p:nvSpPr>
            <p:spPr>
              <a:xfrm>
                <a:off x="4352582"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2848" name="Google Shape;2848;p83"/>
              <p:cNvSpPr txBox="1"/>
              <p:nvPr/>
            </p:nvSpPr>
            <p:spPr>
              <a:xfrm>
                <a:off x="4605740"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2849" name="Google Shape;2849;p83"/>
              <p:cNvSpPr txBox="1"/>
              <p:nvPr/>
            </p:nvSpPr>
            <p:spPr>
              <a:xfrm>
                <a:off x="4858897"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a:t>
                </a:r>
              </a:p>
            </p:txBody>
          </p:sp>
          <p:sp>
            <p:nvSpPr>
              <p:cNvPr id="2850" name="Google Shape;2850;p83"/>
              <p:cNvSpPr txBox="1"/>
              <p:nvPr/>
            </p:nvSpPr>
            <p:spPr>
              <a:xfrm>
                <a:off x="5085560" y="2954088"/>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2851" name="Google Shape;2851;p83"/>
              <p:cNvSpPr txBox="1"/>
              <p:nvPr/>
            </p:nvSpPr>
            <p:spPr>
              <a:xfrm>
                <a:off x="5338718" y="2954088"/>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2852" name="Google Shape;2852;p83"/>
              <p:cNvSpPr txBox="1"/>
              <p:nvPr/>
            </p:nvSpPr>
            <p:spPr>
              <a:xfrm>
                <a:off x="5591876" y="2954088"/>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cxnSp>
        <p:nvCxnSpPr>
          <p:cNvPr id="2853" name="Google Shape;2853;p83"/>
          <p:cNvCxnSpPr/>
          <p:nvPr/>
        </p:nvCxnSpPr>
        <p:spPr>
          <a:xfrm>
            <a:off x="9742719" y="2062724"/>
            <a:ext cx="0" cy="1872000"/>
          </a:xfrm>
          <a:prstGeom prst="straightConnector1">
            <a:avLst/>
          </a:prstGeom>
          <a:noFill/>
          <a:ln w="9525" cap="flat" cmpd="sng">
            <a:solidFill>
              <a:srgbClr val="0B41CD"/>
            </a:solidFill>
            <a:prstDash val="dash"/>
            <a:round/>
            <a:headEnd type="none" w="sm" len="sm"/>
            <a:tailEnd type="none" w="sm" len="sm"/>
          </a:ln>
        </p:spPr>
      </p:cxnSp>
      <p:sp>
        <p:nvSpPr>
          <p:cNvPr id="2854" name="Google Shape;2854;p83"/>
          <p:cNvSpPr txBox="1"/>
          <p:nvPr/>
        </p:nvSpPr>
        <p:spPr>
          <a:xfrm>
            <a:off x="9203556" y="2269431"/>
            <a:ext cx="607600" cy="307722"/>
          </a:xfrm>
          <a:prstGeom prst="rect">
            <a:avLst/>
          </a:prstGeom>
          <a:noFill/>
          <a:ln>
            <a:noFill/>
          </a:ln>
        </p:spPr>
        <p:txBody>
          <a:bodyPr spcFirstLastPara="1" wrap="square" lIns="121900" tIns="60933" rIns="121900" bIns="60933" anchor="ctr" anchorCtr="0">
            <a:spAutoFit/>
          </a:bodyPr>
          <a:lstStyle/>
          <a:p>
            <a:pPr algn="ctr">
              <a:buClr>
                <a:srgbClr val="000000"/>
              </a:buClr>
              <a:buSzPts val="900"/>
            </a:pPr>
            <a:r>
              <a:rPr lang="tr-TR" sz="1200" dirty="0">
                <a:solidFill>
                  <a:srgbClr val="0B41CD"/>
                </a:solidFill>
                <a:latin typeface="Arial"/>
                <a:ea typeface="Arial"/>
                <a:cs typeface="Arial"/>
                <a:sym typeface="Arial"/>
              </a:rPr>
              <a:t>%55</a:t>
            </a:r>
          </a:p>
        </p:txBody>
      </p:sp>
      <p:sp>
        <p:nvSpPr>
          <p:cNvPr id="2855" name="Google Shape;2855;p83"/>
          <p:cNvSpPr/>
          <p:nvPr/>
        </p:nvSpPr>
        <p:spPr>
          <a:xfrm>
            <a:off x="6189996" y="1409056"/>
            <a:ext cx="5456800" cy="451200"/>
          </a:xfrm>
          <a:prstGeom prst="round1Rect">
            <a:avLst>
              <a:gd name="adj" fmla="val 16667"/>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200"/>
            </a:pPr>
            <a:r>
              <a:rPr lang="tr-TR" sz="1600" b="1" dirty="0">
                <a:solidFill>
                  <a:srgbClr val="FFFFFF"/>
                </a:solidFill>
                <a:latin typeface="Arial"/>
                <a:ea typeface="Arial"/>
                <a:cs typeface="Arial"/>
                <a:sym typeface="Arial"/>
              </a:rPr>
              <a:t>IRC'ye göre DOCR</a:t>
            </a:r>
          </a:p>
        </p:txBody>
      </p:sp>
      <p:sp>
        <p:nvSpPr>
          <p:cNvPr id="2856" name="Google Shape;2856;p83"/>
          <p:cNvSpPr txBox="1"/>
          <p:nvPr/>
        </p:nvSpPr>
        <p:spPr>
          <a:xfrm>
            <a:off x="10232552" y="1970049"/>
            <a:ext cx="1382179"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Tüm hastalar (N=62)</a:t>
            </a:r>
          </a:p>
        </p:txBody>
      </p:sp>
      <p:sp>
        <p:nvSpPr>
          <p:cNvPr id="2857" name="Google Shape;2857;p83"/>
          <p:cNvSpPr txBox="1"/>
          <p:nvPr/>
        </p:nvSpPr>
        <p:spPr>
          <a:xfrm>
            <a:off x="10232552" y="2133644"/>
            <a:ext cx="1340400"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R/R DLBCL/trFL (N=58)</a:t>
            </a:r>
          </a:p>
        </p:txBody>
      </p:sp>
      <p:sp>
        <p:nvSpPr>
          <p:cNvPr id="2" name="Rectangle 1"/>
          <p:cNvSpPr>
            <a:spLocks noChangeArrowheads="1"/>
          </p:cNvSpPr>
          <p:nvPr/>
        </p:nvSpPr>
        <p:spPr bwMode="auto">
          <a:xfrm>
            <a:off x="7960565" y="5989461"/>
            <a:ext cx="429761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a:r>
              <a:rPr lang="tr-TR" sz="800" dirty="0"/>
              <a:t>1. Hutchings M, Carlo-Stella C, Morschhauser F, et al. "Glofitamab Monotherapy in Relapsed or Refractory Large B-Cell Lymphoma: Extended Follow-Up from a Pivotal Phase II Study and Subgroup Analyses in Patients with Prior Chimeric Antigen Receptor T-Cell Therapy and by Baseline Total Metabolic Tumor Volume." ASH 2023; oral presentation (abstract #433). 2. COLUMVI US Prescribing Information. Available at: https://www.accessdata.fda.gov/drugsatfda_docs/label/2023/761309s000lbl.pdf.</a:t>
            </a:r>
          </a:p>
        </p:txBody>
      </p:sp>
    </p:spTree>
    <p:extLst>
      <p:ext uri="{BB962C8B-B14F-4D97-AF65-F5344CB8AC3E}">
        <p14:creationId xmlns:p14="http://schemas.microsoft.com/office/powerpoint/2010/main" val="405107967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96"/>
        <p:cNvGrpSpPr/>
        <p:nvPr/>
      </p:nvGrpSpPr>
      <p:grpSpPr>
        <a:xfrm>
          <a:off x="0" y="0"/>
          <a:ext cx="0" cy="0"/>
          <a:chOff x="0" y="0"/>
          <a:chExt cx="0" cy="0"/>
        </a:xfrm>
      </p:grpSpPr>
      <p:sp>
        <p:nvSpPr>
          <p:cNvPr id="2597" name="Google Shape;2597;p83"/>
          <p:cNvSpPr txBox="1">
            <a:spLocks noGrp="1"/>
          </p:cNvSpPr>
          <p:nvPr>
            <p:ph type="title"/>
          </p:nvPr>
        </p:nvSpPr>
        <p:spPr>
          <a:xfrm>
            <a:off x="304800" y="426720"/>
            <a:ext cx="10293200" cy="829200"/>
          </a:xfrm>
          <a:prstGeom prst="rect">
            <a:avLst/>
          </a:prstGeom>
          <a:noFill/>
          <a:ln>
            <a:noFill/>
          </a:ln>
        </p:spPr>
        <p:txBody>
          <a:bodyPr spcFirstLastPara="1" wrap="square" lIns="0" tIns="60933" rIns="121900" bIns="60933" anchor="ctr" anchorCtr="0">
            <a:noAutofit/>
          </a:bodyPr>
          <a:lstStyle/>
          <a:p>
            <a:r>
              <a:rPr lang="tr-TR" sz="2533" dirty="0">
                <a:solidFill>
                  <a:srgbClr val="0066CC"/>
                </a:solidFill>
              </a:rPr>
              <a:t>Yanıt oranları ve DOCR</a:t>
            </a:r>
            <a:r>
              <a:rPr lang="tr-TR" sz="2533" baseline="30000" dirty="0">
                <a:solidFill>
                  <a:srgbClr val="0066CC"/>
                </a:solidFill>
              </a:rPr>
              <a:t>1</a:t>
            </a:r>
            <a:r>
              <a:rPr lang="tr-TR" sz="2533" dirty="0">
                <a:solidFill>
                  <a:srgbClr val="0066CC"/>
                </a:solidFill>
              </a:rPr>
              <a:t>: </a:t>
            </a:r>
            <a:r>
              <a:rPr lang="tr-TR" sz="2533" b="1" dirty="0">
                <a:solidFill>
                  <a:srgbClr val="0066CC"/>
                </a:solidFill>
              </a:rPr>
              <a:t>Uzatılmış takip</a:t>
            </a:r>
          </a:p>
        </p:txBody>
      </p:sp>
      <p:sp>
        <p:nvSpPr>
          <p:cNvPr id="2598" name="Google Shape;2598;p83"/>
          <p:cNvSpPr txBox="1">
            <a:spLocks noGrp="1"/>
          </p:cNvSpPr>
          <p:nvPr>
            <p:ph type="body" idx="2"/>
          </p:nvPr>
        </p:nvSpPr>
        <p:spPr>
          <a:xfrm>
            <a:off x="508000" y="5834833"/>
            <a:ext cx="6680400" cy="740800"/>
          </a:xfrm>
          <a:prstGeom prst="rect">
            <a:avLst/>
          </a:prstGeom>
          <a:noFill/>
          <a:ln>
            <a:noFill/>
          </a:ln>
        </p:spPr>
        <p:txBody>
          <a:bodyPr spcFirstLastPara="1" wrap="square" lIns="0" tIns="0" rIns="0" bIns="0" anchor="b" anchorCtr="0">
            <a:noAutofit/>
          </a:bodyPr>
          <a:lstStyle/>
          <a:p>
            <a:pPr marL="0" indent="0"/>
            <a:r>
              <a:rPr lang="tr-TR" sz="800" dirty="0"/>
              <a:t>Klinik veri kesim tarihi: 4 Eylül 2023. *Tedavi edilmesi amaçlanan popülasyon (DLBCL, trFL, YDBHL ve PMBHL). </a:t>
            </a:r>
            <a:r>
              <a:rPr lang="tr-TR" sz="800" baseline="30000" dirty="0"/>
              <a:t>†</a:t>
            </a:r>
            <a:r>
              <a:rPr lang="tr-TR" sz="800" dirty="0"/>
              <a:t>Bu alt-gruptaki hastaların genel popülasyona benzer başlangıç özellikleri taşıdığı belirlenmiştir. </a:t>
            </a:r>
            <a:r>
              <a:rPr lang="tr-TR" sz="800" baseline="30000" dirty="0"/>
              <a:t>‡</a:t>
            </a:r>
            <a:r>
              <a:rPr lang="tr-TR" sz="800" dirty="0"/>
              <a:t>USPI'da belirtilen primer etkililik popülasyonunu en az bir doz glofitamab uygulanan tüm hastalar oluşturmuştur. CAR-T, kimerik antijen reseptörü T hücresi; GA, güven aralığı; CR, tam yanıt; DLBCL, diffüz büyük B hücreli lenfoma; DOCR, tam yanıt süresi; IRC, Bağımsız İnceleme Kurulu; NE, hesaplanmamıştır; NR, ulaşılmamıştır; ORR, objektif yanıt oranı; RP2D, önerilen Faz II dozu; R/R, relaps gösteren/refrakter; trFL, transforme foliküler lenfoma; USPI, Amerika Birleşik Devletleri prospektüs bilgisi. </a:t>
            </a:r>
          </a:p>
        </p:txBody>
      </p:sp>
      <p:sp>
        <p:nvSpPr>
          <p:cNvPr id="2600" name="Google Shape;2600;p83"/>
          <p:cNvSpPr/>
          <p:nvPr/>
        </p:nvSpPr>
        <p:spPr>
          <a:xfrm>
            <a:off x="6108967" y="5210300"/>
            <a:ext cx="5456800" cy="341600"/>
          </a:xfrm>
          <a:prstGeom prst="rect">
            <a:avLst/>
          </a:prstGeom>
          <a:noFill/>
          <a:ln>
            <a:noFill/>
          </a:ln>
        </p:spPr>
        <p:txBody>
          <a:bodyPr spcFirstLastPara="1" wrap="square" lIns="121900" tIns="60933" rIns="121900" bIns="60933" anchor="ctr" anchorCtr="0">
            <a:noAutofit/>
          </a:bodyPr>
          <a:lstStyle/>
          <a:p>
            <a:pPr marL="380990" indent="-364058">
              <a:spcBef>
                <a:spcPts val="800"/>
              </a:spcBef>
              <a:buClr>
                <a:srgbClr val="0B41CD"/>
              </a:buClr>
              <a:buSzPts val="1100"/>
              <a:buFont typeface="Arial"/>
              <a:buChar char="•"/>
            </a:pPr>
            <a:r>
              <a:rPr lang="tr-TR" sz="1467" dirty="0">
                <a:solidFill>
                  <a:srgbClr val="000000"/>
                </a:solidFill>
                <a:latin typeface="Arial"/>
                <a:ea typeface="Arial"/>
                <a:cs typeface="Arial"/>
                <a:sym typeface="Arial"/>
              </a:rPr>
              <a:t>Çalışmada geçen medyan süre: 32,1 ay (aralık: 0–43). </a:t>
            </a:r>
          </a:p>
        </p:txBody>
      </p:sp>
      <p:sp>
        <p:nvSpPr>
          <p:cNvPr id="2601" name="Google Shape;2601;p83"/>
          <p:cNvSpPr/>
          <p:nvPr/>
        </p:nvSpPr>
        <p:spPr>
          <a:xfrm>
            <a:off x="484000" y="5530333"/>
            <a:ext cx="11224000" cy="417600"/>
          </a:xfrm>
          <a:prstGeom prst="round1Rect">
            <a:avLst>
              <a:gd name="adj" fmla="val 12046"/>
            </a:avLst>
          </a:prstGeom>
          <a:solidFill>
            <a:srgbClr val="DEEBF7"/>
          </a:solidFill>
          <a:ln>
            <a:noFill/>
          </a:ln>
        </p:spPr>
        <p:txBody>
          <a:bodyPr spcFirstLastPara="1" wrap="square" lIns="96000" tIns="96000" rIns="0" bIns="96000" anchor="ctr" anchorCtr="0">
            <a:noAutofit/>
          </a:bodyPr>
          <a:lstStyle/>
          <a:p>
            <a:pPr marL="609585" indent="-397923" algn="ctr">
              <a:lnSpc>
                <a:spcPct val="115000"/>
              </a:lnSpc>
              <a:buClr>
                <a:srgbClr val="0B41CD"/>
              </a:buClr>
              <a:buSzPts val="1100"/>
              <a:buFont typeface="Arial"/>
              <a:buChar char="•"/>
            </a:pPr>
            <a:r>
              <a:rPr lang="tr-TR" sz="1333" b="1" dirty="0">
                <a:solidFill>
                  <a:srgbClr val="000000"/>
                </a:solidFill>
                <a:latin typeface="Arial"/>
                <a:ea typeface="Arial"/>
                <a:cs typeface="Arial"/>
                <a:sym typeface="Arial"/>
              </a:rPr>
              <a:t>Otuz iki aylık medyan takip süresinde, alt-gruplarda glofitamabla yüksek yanıt oranları ve uzun süreli remisyonlar gösterilmiştir.</a:t>
            </a:r>
          </a:p>
        </p:txBody>
      </p:sp>
      <p:sp>
        <p:nvSpPr>
          <p:cNvPr id="2602" name="Google Shape;2602;p83"/>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2603" name="Google Shape;2603;p83"/>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2604" name="Google Shape;2604;p83"/>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2605" name="Google Shape;2605;p83"/>
          <p:cNvSpPr/>
          <p:nvPr/>
        </p:nvSpPr>
        <p:spPr>
          <a:xfrm>
            <a:off x="51200" y="35533"/>
            <a:ext cx="913600" cy="279200"/>
          </a:xfrm>
          <a:prstGeom prst="roundRect">
            <a:avLst>
              <a:gd name="adj" fmla="val 15117"/>
            </a:avLst>
          </a:prstGeom>
          <a:solidFill>
            <a:schemeClr val="accent1"/>
          </a:solidFill>
          <a:ln>
            <a:noFill/>
          </a:ln>
        </p:spPr>
        <p:txBody>
          <a:bodyPr spcFirstLastPara="1" wrap="square" lIns="121900" tIns="121900" rIns="121900" bIns="121900" anchor="ctr" anchorCtr="0">
            <a:noAutofit/>
          </a:bodyPr>
          <a:lstStyle/>
          <a:p>
            <a:pPr>
              <a:buClr>
                <a:srgbClr val="000000"/>
              </a:buClr>
              <a:buSzPts val="900"/>
            </a:pPr>
            <a:r>
              <a:rPr lang="tr-TR" sz="1200" dirty="0">
                <a:solidFill>
                  <a:schemeClr val="lt1"/>
                </a:solidFill>
                <a:latin typeface="Arial"/>
                <a:ea typeface="Arial"/>
                <a:cs typeface="Arial"/>
                <a:sym typeface="Arial"/>
              </a:rPr>
              <a:t>NP30179</a:t>
            </a:r>
          </a:p>
        </p:txBody>
      </p:sp>
      <p:grpSp>
        <p:nvGrpSpPr>
          <p:cNvPr id="2606" name="Google Shape;2606;p83"/>
          <p:cNvGrpSpPr/>
          <p:nvPr/>
        </p:nvGrpSpPr>
        <p:grpSpPr>
          <a:xfrm>
            <a:off x="9709211" y="999193"/>
            <a:ext cx="2445600" cy="504424"/>
            <a:chOff x="7253169" y="996876"/>
            <a:chExt cx="1834200" cy="378318"/>
          </a:xfrm>
        </p:grpSpPr>
        <p:sp>
          <p:nvSpPr>
            <p:cNvPr id="2607" name="Google Shape;2607;p83"/>
            <p:cNvSpPr/>
            <p:nvPr/>
          </p:nvSpPr>
          <p:spPr>
            <a:xfrm rot="2984462">
              <a:off x="8814386" y="1105662"/>
              <a:ext cx="223291" cy="223942"/>
            </a:xfrm>
            <a:prstGeom prst="rect">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600"/>
              </a:pPr>
              <a:endParaRPr sz="2133" i="1" dirty="0">
                <a:solidFill>
                  <a:srgbClr val="FFFFFF"/>
                </a:solidFill>
                <a:latin typeface="Arial"/>
                <a:ea typeface="Arial"/>
                <a:cs typeface="Arial"/>
                <a:sym typeface="Arial"/>
              </a:endParaRPr>
            </a:p>
          </p:txBody>
        </p:sp>
        <p:sp>
          <p:nvSpPr>
            <p:cNvPr id="2608" name="Google Shape;2608;p83"/>
            <p:cNvSpPr/>
            <p:nvPr/>
          </p:nvSpPr>
          <p:spPr>
            <a:xfrm flipH="1">
              <a:off x="7253169" y="996876"/>
              <a:ext cx="1834200" cy="239700"/>
            </a:xfrm>
            <a:prstGeom prst="parallelogram">
              <a:avLst>
                <a:gd name="adj" fmla="val 13389"/>
              </a:avLst>
            </a:prstGeom>
            <a:solidFill>
              <a:srgbClr val="5683F6"/>
            </a:solidFill>
            <a:ln w="25400" cap="flat" cmpd="sng">
              <a:solidFill>
                <a:srgbClr val="5683F6"/>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050"/>
              </a:pPr>
              <a:r>
                <a:rPr lang="tr-TR" sz="1400" i="1" dirty="0">
                  <a:solidFill>
                    <a:srgbClr val="FFFFFF"/>
                  </a:solidFill>
                  <a:latin typeface="Arial"/>
                  <a:ea typeface="Arial"/>
                  <a:cs typeface="Arial"/>
                  <a:sym typeface="Arial"/>
                </a:rPr>
                <a:t>Glofitamab RP2D</a:t>
              </a:r>
            </a:p>
          </p:txBody>
        </p:sp>
      </p:grpSp>
      <p:graphicFrame>
        <p:nvGraphicFramePr>
          <p:cNvPr id="2610" name="Google Shape;2610;p83"/>
          <p:cNvGraphicFramePr/>
          <p:nvPr>
            <p:extLst>
              <p:ext uri="{D42A27DB-BD31-4B8C-83A1-F6EECF244321}">
                <p14:modId xmlns:p14="http://schemas.microsoft.com/office/powerpoint/2010/main" val="2029627791"/>
              </p:ext>
            </p:extLst>
          </p:nvPr>
        </p:nvGraphicFramePr>
        <p:xfrm>
          <a:off x="545816" y="1409056"/>
          <a:ext cx="5456834" cy="4876898"/>
        </p:xfrm>
        <a:graphic>
          <a:graphicData uri="http://schemas.openxmlformats.org/drawingml/2006/table">
            <a:tbl>
              <a:tblPr>
                <a:gradFill>
                  <a:gsLst>
                    <a:gs pos="0">
                      <a:srgbClr val="FFFFFF"/>
                    </a:gs>
                    <a:gs pos="50000">
                      <a:srgbClr val="FBFBFE"/>
                    </a:gs>
                    <a:gs pos="100000">
                      <a:srgbClr val="FAFBFD"/>
                    </a:gs>
                  </a:gsLst>
                  <a:lin ang="5400012" scaled="0"/>
                </a:gradFill>
              </a:tblPr>
              <a:tblGrid>
                <a:gridCol w="1869767">
                  <a:extLst>
                    <a:ext uri="{9D8B030D-6E8A-4147-A177-3AD203B41FA5}">
                      <a16:colId xmlns:a16="http://schemas.microsoft.com/office/drawing/2014/main" val="20000"/>
                    </a:ext>
                  </a:extLst>
                </a:gridCol>
                <a:gridCol w="1151467">
                  <a:extLst>
                    <a:ext uri="{9D8B030D-6E8A-4147-A177-3AD203B41FA5}">
                      <a16:colId xmlns:a16="http://schemas.microsoft.com/office/drawing/2014/main" val="20001"/>
                    </a:ext>
                  </a:extLst>
                </a:gridCol>
                <a:gridCol w="1230500">
                  <a:extLst>
                    <a:ext uri="{9D8B030D-6E8A-4147-A177-3AD203B41FA5}">
                      <a16:colId xmlns:a16="http://schemas.microsoft.com/office/drawing/2014/main" val="20002"/>
                    </a:ext>
                  </a:extLst>
                </a:gridCol>
                <a:gridCol w="1205100">
                  <a:extLst>
                    <a:ext uri="{9D8B030D-6E8A-4147-A177-3AD203B41FA5}">
                      <a16:colId xmlns:a16="http://schemas.microsoft.com/office/drawing/2014/main" val="20003"/>
                    </a:ext>
                  </a:extLst>
                </a:gridCol>
              </a:tblGrid>
              <a:tr h="853453">
                <a:tc>
                  <a:txBody>
                    <a:bodyPr/>
                    <a:lstStyle/>
                    <a:p>
                      <a:pPr marL="0" marR="0" lvl="0" indent="0" algn="l" rtl="0">
                        <a:lnSpc>
                          <a:spcPct val="100000"/>
                        </a:lnSpc>
                        <a:spcBef>
                          <a:spcPts val="0"/>
                        </a:spcBef>
                        <a:spcAft>
                          <a:spcPts val="0"/>
                        </a:spcAft>
                        <a:buClr>
                          <a:srgbClr val="000000"/>
                        </a:buClr>
                        <a:buSzPts val="900"/>
                        <a:buFont typeface="Arial"/>
                        <a:buNone/>
                      </a:pPr>
                      <a:endParaRPr sz="1200" u="none" strike="noStrike" cap="none" dirty="0"/>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tr-TR" sz="1200" b="1" i="0" u="none" strike="noStrike" cap="none" dirty="0">
                          <a:solidFill>
                            <a:srgbClr val="FFFFFF"/>
                          </a:solidFill>
                          <a:latin typeface="Arial"/>
                          <a:ea typeface="Arial"/>
                          <a:cs typeface="Arial"/>
                          <a:sym typeface="Arial"/>
                        </a:rPr>
                        <a:t>Tüm</a:t>
                      </a:r>
                      <a:r>
                        <a:rPr lang="en" sz="1200" b="1" i="0" u="none" strike="noStrike" cap="none">
                          <a:solidFill>
                            <a:srgbClr val="FFFFFF"/>
                          </a:solidFill>
                          <a:latin typeface="Arial"/>
                          <a:ea typeface="Arial"/>
                          <a:cs typeface="Arial"/>
                          <a:sym typeface="Arial"/>
                        </a:rPr>
                        <a:t/>
                      </a:r>
                      <a:br>
                        <a:rPr lang="en" sz="1200" b="1" i="0" u="none" strike="noStrike" cap="none">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 hastalar (N=155)*</a:t>
                      </a:r>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tr-TR" sz="1200" b="1" i="0" u="none" strike="noStrike" cap="none" dirty="0">
                          <a:solidFill>
                            <a:srgbClr val="FFFFFF"/>
                          </a:solidFill>
                          <a:latin typeface="Arial"/>
                          <a:ea typeface="Arial"/>
                          <a:cs typeface="Arial"/>
                          <a:sym typeface="Arial"/>
                        </a:rPr>
                        <a:t>R/R </a:t>
                      </a:r>
                      <a:r>
                        <a:rPr lang="en" sz="1200" b="1" i="0" u="none" strike="noStrike" cap="none" dirty="0">
                          <a:solidFill>
                            <a:srgbClr val="FFFFFF"/>
                          </a:solidFill>
                          <a:latin typeface="Arial"/>
                          <a:ea typeface="Arial"/>
                          <a:cs typeface="Arial"/>
                          <a:sym typeface="Arial"/>
                        </a:rPr>
                        <a:t/>
                      </a:r>
                      <a:br>
                        <a:rPr lang="en" sz="1200" b="1" i="0" u="none" strike="noStrike" cap="none" dirty="0">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DLBCL/</a:t>
                      </a:r>
                      <a:r>
                        <a:rPr lang="en" sz="1200" b="1" i="0" u="none" strike="noStrike" cap="none" dirty="0">
                          <a:solidFill>
                            <a:srgbClr val="FFFFFF"/>
                          </a:solidFill>
                          <a:latin typeface="Arial"/>
                          <a:ea typeface="Arial"/>
                          <a:cs typeface="Arial"/>
                          <a:sym typeface="Arial"/>
                        </a:rPr>
                        <a:t/>
                      </a:r>
                      <a:br>
                        <a:rPr lang="en" sz="1200" b="1" i="0" u="none" strike="noStrike" cap="none" dirty="0">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trFL (N=132)</a:t>
                      </a:r>
                      <a:r>
                        <a:rPr lang="tr-TR" sz="1200" b="1" u="none" strike="noStrike" cap="none" baseline="30000" dirty="0">
                          <a:solidFill>
                            <a:srgbClr val="FFFFFF"/>
                          </a:solidFill>
                        </a:rPr>
                        <a:t>2</a:t>
                      </a:r>
                      <a:r>
                        <a:rPr lang="tr-TR" sz="1200" b="0" i="0" u="none" strike="noStrike" cap="none" baseline="30000" dirty="0">
                          <a:solidFill>
                            <a:srgbClr val="FFFFFF"/>
                          </a:solidFill>
                          <a:latin typeface="Arial"/>
                          <a:ea typeface="Arial"/>
                          <a:cs typeface="Arial"/>
                          <a:sym typeface="Arial"/>
                        </a:rPr>
                        <a:t>†‡</a:t>
                      </a:r>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tr-TR" sz="1200" b="1" i="0" u="none" strike="noStrike" cap="none" dirty="0">
                          <a:solidFill>
                            <a:srgbClr val="FFFFFF"/>
                          </a:solidFill>
                          <a:latin typeface="Arial"/>
                          <a:ea typeface="Arial"/>
                          <a:cs typeface="Arial"/>
                          <a:sym typeface="Arial"/>
                        </a:rPr>
                        <a:t>Daha önce </a:t>
                      </a:r>
                      <a:r>
                        <a:rPr lang="en" sz="1200" b="1" i="0" u="none" strike="noStrike" cap="none">
                          <a:solidFill>
                            <a:srgbClr val="FFFFFF"/>
                          </a:solidFill>
                          <a:latin typeface="Arial"/>
                          <a:ea typeface="Arial"/>
                          <a:cs typeface="Arial"/>
                          <a:sym typeface="Arial"/>
                        </a:rPr>
                        <a:t/>
                      </a:r>
                      <a:br>
                        <a:rPr lang="en" sz="1200" b="1" i="0" u="none" strike="noStrike" cap="none">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CAR-T </a:t>
                      </a:r>
                      <a:r>
                        <a:rPr lang="en" sz="1200" b="1" i="0" u="none" strike="noStrike" cap="none">
                          <a:solidFill>
                            <a:srgbClr val="FFFFFF"/>
                          </a:solidFill>
                          <a:latin typeface="Arial"/>
                          <a:ea typeface="Arial"/>
                          <a:cs typeface="Arial"/>
                          <a:sym typeface="Arial"/>
                        </a:rPr>
                        <a:t/>
                      </a:r>
                      <a:br>
                        <a:rPr lang="en" sz="1200" b="1" i="0" u="none" strike="noStrike" cap="none">
                          <a:solidFill>
                            <a:srgbClr val="FFFFFF"/>
                          </a:solidFill>
                          <a:latin typeface="Arial"/>
                          <a:ea typeface="Arial"/>
                          <a:cs typeface="Arial"/>
                          <a:sym typeface="Arial"/>
                        </a:rPr>
                      </a:br>
                      <a:r>
                        <a:rPr lang="tr-TR" sz="1200" b="1" i="0" u="none" strike="noStrike" cap="none" dirty="0">
                          <a:solidFill>
                            <a:srgbClr val="FFFFFF"/>
                          </a:solidFill>
                          <a:latin typeface="Arial"/>
                          <a:ea typeface="Arial"/>
                          <a:cs typeface="Arial"/>
                          <a:sym typeface="Arial"/>
                        </a:rPr>
                        <a:t>(N=52)</a:t>
                      </a:r>
                      <a:r>
                        <a:rPr lang="tr-TR" sz="1200" b="0" i="0" u="none" strike="noStrike" cap="none" baseline="30000" dirty="0">
                          <a:solidFill>
                            <a:srgbClr val="FFFFFF"/>
                          </a:solidFill>
                          <a:latin typeface="Arial"/>
                          <a:ea typeface="Arial"/>
                          <a:cs typeface="Arial"/>
                          <a:sym typeface="Arial"/>
                        </a:rPr>
                        <a:t>†</a:t>
                      </a:r>
                    </a:p>
                  </a:txBody>
                  <a:tcPr marL="120000"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extLst>
                  <a:ext uri="{0D108BD9-81ED-4DB2-BD59-A6C34878D82A}">
                    <a16:rowId xmlns:a16="http://schemas.microsoft.com/office/drawing/2014/main" val="10000"/>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rgbClr val="000000"/>
                          </a:solidFill>
                          <a:latin typeface="Arial"/>
                          <a:ea typeface="Arial"/>
                          <a:cs typeface="Arial"/>
                          <a:sym typeface="Arial"/>
                        </a:rPr>
                        <a:t>ORR, </a:t>
                      </a:r>
                      <a:r>
                        <a:rPr lang="tr-TR" sz="1200" b="0" u="none" strike="noStrike" cap="none" dirty="0">
                          <a:solidFill>
                            <a:srgbClr val="000000"/>
                          </a:solidFill>
                          <a:latin typeface="Arial"/>
                          <a:ea typeface="Arial"/>
                          <a:cs typeface="Arial"/>
                          <a:sym typeface="Arial"/>
                        </a:rPr>
                        <a:t>n (%) [%95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80 (52) </a:t>
                      </a:r>
                      <a:r>
                        <a:rPr lang="en" sz="1200" u="none" strike="noStrike" cap="none"/>
                        <a:t/>
                      </a:r>
                      <a:br>
                        <a:rPr lang="en" sz="1200" u="none" strike="noStrike" cap="none"/>
                      </a:br>
                      <a:r>
                        <a:rPr lang="tr-TR" sz="1200" u="none" strike="noStrike" cap="none" dirty="0"/>
                        <a:t>[43,5–59,7]</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74 (56) </a:t>
                      </a:r>
                      <a:r>
                        <a:rPr lang="en" sz="1200" u="none" strike="noStrike" cap="none"/>
                        <a:t/>
                      </a:r>
                      <a:br>
                        <a:rPr lang="en" sz="1200" u="none" strike="noStrike" cap="none"/>
                      </a:br>
                      <a:r>
                        <a:rPr lang="tr-TR" sz="1200" u="none" strike="noStrike" cap="none" dirty="0"/>
                        <a:t>[47,2–64,7]</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26 (50) </a:t>
                      </a:r>
                      <a:r>
                        <a:rPr lang="en" sz="1200" u="none" strike="noStrike" cap="none"/>
                        <a:t/>
                      </a:r>
                      <a:br>
                        <a:rPr lang="en" sz="1200" u="none" strike="noStrike" cap="none"/>
                      </a:br>
                      <a:r>
                        <a:rPr lang="tr-TR" sz="1200" u="none" strike="noStrike" cap="none" dirty="0"/>
                        <a:t>[35,8–64,2]</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D9D9D9"/>
                      </a:solidFill>
                      <a:prstDash val="solid"/>
                      <a:round/>
                      <a:headEnd type="none" w="sm" len="sm"/>
                      <a:tailEnd type="none" w="sm" len="sm"/>
                    </a:lnB>
                  </a:tcPr>
                </a:tc>
                <a:extLst>
                  <a:ext uri="{0D108BD9-81ED-4DB2-BD59-A6C34878D82A}">
                    <a16:rowId xmlns:a16="http://schemas.microsoft.com/office/drawing/2014/main" val="10001"/>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800" b="1" u="none" strike="noStrike" cap="none" dirty="0">
                          <a:solidFill>
                            <a:srgbClr val="000000"/>
                          </a:solidFill>
                          <a:highlight>
                            <a:srgbClr val="FFFF00"/>
                          </a:highlight>
                          <a:latin typeface="Arial"/>
                          <a:ea typeface="Arial"/>
                          <a:cs typeface="Arial"/>
                          <a:sym typeface="Arial"/>
                        </a:rPr>
                        <a:t>%CR oranı </a:t>
                      </a:r>
                      <a:r>
                        <a:rPr lang="tr-TR" sz="1800" b="0" u="none" strike="noStrike" cap="none" dirty="0">
                          <a:solidFill>
                            <a:srgbClr val="000000"/>
                          </a:solidFill>
                          <a:highlight>
                            <a:srgbClr val="FFFF00"/>
                          </a:highlight>
                          <a:latin typeface="Arial"/>
                          <a:ea typeface="Arial"/>
                          <a:cs typeface="Arial"/>
                          <a:sym typeface="Arial"/>
                        </a:rPr>
                        <a:t>n (%) [%95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800" u="none" strike="noStrike" cap="none" dirty="0">
                          <a:highlight>
                            <a:srgbClr val="FFFF00"/>
                          </a:highlight>
                        </a:rPr>
                        <a:t>62 (40)</a:t>
                      </a:r>
                      <a:r>
                        <a:rPr lang="en" sz="1800" u="none" strike="noStrike" cap="none" dirty="0">
                          <a:highlight>
                            <a:srgbClr val="FFFF00"/>
                          </a:highlight>
                        </a:rPr>
                        <a:t/>
                      </a:r>
                      <a:br>
                        <a:rPr lang="en" sz="1800" u="none" strike="noStrike" cap="none" dirty="0">
                          <a:highlight>
                            <a:srgbClr val="FFFF00"/>
                          </a:highlight>
                        </a:rPr>
                      </a:br>
                      <a:r>
                        <a:rPr lang="tr-TR" sz="1800" u="none" strike="noStrike" cap="none" dirty="0">
                          <a:highlight>
                            <a:srgbClr val="FFFF00"/>
                          </a:highlight>
                        </a:rPr>
                        <a:t> [32,2–48,2]</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800" u="none" strike="noStrike" cap="none" dirty="0">
                          <a:highlight>
                            <a:srgbClr val="FFFF00"/>
                          </a:highlight>
                        </a:rPr>
                        <a:t>58 (44) </a:t>
                      </a:r>
                      <a:r>
                        <a:rPr lang="en" sz="1800" u="none" strike="noStrike" cap="none">
                          <a:highlight>
                            <a:srgbClr val="FFFF00"/>
                          </a:highlight>
                        </a:rPr>
                        <a:t/>
                      </a:r>
                      <a:br>
                        <a:rPr lang="en" sz="1800" u="none" strike="noStrike" cap="none">
                          <a:highlight>
                            <a:srgbClr val="FFFF00"/>
                          </a:highlight>
                        </a:rPr>
                      </a:br>
                      <a:r>
                        <a:rPr lang="tr-TR" sz="1800" u="none" strike="noStrike" cap="none" dirty="0">
                          <a:highlight>
                            <a:srgbClr val="FFFF00"/>
                          </a:highlight>
                        </a:rPr>
                        <a:t>[35,3–52,8]</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800" u="none" strike="noStrike" cap="none" dirty="0">
                          <a:solidFill>
                            <a:srgbClr val="000000"/>
                          </a:solidFill>
                          <a:highlight>
                            <a:srgbClr val="FFFF00"/>
                          </a:highlight>
                        </a:rPr>
                        <a:t>19 </a:t>
                      </a:r>
                      <a:r>
                        <a:rPr lang="tr-TR" sz="1800" u="none" strike="noStrike" cap="none" dirty="0">
                          <a:highlight>
                            <a:srgbClr val="FFFF00"/>
                          </a:highlight>
                        </a:rPr>
                        <a:t>(37) </a:t>
                      </a:r>
                      <a:r>
                        <a:rPr lang="en" sz="1800" u="none" strike="noStrike" cap="none">
                          <a:highlight>
                            <a:srgbClr val="FFFF00"/>
                          </a:highlight>
                        </a:rPr>
                        <a:t/>
                      </a:r>
                      <a:br>
                        <a:rPr lang="en" sz="1800" u="none" strike="noStrike" cap="none">
                          <a:highlight>
                            <a:srgbClr val="FFFF00"/>
                          </a:highlight>
                        </a:rPr>
                      </a:br>
                      <a:r>
                        <a:rPr lang="tr-TR" sz="1800" u="none" strike="noStrike" cap="none" dirty="0">
                          <a:highlight>
                            <a:srgbClr val="FFFF00"/>
                          </a:highlight>
                        </a:rPr>
                        <a:t>[23,6–51,0]</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9D9D9"/>
                      </a:solidFill>
                      <a:prstDash val="solid"/>
                      <a:round/>
                      <a:headEnd type="none" w="sm" len="sm"/>
                      <a:tailEnd type="none" w="sm" len="sm"/>
                    </a:lnB>
                  </a:tcPr>
                </a:tc>
                <a:extLst>
                  <a:ext uri="{0D108BD9-81ED-4DB2-BD59-A6C34878D82A}">
                    <a16:rowId xmlns:a16="http://schemas.microsoft.com/office/drawing/2014/main" val="10002"/>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800" b="1" u="none" strike="noStrike" cap="none" dirty="0">
                          <a:highlight>
                            <a:srgbClr val="FFFF00"/>
                          </a:highlight>
                        </a:rPr>
                        <a:t>Medyan DOCR</a:t>
                      </a:r>
                      <a:r>
                        <a:rPr lang="tr-TR" sz="1800" u="none" strike="noStrike" cap="none" dirty="0">
                          <a:highlight>
                            <a:srgbClr val="FFFF00"/>
                          </a:highlight>
                        </a:rPr>
                        <a:t>, ay </a:t>
                      </a:r>
                      <a:r>
                        <a:rPr lang="en" sz="1800" u="none" strike="noStrike" cap="none" dirty="0">
                          <a:highlight>
                            <a:srgbClr val="FFFF00"/>
                          </a:highlight>
                        </a:rPr>
                        <a:t/>
                      </a:r>
                      <a:br>
                        <a:rPr lang="en" sz="1800" u="none" strike="noStrike" cap="none" dirty="0">
                          <a:highlight>
                            <a:srgbClr val="FFFF00"/>
                          </a:highlight>
                        </a:rPr>
                      </a:br>
                      <a:r>
                        <a:rPr lang="tr-TR" sz="1800" u="none" strike="noStrike" cap="none" dirty="0">
                          <a:highlight>
                            <a:srgbClr val="FFFF00"/>
                          </a:highlight>
                        </a:rPr>
                        <a:t>(%95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800" b="0" u="none" strike="noStrike" cap="none" dirty="0">
                          <a:solidFill>
                            <a:srgbClr val="000000"/>
                          </a:solidFill>
                          <a:highlight>
                            <a:srgbClr val="FFFF00"/>
                          </a:highlight>
                          <a:latin typeface="Arial"/>
                          <a:ea typeface="Arial"/>
                          <a:cs typeface="Arial"/>
                          <a:sym typeface="Arial"/>
                        </a:rPr>
                        <a:t>26,9 </a:t>
                      </a:r>
                      <a:r>
                        <a:rPr lang="en" sz="1800" b="0" u="none" strike="noStrike" cap="none">
                          <a:solidFill>
                            <a:srgbClr val="000000"/>
                          </a:solidFill>
                          <a:highlight>
                            <a:srgbClr val="FFFF00"/>
                          </a:highlight>
                          <a:latin typeface="Arial"/>
                          <a:ea typeface="Arial"/>
                          <a:cs typeface="Arial"/>
                          <a:sym typeface="Arial"/>
                        </a:rPr>
                        <a:t/>
                      </a:r>
                      <a:br>
                        <a:rPr lang="en" sz="1800" b="0" u="none" strike="noStrike" cap="none">
                          <a:solidFill>
                            <a:srgbClr val="000000"/>
                          </a:solidFill>
                          <a:highlight>
                            <a:srgbClr val="FFFF00"/>
                          </a:highlight>
                          <a:latin typeface="Arial"/>
                          <a:ea typeface="Arial"/>
                          <a:cs typeface="Arial"/>
                          <a:sym typeface="Arial"/>
                        </a:rPr>
                      </a:br>
                      <a:r>
                        <a:rPr lang="tr-TR" sz="1800" b="0" u="none" strike="noStrike" cap="none" dirty="0">
                          <a:solidFill>
                            <a:srgbClr val="000000"/>
                          </a:solidFill>
                          <a:highlight>
                            <a:srgbClr val="FFFF00"/>
                          </a:highlight>
                          <a:latin typeface="Arial"/>
                          <a:ea typeface="Arial"/>
                          <a:cs typeface="Arial"/>
                          <a:sym typeface="Arial"/>
                        </a:rPr>
                        <a:t>(19,8–NR)</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800" b="0" u="none" strike="noStrike" cap="none" dirty="0">
                          <a:solidFill>
                            <a:srgbClr val="000000"/>
                          </a:solidFill>
                          <a:highlight>
                            <a:srgbClr val="FFFF00"/>
                          </a:highlight>
                          <a:latin typeface="Arial"/>
                          <a:ea typeface="Arial"/>
                          <a:cs typeface="Arial"/>
                          <a:sym typeface="Arial"/>
                        </a:rPr>
                        <a:t>28,3 </a:t>
                      </a:r>
                      <a:r>
                        <a:rPr lang="en" sz="1800" b="0" u="none" strike="noStrike" cap="none">
                          <a:solidFill>
                            <a:srgbClr val="000000"/>
                          </a:solidFill>
                          <a:highlight>
                            <a:srgbClr val="FFFF00"/>
                          </a:highlight>
                          <a:latin typeface="Arial"/>
                          <a:ea typeface="Arial"/>
                          <a:cs typeface="Arial"/>
                          <a:sym typeface="Arial"/>
                        </a:rPr>
                        <a:t/>
                      </a:r>
                      <a:br>
                        <a:rPr lang="en" sz="1800" b="0" u="none" strike="noStrike" cap="none">
                          <a:solidFill>
                            <a:srgbClr val="000000"/>
                          </a:solidFill>
                          <a:highlight>
                            <a:srgbClr val="FFFF00"/>
                          </a:highlight>
                          <a:latin typeface="Arial"/>
                          <a:ea typeface="Arial"/>
                          <a:cs typeface="Arial"/>
                          <a:sym typeface="Arial"/>
                        </a:rPr>
                      </a:br>
                      <a:r>
                        <a:rPr lang="tr-TR" sz="1800" b="0" u="none" strike="noStrike" cap="none" dirty="0">
                          <a:solidFill>
                            <a:srgbClr val="000000"/>
                          </a:solidFill>
                          <a:highlight>
                            <a:srgbClr val="FFFF00"/>
                          </a:highlight>
                          <a:latin typeface="Arial"/>
                          <a:ea typeface="Arial"/>
                          <a:cs typeface="Arial"/>
                          <a:sym typeface="Arial"/>
                        </a:rPr>
                        <a:t>(19,8–NR)</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800" b="0" u="none" strike="noStrike" cap="none" dirty="0">
                          <a:solidFill>
                            <a:srgbClr val="000000"/>
                          </a:solidFill>
                          <a:highlight>
                            <a:srgbClr val="FFFF00"/>
                          </a:highlight>
                          <a:latin typeface="Arial"/>
                          <a:ea typeface="Arial"/>
                          <a:cs typeface="Arial"/>
                          <a:sym typeface="Arial"/>
                        </a:rPr>
                        <a:t>22,0 </a:t>
                      </a:r>
                      <a:r>
                        <a:rPr lang="en" sz="1800" b="0" u="none" strike="noStrike" cap="none" dirty="0">
                          <a:solidFill>
                            <a:srgbClr val="000000"/>
                          </a:solidFill>
                          <a:highlight>
                            <a:srgbClr val="FFFF00"/>
                          </a:highlight>
                          <a:latin typeface="Arial"/>
                          <a:ea typeface="Arial"/>
                          <a:cs typeface="Arial"/>
                          <a:sym typeface="Arial"/>
                        </a:rPr>
                        <a:t/>
                      </a:r>
                      <a:br>
                        <a:rPr lang="en" sz="1800" b="0" u="none" strike="noStrike" cap="none" dirty="0">
                          <a:solidFill>
                            <a:srgbClr val="000000"/>
                          </a:solidFill>
                          <a:highlight>
                            <a:srgbClr val="FFFF00"/>
                          </a:highlight>
                          <a:latin typeface="Arial"/>
                          <a:ea typeface="Arial"/>
                          <a:cs typeface="Arial"/>
                          <a:sym typeface="Arial"/>
                        </a:rPr>
                      </a:br>
                      <a:r>
                        <a:rPr lang="tr-TR" sz="1800" b="0" u="none" strike="noStrike" cap="none" dirty="0">
                          <a:solidFill>
                            <a:srgbClr val="000000"/>
                          </a:solidFill>
                          <a:highlight>
                            <a:srgbClr val="FFFF00"/>
                          </a:highlight>
                          <a:latin typeface="Arial"/>
                          <a:ea typeface="Arial"/>
                          <a:cs typeface="Arial"/>
                          <a:sym typeface="Arial"/>
                        </a:rPr>
                        <a:t>(6,7–NR)</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9D9D9"/>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3"/>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t>24 aylık DOCR</a:t>
                      </a:r>
                      <a:r>
                        <a:rPr lang="tr-TR" sz="1200" u="none" strike="noStrike" cap="none" dirty="0"/>
                        <a:t>, % (%95 GA)</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solidFill>
                            <a:srgbClr val="000000"/>
                          </a:solidFill>
                          <a:latin typeface="Arial"/>
                          <a:ea typeface="Arial"/>
                          <a:cs typeface="Arial"/>
                          <a:sym typeface="Arial"/>
                        </a:rPr>
                        <a:t>55,0 </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(41,1–68,8)</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solidFill>
                            <a:srgbClr val="000000"/>
                          </a:solidFill>
                          <a:latin typeface="Arial"/>
                          <a:ea typeface="Arial"/>
                          <a:cs typeface="Arial"/>
                          <a:sym typeface="Arial"/>
                        </a:rPr>
                        <a:t>56,2 </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(41,9–70,4)</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solidFill>
                            <a:srgbClr val="000000"/>
                          </a:solidFill>
                          <a:latin typeface="Arial"/>
                          <a:ea typeface="Arial"/>
                          <a:cs typeface="Arial"/>
                          <a:sym typeface="Arial"/>
                        </a:rPr>
                        <a:t>33,1</a:t>
                      </a:r>
                      <a:r>
                        <a:rPr lang="en" sz="1200" b="0" u="none" strike="noStrike" cap="none">
                          <a:solidFill>
                            <a:srgbClr val="000000"/>
                          </a:solidFill>
                          <a:latin typeface="Arial"/>
                          <a:ea typeface="Arial"/>
                          <a:cs typeface="Arial"/>
                          <a:sym typeface="Arial"/>
                        </a:rPr>
                        <a:t/>
                      </a:r>
                      <a:br>
                        <a:rPr lang="en" sz="1200" b="0" u="none" strike="noStrike" cap="none">
                          <a:solidFill>
                            <a:srgbClr val="000000"/>
                          </a:solidFill>
                          <a:latin typeface="Arial"/>
                          <a:ea typeface="Arial"/>
                          <a:cs typeface="Arial"/>
                          <a:sym typeface="Arial"/>
                        </a:rPr>
                      </a:br>
                      <a:r>
                        <a:rPr lang="tr-TR" sz="1200" b="0" u="none" strike="noStrike" cap="none" dirty="0">
                          <a:solidFill>
                            <a:srgbClr val="000000"/>
                          </a:solidFill>
                          <a:latin typeface="Arial"/>
                          <a:ea typeface="Arial"/>
                          <a:cs typeface="Arial"/>
                          <a:sym typeface="Arial"/>
                        </a:rPr>
                        <a:t>(7,2–59,0)</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4"/>
                  </a:ext>
                </a:extLst>
              </a:tr>
              <a:tr h="670573">
                <a:tc>
                  <a:txBody>
                    <a:bodyPr/>
                    <a:lstStyle/>
                    <a:p>
                      <a:pPr marL="0" marR="0" lvl="0" indent="0" algn="l" rtl="0">
                        <a:lnSpc>
                          <a:spcPct val="100000"/>
                        </a:lnSpc>
                        <a:spcBef>
                          <a:spcPts val="0"/>
                        </a:spcBef>
                        <a:spcAft>
                          <a:spcPts val="0"/>
                        </a:spcAft>
                        <a:buClr>
                          <a:srgbClr val="000000"/>
                        </a:buClr>
                        <a:buSzPts val="900"/>
                        <a:buFont typeface="Arial"/>
                        <a:buNone/>
                      </a:pPr>
                      <a:r>
                        <a:rPr lang="tr-TR" sz="1200" b="0" u="none" strike="noStrike" cap="none" dirty="0"/>
                        <a:t>Medyan CR takip süresi</a:t>
                      </a:r>
                      <a:r>
                        <a:rPr lang="tr-TR" sz="1200" b="1" u="none" strike="noStrike" cap="none" dirty="0"/>
                        <a:t>, ay (aralık)</a:t>
                      </a:r>
                      <a:r>
                        <a:rPr lang="tr-TR" sz="1200" b="0" u="none" strike="noStrike" cap="none" dirty="0"/>
                        <a:t> </a:t>
                      </a:r>
                      <a:r>
                        <a:rPr lang="en" sz="1200" b="0" u="none" strike="noStrike" cap="none" dirty="0"/>
                        <a:t/>
                      </a:r>
                      <a:br>
                        <a:rPr lang="en" sz="1200" b="0" u="none" strike="noStrike" cap="none" dirty="0"/>
                      </a:br>
                      <a:endParaRPr lang="en" sz="1200" b="0" u="none" strike="noStrike" cap="none" dirty="0"/>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29,6 </a:t>
                      </a:r>
                      <a:r>
                        <a:rPr lang="en" sz="1200" u="none" strike="noStrike" cap="none"/>
                        <a:t/>
                      </a:r>
                      <a:br>
                        <a:rPr lang="en" sz="1200" u="none" strike="noStrike" cap="none"/>
                      </a:br>
                      <a:r>
                        <a:rPr lang="tr-TR" sz="1200" u="none" strike="noStrike" cap="none" dirty="0"/>
                        <a:t>(0–39)</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29,6 </a:t>
                      </a:r>
                      <a:r>
                        <a:rPr lang="en" sz="1200" u="none" strike="noStrike" cap="none"/>
                        <a:t/>
                      </a:r>
                      <a:br>
                        <a:rPr lang="en" sz="1200" u="none" strike="noStrike" cap="none"/>
                      </a:br>
                      <a:r>
                        <a:rPr lang="tr-TR" sz="1200" u="none" strike="noStrike" cap="none" dirty="0"/>
                        <a:t>(0–39)</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tr-TR" sz="1200" u="none" strike="noStrike" cap="none" dirty="0"/>
                        <a:t>23,0 </a:t>
                      </a:r>
                      <a:r>
                        <a:rPr lang="en" sz="1200" u="none" strike="noStrike" cap="none"/>
                        <a:t/>
                      </a:r>
                      <a:br>
                        <a:rPr lang="en" sz="1200" u="none" strike="noStrike" cap="none"/>
                      </a:br>
                      <a:r>
                        <a:rPr lang="tr-TR" sz="1200" u="none" strike="noStrike" cap="none" dirty="0"/>
                        <a:t>(0–33)</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5"/>
                  </a:ext>
                </a:extLst>
              </a:tr>
              <a:tr h="487693">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t>Devam eden CR'ler</a:t>
                      </a:r>
                      <a:r>
                        <a:rPr lang="tr-TR" sz="1200" u="none" strike="noStrike" cap="none" dirty="0"/>
                        <a:t>, </a:t>
                      </a:r>
                      <a:r>
                        <a:rPr lang="tr-TR" sz="1200" b="0" i="0" u="none" strike="noStrike" cap="none" dirty="0">
                          <a:solidFill>
                            <a:srgbClr val="000000"/>
                          </a:solidFill>
                          <a:latin typeface="Arial"/>
                          <a:ea typeface="Arial"/>
                          <a:cs typeface="Arial"/>
                          <a:sym typeface="Arial"/>
                        </a:rPr>
                        <a:t>n/N (%) </a:t>
                      </a:r>
                    </a:p>
                  </a:txBody>
                  <a:tcPr marL="120000" marR="121933" marT="60967" marB="60967" anchor="ctr">
                    <a:lnL w="9525" cap="flat" cmpd="sng">
                      <a:solidFill>
                        <a:srgbClr val="000000">
                          <a:alpha val="0"/>
                        </a:srgbClr>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t>34/62 (55)</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t>32/58 (55)</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b="0" u="none" strike="noStrike" cap="none" dirty="0"/>
                        <a:t>10/19 (53)</a:t>
                      </a:r>
                    </a:p>
                  </a:txBody>
                  <a:tcPr marL="120000" marR="121933" marT="60967" marB="609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2611" name="Google Shape;2611;p83"/>
          <p:cNvSpPr/>
          <p:nvPr/>
        </p:nvSpPr>
        <p:spPr>
          <a:xfrm>
            <a:off x="6189996" y="1769837"/>
            <a:ext cx="5456800" cy="3461200"/>
          </a:xfrm>
          <a:prstGeom prst="rect">
            <a:avLst/>
          </a:prstGeom>
          <a:noFill/>
          <a:ln w="25400" cap="flat" cmpd="sng">
            <a:solidFill>
              <a:srgbClr val="0B41CD"/>
            </a:solidFill>
            <a:prstDash val="solid"/>
            <a:round/>
            <a:headEnd type="none" w="sm" len="sm"/>
            <a:tailEnd type="none" w="sm" len="sm"/>
          </a:ln>
        </p:spPr>
        <p:txBody>
          <a:bodyPr spcFirstLastPara="1" wrap="square" lIns="96000" tIns="576000" rIns="96000" bIns="96000" anchor="t" anchorCtr="0">
            <a:noAutofit/>
          </a:bodyPr>
          <a:lstStyle/>
          <a:p>
            <a:pPr marL="380990" indent="-245527">
              <a:buClr>
                <a:srgbClr val="0066CC"/>
              </a:buClr>
              <a:buSzPts val="1600"/>
            </a:pPr>
            <a:endParaRPr sz="2133" dirty="0">
              <a:solidFill>
                <a:srgbClr val="000000"/>
              </a:solidFill>
              <a:latin typeface="Arial"/>
              <a:ea typeface="Arial"/>
              <a:cs typeface="Arial"/>
              <a:sym typeface="Arial"/>
            </a:endParaRPr>
          </a:p>
        </p:txBody>
      </p:sp>
      <p:sp>
        <p:nvSpPr>
          <p:cNvPr id="2612" name="Google Shape;2612;p83"/>
          <p:cNvSpPr/>
          <p:nvPr/>
        </p:nvSpPr>
        <p:spPr>
          <a:xfrm>
            <a:off x="552824" y="2743683"/>
            <a:ext cx="5442800" cy="1876663"/>
          </a:xfrm>
          <a:prstGeom prst="rect">
            <a:avLst/>
          </a:prstGeom>
          <a:noFill/>
          <a:ln w="25400" cap="flat" cmpd="sng">
            <a:solidFill>
              <a:srgbClr val="FF1F26"/>
            </a:solidFill>
            <a:prstDash val="solid"/>
            <a:round/>
            <a:headEnd type="none" w="sm" len="sm"/>
            <a:tailEnd type="none" w="sm" len="sm"/>
          </a:ln>
        </p:spPr>
        <p:txBody>
          <a:bodyPr spcFirstLastPara="1" wrap="square" lIns="121933" tIns="60933" rIns="121933" bIns="60933" anchor="ctr" anchorCtr="0">
            <a:noAutofit/>
          </a:bodyPr>
          <a:lstStyle/>
          <a:p>
            <a:pPr algn="ctr">
              <a:buClr>
                <a:srgbClr val="000000"/>
              </a:buClr>
              <a:buSzPts val="1600"/>
            </a:pPr>
            <a:endParaRPr sz="2133" i="1" dirty="0">
              <a:solidFill>
                <a:srgbClr val="FFFFFF"/>
              </a:solidFill>
              <a:latin typeface="Arial"/>
              <a:ea typeface="Arial"/>
              <a:cs typeface="Arial"/>
              <a:sym typeface="Arial"/>
            </a:endParaRPr>
          </a:p>
        </p:txBody>
      </p:sp>
      <p:grpSp>
        <p:nvGrpSpPr>
          <p:cNvPr id="2613" name="Google Shape;2613;p83"/>
          <p:cNvGrpSpPr/>
          <p:nvPr/>
        </p:nvGrpSpPr>
        <p:grpSpPr>
          <a:xfrm>
            <a:off x="6412987" y="1956127"/>
            <a:ext cx="5062461" cy="2535268"/>
            <a:chOff x="4777938" y="1662228"/>
            <a:chExt cx="3796846" cy="1901451"/>
          </a:xfrm>
        </p:grpSpPr>
        <p:sp>
          <p:nvSpPr>
            <p:cNvPr id="2614" name="Google Shape;2614;p83"/>
            <p:cNvSpPr/>
            <p:nvPr/>
          </p:nvSpPr>
          <p:spPr>
            <a:xfrm>
              <a:off x="5249378" y="1662228"/>
              <a:ext cx="3325406" cy="1496765"/>
            </a:xfrm>
            <a:custGeom>
              <a:avLst/>
              <a:gdLst/>
              <a:ahLst/>
              <a:cxnLst/>
              <a:rect l="l" t="t" r="r" b="b"/>
              <a:pathLst>
                <a:path w="3325406" h="1496765" extrusionOk="0">
                  <a:moveTo>
                    <a:pt x="0" y="0"/>
                  </a:moveTo>
                  <a:lnTo>
                    <a:pt x="0" y="1496765"/>
                  </a:lnTo>
                  <a:lnTo>
                    <a:pt x="3325406" y="1496765"/>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615" name="Google Shape;2615;p83"/>
            <p:cNvGrpSpPr/>
            <p:nvPr/>
          </p:nvGrpSpPr>
          <p:grpSpPr>
            <a:xfrm>
              <a:off x="5214263" y="1707765"/>
              <a:ext cx="35115" cy="1463877"/>
              <a:chOff x="2401393" y="849971"/>
              <a:chExt cx="35115" cy="1463877"/>
            </a:xfrm>
          </p:grpSpPr>
          <p:sp>
            <p:nvSpPr>
              <p:cNvPr id="2616" name="Google Shape;2616;p83"/>
              <p:cNvSpPr/>
              <p:nvPr/>
            </p:nvSpPr>
            <p:spPr>
              <a:xfrm>
                <a:off x="2401393" y="2301199"/>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17" name="Google Shape;2617;p83"/>
              <p:cNvSpPr/>
              <p:nvPr/>
            </p:nvSpPr>
            <p:spPr>
              <a:xfrm>
                <a:off x="2401393" y="2010903"/>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18" name="Google Shape;2618;p83"/>
              <p:cNvSpPr/>
              <p:nvPr/>
            </p:nvSpPr>
            <p:spPr>
              <a:xfrm>
                <a:off x="2401393" y="1720733"/>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19" name="Google Shape;2619;p83"/>
              <p:cNvSpPr/>
              <p:nvPr/>
            </p:nvSpPr>
            <p:spPr>
              <a:xfrm>
                <a:off x="2401393" y="1430437"/>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20" name="Google Shape;2620;p83"/>
              <p:cNvSpPr/>
              <p:nvPr/>
            </p:nvSpPr>
            <p:spPr>
              <a:xfrm>
                <a:off x="2401393" y="1140140"/>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sp>
            <p:nvSpPr>
              <p:cNvPr id="2621" name="Google Shape;2621;p83"/>
              <p:cNvSpPr/>
              <p:nvPr/>
            </p:nvSpPr>
            <p:spPr>
              <a:xfrm>
                <a:off x="2401393" y="849971"/>
                <a:ext cx="35115" cy="12649"/>
              </a:xfrm>
              <a:custGeom>
                <a:avLst/>
                <a:gdLst/>
                <a:ahLst/>
                <a:cxnLst/>
                <a:rect l="l" t="t" r="r" b="b"/>
                <a:pathLst>
                  <a:path w="35115" h="12649" extrusionOk="0">
                    <a:moveTo>
                      <a:pt x="35115" y="0"/>
                    </a:moveTo>
                    <a:lnTo>
                      <a:pt x="0"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700"/>
                </a:pPr>
                <a:endParaRPr sz="933" dirty="0">
                  <a:solidFill>
                    <a:srgbClr val="000000"/>
                  </a:solidFill>
                  <a:latin typeface="Arial"/>
                  <a:ea typeface="Arial"/>
                  <a:cs typeface="Arial"/>
                  <a:sym typeface="Arial"/>
                </a:endParaRPr>
              </a:p>
            </p:txBody>
          </p:sp>
        </p:grpSp>
        <p:grpSp>
          <p:nvGrpSpPr>
            <p:cNvPr id="2622" name="Google Shape;2622;p83"/>
            <p:cNvGrpSpPr/>
            <p:nvPr/>
          </p:nvGrpSpPr>
          <p:grpSpPr>
            <a:xfrm>
              <a:off x="5249378" y="3158993"/>
              <a:ext cx="3303474" cy="35037"/>
              <a:chOff x="2436508" y="2301199"/>
              <a:chExt cx="3303474" cy="35037"/>
            </a:xfrm>
          </p:grpSpPr>
          <p:sp>
            <p:nvSpPr>
              <p:cNvPr id="2623" name="Google Shape;2623;p83"/>
              <p:cNvSpPr/>
              <p:nvPr/>
            </p:nvSpPr>
            <p:spPr>
              <a:xfrm>
                <a:off x="2436508"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4" name="Google Shape;2624;p83"/>
              <p:cNvSpPr/>
              <p:nvPr/>
            </p:nvSpPr>
            <p:spPr>
              <a:xfrm>
                <a:off x="2689666"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5" name="Google Shape;2625;p83"/>
              <p:cNvSpPr/>
              <p:nvPr/>
            </p:nvSpPr>
            <p:spPr>
              <a:xfrm>
                <a:off x="2942824"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6" name="Google Shape;2626;p83"/>
              <p:cNvSpPr/>
              <p:nvPr/>
            </p:nvSpPr>
            <p:spPr>
              <a:xfrm>
                <a:off x="3195981"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7" name="Google Shape;2627;p83"/>
              <p:cNvSpPr/>
              <p:nvPr/>
            </p:nvSpPr>
            <p:spPr>
              <a:xfrm>
                <a:off x="3449139"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8" name="Google Shape;2628;p83"/>
              <p:cNvSpPr/>
              <p:nvPr/>
            </p:nvSpPr>
            <p:spPr>
              <a:xfrm>
                <a:off x="3702170"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29" name="Google Shape;2629;p83"/>
              <p:cNvSpPr/>
              <p:nvPr/>
            </p:nvSpPr>
            <p:spPr>
              <a:xfrm>
                <a:off x="3955328"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0" name="Google Shape;2630;p83"/>
              <p:cNvSpPr/>
              <p:nvPr/>
            </p:nvSpPr>
            <p:spPr>
              <a:xfrm>
                <a:off x="4208486"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1" name="Google Shape;2631;p83"/>
              <p:cNvSpPr/>
              <p:nvPr/>
            </p:nvSpPr>
            <p:spPr>
              <a:xfrm>
                <a:off x="4461644"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2" name="Google Shape;2632;p83"/>
              <p:cNvSpPr/>
              <p:nvPr/>
            </p:nvSpPr>
            <p:spPr>
              <a:xfrm>
                <a:off x="4714801"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3" name="Google Shape;2633;p83"/>
              <p:cNvSpPr/>
              <p:nvPr/>
            </p:nvSpPr>
            <p:spPr>
              <a:xfrm>
                <a:off x="4967959"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4" name="Google Shape;2634;p83"/>
              <p:cNvSpPr/>
              <p:nvPr/>
            </p:nvSpPr>
            <p:spPr>
              <a:xfrm>
                <a:off x="5221117"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5" name="Google Shape;2635;p83"/>
              <p:cNvSpPr/>
              <p:nvPr/>
            </p:nvSpPr>
            <p:spPr>
              <a:xfrm>
                <a:off x="5474275"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36" name="Google Shape;2636;p83"/>
              <p:cNvSpPr/>
              <p:nvPr/>
            </p:nvSpPr>
            <p:spPr>
              <a:xfrm>
                <a:off x="5727306" y="2301199"/>
                <a:ext cx="12676" cy="35037"/>
              </a:xfrm>
              <a:custGeom>
                <a:avLst/>
                <a:gdLst/>
                <a:ahLst/>
                <a:cxnLst/>
                <a:rect l="l" t="t" r="r" b="b"/>
                <a:pathLst>
                  <a:path w="12676" h="35037" extrusionOk="0">
                    <a:moveTo>
                      <a:pt x="0" y="0"/>
                    </a:moveTo>
                    <a:lnTo>
                      <a:pt x="0" y="35038"/>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sp>
          <p:nvSpPr>
            <p:cNvPr id="2637" name="Google Shape;2637;p83"/>
            <p:cNvSpPr/>
            <p:nvPr/>
          </p:nvSpPr>
          <p:spPr>
            <a:xfrm>
              <a:off x="5252928" y="1707765"/>
              <a:ext cx="3261767" cy="876201"/>
            </a:xfrm>
            <a:custGeom>
              <a:avLst/>
              <a:gdLst/>
              <a:ahLst/>
              <a:cxnLst/>
              <a:rect l="l" t="t" r="r" b="b"/>
              <a:pathLst>
                <a:path w="3261767" h="876201" extrusionOk="0">
                  <a:moveTo>
                    <a:pt x="0" y="0"/>
                  </a:moveTo>
                  <a:lnTo>
                    <a:pt x="163532" y="0"/>
                  </a:lnTo>
                  <a:lnTo>
                    <a:pt x="163532" y="26690"/>
                  </a:lnTo>
                  <a:lnTo>
                    <a:pt x="175195" y="26690"/>
                  </a:lnTo>
                  <a:lnTo>
                    <a:pt x="175195" y="77412"/>
                  </a:lnTo>
                  <a:lnTo>
                    <a:pt x="299809" y="77412"/>
                  </a:lnTo>
                  <a:lnTo>
                    <a:pt x="299809" y="102963"/>
                  </a:lnTo>
                  <a:lnTo>
                    <a:pt x="413140" y="102963"/>
                  </a:lnTo>
                  <a:lnTo>
                    <a:pt x="413140" y="131297"/>
                  </a:lnTo>
                  <a:lnTo>
                    <a:pt x="446354" y="131297"/>
                  </a:lnTo>
                  <a:lnTo>
                    <a:pt x="446354" y="183918"/>
                  </a:lnTo>
                  <a:lnTo>
                    <a:pt x="464228" y="183918"/>
                  </a:lnTo>
                  <a:lnTo>
                    <a:pt x="464228" y="209722"/>
                  </a:lnTo>
                  <a:lnTo>
                    <a:pt x="549037" y="209722"/>
                  </a:lnTo>
                  <a:lnTo>
                    <a:pt x="549037" y="240206"/>
                  </a:lnTo>
                  <a:lnTo>
                    <a:pt x="564883" y="240206"/>
                  </a:lnTo>
                  <a:lnTo>
                    <a:pt x="564883" y="264366"/>
                  </a:lnTo>
                  <a:lnTo>
                    <a:pt x="610139" y="264366"/>
                  </a:lnTo>
                  <a:lnTo>
                    <a:pt x="610139" y="292826"/>
                  </a:lnTo>
                  <a:lnTo>
                    <a:pt x="696342" y="292826"/>
                  </a:lnTo>
                  <a:lnTo>
                    <a:pt x="696342" y="319895"/>
                  </a:lnTo>
                  <a:lnTo>
                    <a:pt x="781404" y="319895"/>
                  </a:lnTo>
                  <a:lnTo>
                    <a:pt x="781404" y="349873"/>
                  </a:lnTo>
                  <a:lnTo>
                    <a:pt x="1214067" y="349873"/>
                  </a:lnTo>
                  <a:lnTo>
                    <a:pt x="1214067" y="378966"/>
                  </a:lnTo>
                  <a:lnTo>
                    <a:pt x="1317131" y="378966"/>
                  </a:lnTo>
                  <a:lnTo>
                    <a:pt x="1317131" y="406668"/>
                  </a:lnTo>
                  <a:lnTo>
                    <a:pt x="1417405" y="406668"/>
                  </a:lnTo>
                  <a:lnTo>
                    <a:pt x="1417405" y="435761"/>
                  </a:lnTo>
                  <a:lnTo>
                    <a:pt x="1518693" y="435761"/>
                  </a:lnTo>
                  <a:lnTo>
                    <a:pt x="1518693" y="465233"/>
                  </a:lnTo>
                  <a:lnTo>
                    <a:pt x="1550512" y="465233"/>
                  </a:lnTo>
                  <a:lnTo>
                    <a:pt x="1550512" y="495464"/>
                  </a:lnTo>
                  <a:lnTo>
                    <a:pt x="1611362" y="495464"/>
                  </a:lnTo>
                  <a:lnTo>
                    <a:pt x="1611362" y="526455"/>
                  </a:lnTo>
                  <a:lnTo>
                    <a:pt x="1668027" y="526455"/>
                  </a:lnTo>
                  <a:lnTo>
                    <a:pt x="1668027" y="558330"/>
                  </a:lnTo>
                  <a:lnTo>
                    <a:pt x="1852476" y="558330"/>
                  </a:lnTo>
                  <a:lnTo>
                    <a:pt x="1852476" y="621955"/>
                  </a:lnTo>
                  <a:lnTo>
                    <a:pt x="1884042" y="621955"/>
                  </a:lnTo>
                  <a:lnTo>
                    <a:pt x="1884042" y="654463"/>
                  </a:lnTo>
                  <a:lnTo>
                    <a:pt x="2088267" y="654463"/>
                  </a:lnTo>
                  <a:lnTo>
                    <a:pt x="2088267" y="688110"/>
                  </a:lnTo>
                  <a:lnTo>
                    <a:pt x="2266631" y="688110"/>
                  </a:lnTo>
                  <a:lnTo>
                    <a:pt x="2266631" y="729978"/>
                  </a:lnTo>
                  <a:lnTo>
                    <a:pt x="2380216" y="729978"/>
                  </a:lnTo>
                  <a:lnTo>
                    <a:pt x="2380216" y="768937"/>
                  </a:lnTo>
                  <a:lnTo>
                    <a:pt x="2478716" y="768937"/>
                  </a:lnTo>
                  <a:lnTo>
                    <a:pt x="2478716" y="816751"/>
                  </a:lnTo>
                  <a:lnTo>
                    <a:pt x="2617908" y="816751"/>
                  </a:lnTo>
                  <a:lnTo>
                    <a:pt x="2617908" y="876202"/>
                  </a:lnTo>
                  <a:lnTo>
                    <a:pt x="3261768" y="876202"/>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638" name="Google Shape;2638;p83"/>
            <p:cNvGrpSpPr/>
            <p:nvPr/>
          </p:nvGrpSpPr>
          <p:grpSpPr>
            <a:xfrm>
              <a:off x="7557082" y="2104693"/>
              <a:ext cx="49947" cy="49710"/>
              <a:chOff x="4744212" y="1246899"/>
              <a:chExt cx="49947" cy="49710"/>
            </a:xfrm>
          </p:grpSpPr>
          <p:sp>
            <p:nvSpPr>
              <p:cNvPr id="2639" name="Google Shape;2639;p83"/>
              <p:cNvSpPr/>
              <p:nvPr/>
            </p:nvSpPr>
            <p:spPr>
              <a:xfrm>
                <a:off x="4769185" y="1246899"/>
                <a:ext cx="12676" cy="49710"/>
              </a:xfrm>
              <a:custGeom>
                <a:avLst/>
                <a:gdLst/>
                <a:ahLst/>
                <a:cxnLst/>
                <a:rect l="l" t="t" r="r" b="b"/>
                <a:pathLst>
                  <a:path w="12676" h="49710" extrusionOk="0">
                    <a:moveTo>
                      <a:pt x="0" y="0"/>
                    </a:moveTo>
                    <a:lnTo>
                      <a:pt x="0" y="49711"/>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40" name="Google Shape;2640;p83"/>
              <p:cNvSpPr/>
              <p:nvPr/>
            </p:nvSpPr>
            <p:spPr>
              <a:xfrm>
                <a:off x="4744212" y="1271817"/>
                <a:ext cx="49947" cy="12649"/>
              </a:xfrm>
              <a:custGeom>
                <a:avLst/>
                <a:gdLst/>
                <a:ahLst/>
                <a:cxnLst/>
                <a:rect l="l" t="t" r="r" b="b"/>
                <a:pathLst>
                  <a:path w="49947" h="12649" extrusionOk="0">
                    <a:moveTo>
                      <a:pt x="0" y="0"/>
                    </a:moveTo>
                    <a:lnTo>
                      <a:pt x="49947" y="0"/>
                    </a:lnTo>
                  </a:path>
                </a:pathLst>
              </a:custGeom>
              <a:noFill/>
              <a:ln w="1262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41" name="Google Shape;2641;p83"/>
            <p:cNvGrpSpPr/>
            <p:nvPr/>
          </p:nvGrpSpPr>
          <p:grpSpPr>
            <a:xfrm>
              <a:off x="5227954" y="1682846"/>
              <a:ext cx="2805272" cy="1022803"/>
              <a:chOff x="2415084" y="825052"/>
              <a:chExt cx="2805272" cy="1022803"/>
            </a:xfrm>
          </p:grpSpPr>
          <p:grpSp>
            <p:nvGrpSpPr>
              <p:cNvPr id="2642" name="Google Shape;2642;p83"/>
              <p:cNvGrpSpPr/>
              <p:nvPr/>
            </p:nvGrpSpPr>
            <p:grpSpPr>
              <a:xfrm>
                <a:off x="4737873" y="1798145"/>
                <a:ext cx="49947" cy="49710"/>
                <a:chOff x="4737873" y="1798145"/>
                <a:chExt cx="49947" cy="49710"/>
              </a:xfrm>
            </p:grpSpPr>
            <p:sp>
              <p:nvSpPr>
                <p:cNvPr id="2643" name="Google Shape;2643;p83"/>
                <p:cNvSpPr/>
                <p:nvPr/>
              </p:nvSpPr>
              <p:spPr>
                <a:xfrm>
                  <a:off x="4762847"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44" name="Google Shape;2644;p83"/>
                <p:cNvSpPr/>
                <p:nvPr/>
              </p:nvSpPr>
              <p:spPr>
                <a:xfrm>
                  <a:off x="4737873" y="1823064"/>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45" name="Google Shape;2645;p83"/>
              <p:cNvGrpSpPr/>
              <p:nvPr/>
            </p:nvGrpSpPr>
            <p:grpSpPr>
              <a:xfrm>
                <a:off x="4354270" y="1798145"/>
                <a:ext cx="49820" cy="49710"/>
                <a:chOff x="4354270" y="1798145"/>
                <a:chExt cx="49820" cy="49710"/>
              </a:xfrm>
            </p:grpSpPr>
            <p:sp>
              <p:nvSpPr>
                <p:cNvPr id="2646" name="Google Shape;2646;p83"/>
                <p:cNvSpPr/>
                <p:nvPr/>
              </p:nvSpPr>
              <p:spPr>
                <a:xfrm>
                  <a:off x="4379244"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47" name="Google Shape;2647;p83"/>
                <p:cNvSpPr/>
                <p:nvPr/>
              </p:nvSpPr>
              <p:spPr>
                <a:xfrm>
                  <a:off x="4354270" y="1823064"/>
                  <a:ext cx="49820" cy="12649"/>
                </a:xfrm>
                <a:custGeom>
                  <a:avLst/>
                  <a:gdLst/>
                  <a:ahLst/>
                  <a:cxnLst/>
                  <a:rect l="l" t="t" r="r" b="b"/>
                  <a:pathLst>
                    <a:path w="49820" h="12649" extrusionOk="0">
                      <a:moveTo>
                        <a:pt x="0" y="0"/>
                      </a:moveTo>
                      <a:lnTo>
                        <a:pt x="49820"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48" name="Google Shape;2648;p83"/>
              <p:cNvGrpSpPr/>
              <p:nvPr/>
            </p:nvGrpSpPr>
            <p:grpSpPr>
              <a:xfrm>
                <a:off x="3985879" y="1436888"/>
                <a:ext cx="49947" cy="49837"/>
                <a:chOff x="3985879" y="1436888"/>
                <a:chExt cx="49947" cy="49837"/>
              </a:xfrm>
            </p:grpSpPr>
            <p:sp>
              <p:nvSpPr>
                <p:cNvPr id="2649" name="Google Shape;2649;p83"/>
                <p:cNvSpPr/>
                <p:nvPr/>
              </p:nvSpPr>
              <p:spPr>
                <a:xfrm>
                  <a:off x="4010853" y="1436888"/>
                  <a:ext cx="12676" cy="49837"/>
                </a:xfrm>
                <a:custGeom>
                  <a:avLst/>
                  <a:gdLst/>
                  <a:ahLst/>
                  <a:cxnLst/>
                  <a:rect l="l" t="t" r="r" b="b"/>
                  <a:pathLst>
                    <a:path w="12676" h="49837" extrusionOk="0">
                      <a:moveTo>
                        <a:pt x="0" y="0"/>
                      </a:moveTo>
                      <a:lnTo>
                        <a:pt x="0" y="49837"/>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0" name="Google Shape;2650;p83"/>
                <p:cNvSpPr/>
                <p:nvPr/>
              </p:nvSpPr>
              <p:spPr>
                <a:xfrm>
                  <a:off x="3985879" y="1461806"/>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51" name="Google Shape;2651;p83"/>
              <p:cNvGrpSpPr/>
              <p:nvPr/>
            </p:nvGrpSpPr>
            <p:grpSpPr>
              <a:xfrm>
                <a:off x="2590279" y="912837"/>
                <a:ext cx="49947" cy="49710"/>
                <a:chOff x="2590279" y="912837"/>
                <a:chExt cx="49947" cy="49710"/>
              </a:xfrm>
            </p:grpSpPr>
            <p:sp>
              <p:nvSpPr>
                <p:cNvPr id="2652" name="Google Shape;2652;p83"/>
                <p:cNvSpPr/>
                <p:nvPr/>
              </p:nvSpPr>
              <p:spPr>
                <a:xfrm>
                  <a:off x="2615252" y="912837"/>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3" name="Google Shape;2653;p83"/>
                <p:cNvSpPr/>
                <p:nvPr/>
              </p:nvSpPr>
              <p:spPr>
                <a:xfrm>
                  <a:off x="2590279" y="937629"/>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54" name="Google Shape;2654;p83"/>
              <p:cNvGrpSpPr/>
              <p:nvPr/>
            </p:nvGrpSpPr>
            <p:grpSpPr>
              <a:xfrm>
                <a:off x="2516246" y="825052"/>
                <a:ext cx="49947" cy="49837"/>
                <a:chOff x="2516246" y="825052"/>
                <a:chExt cx="49947" cy="49837"/>
              </a:xfrm>
            </p:grpSpPr>
            <p:sp>
              <p:nvSpPr>
                <p:cNvPr id="2655" name="Google Shape;2655;p83"/>
                <p:cNvSpPr/>
                <p:nvPr/>
              </p:nvSpPr>
              <p:spPr>
                <a:xfrm>
                  <a:off x="2541219" y="825052"/>
                  <a:ext cx="12676" cy="49837"/>
                </a:xfrm>
                <a:custGeom>
                  <a:avLst/>
                  <a:gdLst/>
                  <a:ahLst/>
                  <a:cxnLst/>
                  <a:rect l="l" t="t" r="r" b="b"/>
                  <a:pathLst>
                    <a:path w="12676" h="49837" extrusionOk="0">
                      <a:moveTo>
                        <a:pt x="0" y="0"/>
                      </a:moveTo>
                      <a:lnTo>
                        <a:pt x="0" y="49837"/>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6" name="Google Shape;2656;p83"/>
                <p:cNvSpPr/>
                <p:nvPr/>
              </p:nvSpPr>
              <p:spPr>
                <a:xfrm>
                  <a:off x="2516246" y="849971"/>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57" name="Google Shape;2657;p83"/>
              <p:cNvGrpSpPr/>
              <p:nvPr/>
            </p:nvGrpSpPr>
            <p:grpSpPr>
              <a:xfrm>
                <a:off x="2415084" y="825052"/>
                <a:ext cx="49947" cy="49837"/>
                <a:chOff x="2415084" y="825052"/>
                <a:chExt cx="49947" cy="49837"/>
              </a:xfrm>
            </p:grpSpPr>
            <p:sp>
              <p:nvSpPr>
                <p:cNvPr id="2658" name="Google Shape;2658;p83"/>
                <p:cNvSpPr/>
                <p:nvPr/>
              </p:nvSpPr>
              <p:spPr>
                <a:xfrm>
                  <a:off x="2440058" y="825052"/>
                  <a:ext cx="12676" cy="49837"/>
                </a:xfrm>
                <a:custGeom>
                  <a:avLst/>
                  <a:gdLst/>
                  <a:ahLst/>
                  <a:cxnLst/>
                  <a:rect l="l" t="t" r="r" b="b"/>
                  <a:pathLst>
                    <a:path w="12676" h="49837" extrusionOk="0">
                      <a:moveTo>
                        <a:pt x="0" y="0"/>
                      </a:moveTo>
                      <a:lnTo>
                        <a:pt x="0" y="49837"/>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59" name="Google Shape;2659;p83"/>
                <p:cNvSpPr/>
                <p:nvPr/>
              </p:nvSpPr>
              <p:spPr>
                <a:xfrm>
                  <a:off x="2415084" y="849971"/>
                  <a:ext cx="49947" cy="12649"/>
                </a:xfrm>
                <a:custGeom>
                  <a:avLst/>
                  <a:gdLst/>
                  <a:ahLst/>
                  <a:cxnLst/>
                  <a:rect l="l" t="t" r="r" b="b"/>
                  <a:pathLst>
                    <a:path w="49947" h="12649" extrusionOk="0">
                      <a:moveTo>
                        <a:pt x="0" y="0"/>
                      </a:moveTo>
                      <a:lnTo>
                        <a:pt x="49947"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60" name="Google Shape;2660;p83"/>
              <p:cNvGrpSpPr/>
              <p:nvPr/>
            </p:nvGrpSpPr>
            <p:grpSpPr>
              <a:xfrm>
                <a:off x="5032992" y="1798145"/>
                <a:ext cx="49820" cy="49710"/>
                <a:chOff x="5032992" y="1798145"/>
                <a:chExt cx="49820" cy="49710"/>
              </a:xfrm>
            </p:grpSpPr>
            <p:sp>
              <p:nvSpPr>
                <p:cNvPr id="2661" name="Google Shape;2661;p83"/>
                <p:cNvSpPr/>
                <p:nvPr/>
              </p:nvSpPr>
              <p:spPr>
                <a:xfrm>
                  <a:off x="5057965"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62" name="Google Shape;2662;p83"/>
                <p:cNvSpPr/>
                <p:nvPr/>
              </p:nvSpPr>
              <p:spPr>
                <a:xfrm>
                  <a:off x="5032992" y="1823064"/>
                  <a:ext cx="49820" cy="12649"/>
                </a:xfrm>
                <a:custGeom>
                  <a:avLst/>
                  <a:gdLst/>
                  <a:ahLst/>
                  <a:cxnLst/>
                  <a:rect l="l" t="t" r="r" b="b"/>
                  <a:pathLst>
                    <a:path w="49820" h="12649" extrusionOk="0">
                      <a:moveTo>
                        <a:pt x="0" y="0"/>
                      </a:moveTo>
                      <a:lnTo>
                        <a:pt x="49820"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63" name="Google Shape;2663;p83"/>
              <p:cNvGrpSpPr/>
              <p:nvPr/>
            </p:nvGrpSpPr>
            <p:grpSpPr>
              <a:xfrm>
                <a:off x="5170536" y="1798145"/>
                <a:ext cx="49820" cy="49710"/>
                <a:chOff x="5170536" y="1798145"/>
                <a:chExt cx="49820" cy="49710"/>
              </a:xfrm>
            </p:grpSpPr>
            <p:sp>
              <p:nvSpPr>
                <p:cNvPr id="2664" name="Google Shape;2664;p83"/>
                <p:cNvSpPr/>
                <p:nvPr/>
              </p:nvSpPr>
              <p:spPr>
                <a:xfrm>
                  <a:off x="5195510" y="1798145"/>
                  <a:ext cx="12676" cy="49710"/>
                </a:xfrm>
                <a:custGeom>
                  <a:avLst/>
                  <a:gdLst/>
                  <a:ahLst/>
                  <a:cxnLst/>
                  <a:rect l="l" t="t" r="r" b="b"/>
                  <a:pathLst>
                    <a:path w="12676" h="49710" extrusionOk="0">
                      <a:moveTo>
                        <a:pt x="0" y="0"/>
                      </a:moveTo>
                      <a:lnTo>
                        <a:pt x="0" y="49711"/>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65" name="Google Shape;2665;p83"/>
                <p:cNvSpPr/>
                <p:nvPr/>
              </p:nvSpPr>
              <p:spPr>
                <a:xfrm>
                  <a:off x="5170536" y="1823064"/>
                  <a:ext cx="49820" cy="12649"/>
                </a:xfrm>
                <a:custGeom>
                  <a:avLst/>
                  <a:gdLst/>
                  <a:ahLst/>
                  <a:cxnLst/>
                  <a:rect l="l" t="t" r="r" b="b"/>
                  <a:pathLst>
                    <a:path w="49820" h="12649" extrusionOk="0">
                      <a:moveTo>
                        <a:pt x="0" y="0"/>
                      </a:moveTo>
                      <a:lnTo>
                        <a:pt x="49820"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grpSp>
          <p:nvGrpSpPr>
            <p:cNvPr id="2666" name="Google Shape;2666;p83"/>
            <p:cNvGrpSpPr/>
            <p:nvPr/>
          </p:nvGrpSpPr>
          <p:grpSpPr>
            <a:xfrm>
              <a:off x="5403149" y="1734075"/>
              <a:ext cx="2434726" cy="815358"/>
              <a:chOff x="2590279" y="876281"/>
              <a:chExt cx="2434726" cy="815358"/>
            </a:xfrm>
          </p:grpSpPr>
          <p:grpSp>
            <p:nvGrpSpPr>
              <p:cNvPr id="2667" name="Google Shape;2667;p83"/>
              <p:cNvGrpSpPr/>
              <p:nvPr/>
            </p:nvGrpSpPr>
            <p:grpSpPr>
              <a:xfrm>
                <a:off x="4975185" y="1641929"/>
                <a:ext cx="49820" cy="49710"/>
                <a:chOff x="4975185" y="1641929"/>
                <a:chExt cx="49820" cy="49710"/>
              </a:xfrm>
            </p:grpSpPr>
            <p:sp>
              <p:nvSpPr>
                <p:cNvPr id="2668" name="Google Shape;2668;p83"/>
                <p:cNvSpPr/>
                <p:nvPr/>
              </p:nvSpPr>
              <p:spPr>
                <a:xfrm>
                  <a:off x="5000032" y="164192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69" name="Google Shape;2669;p83"/>
                <p:cNvSpPr/>
                <p:nvPr/>
              </p:nvSpPr>
              <p:spPr>
                <a:xfrm>
                  <a:off x="4975185" y="1666848"/>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0" name="Google Shape;2670;p83"/>
              <p:cNvGrpSpPr/>
              <p:nvPr/>
            </p:nvGrpSpPr>
            <p:grpSpPr>
              <a:xfrm>
                <a:off x="4911927" y="1641929"/>
                <a:ext cx="49947" cy="49710"/>
                <a:chOff x="4911927" y="1641929"/>
                <a:chExt cx="49947" cy="49710"/>
              </a:xfrm>
            </p:grpSpPr>
            <p:sp>
              <p:nvSpPr>
                <p:cNvPr id="2671" name="Google Shape;2671;p83"/>
                <p:cNvSpPr/>
                <p:nvPr/>
              </p:nvSpPr>
              <p:spPr>
                <a:xfrm>
                  <a:off x="4936901" y="164192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72" name="Google Shape;2672;p83"/>
                <p:cNvSpPr/>
                <p:nvPr/>
              </p:nvSpPr>
              <p:spPr>
                <a:xfrm>
                  <a:off x="4911927" y="1666848"/>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3" name="Google Shape;2673;p83"/>
              <p:cNvGrpSpPr/>
              <p:nvPr/>
            </p:nvGrpSpPr>
            <p:grpSpPr>
              <a:xfrm>
                <a:off x="4881503" y="1593863"/>
                <a:ext cx="49947" cy="49837"/>
                <a:chOff x="4881503" y="1593863"/>
                <a:chExt cx="49947" cy="49837"/>
              </a:xfrm>
            </p:grpSpPr>
            <p:sp>
              <p:nvSpPr>
                <p:cNvPr id="2674" name="Google Shape;2674;p83"/>
                <p:cNvSpPr/>
                <p:nvPr/>
              </p:nvSpPr>
              <p:spPr>
                <a:xfrm>
                  <a:off x="4906476" y="1593863"/>
                  <a:ext cx="12676" cy="49837"/>
                </a:xfrm>
                <a:custGeom>
                  <a:avLst/>
                  <a:gdLst/>
                  <a:ahLst/>
                  <a:cxnLst/>
                  <a:rect l="l" t="t" r="r" b="b"/>
                  <a:pathLst>
                    <a:path w="12676" h="49837" extrusionOk="0">
                      <a:moveTo>
                        <a:pt x="0" y="0"/>
                      </a:moveTo>
                      <a:lnTo>
                        <a:pt x="0" y="49837"/>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75" name="Google Shape;2675;p83"/>
                <p:cNvSpPr/>
                <p:nvPr/>
              </p:nvSpPr>
              <p:spPr>
                <a:xfrm>
                  <a:off x="4881503" y="1618782"/>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6" name="Google Shape;2676;p83"/>
              <p:cNvGrpSpPr/>
              <p:nvPr/>
            </p:nvGrpSpPr>
            <p:grpSpPr>
              <a:xfrm>
                <a:off x="4737366" y="1555030"/>
                <a:ext cx="49820" cy="49837"/>
                <a:chOff x="4737366" y="1555030"/>
                <a:chExt cx="49820" cy="49837"/>
              </a:xfrm>
            </p:grpSpPr>
            <p:sp>
              <p:nvSpPr>
                <p:cNvPr id="2677" name="Google Shape;2677;p83"/>
                <p:cNvSpPr/>
                <p:nvPr/>
              </p:nvSpPr>
              <p:spPr>
                <a:xfrm>
                  <a:off x="4762340" y="1555030"/>
                  <a:ext cx="12676" cy="49837"/>
                </a:xfrm>
                <a:custGeom>
                  <a:avLst/>
                  <a:gdLst/>
                  <a:ahLst/>
                  <a:cxnLst/>
                  <a:rect l="l" t="t" r="r" b="b"/>
                  <a:pathLst>
                    <a:path w="12676" h="49837" extrusionOk="0">
                      <a:moveTo>
                        <a:pt x="0" y="0"/>
                      </a:moveTo>
                      <a:lnTo>
                        <a:pt x="0" y="49837"/>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78" name="Google Shape;2678;p83"/>
                <p:cNvSpPr/>
                <p:nvPr/>
              </p:nvSpPr>
              <p:spPr>
                <a:xfrm>
                  <a:off x="4737366" y="1579949"/>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79" name="Google Shape;2679;p83"/>
              <p:cNvGrpSpPr/>
              <p:nvPr/>
            </p:nvGrpSpPr>
            <p:grpSpPr>
              <a:xfrm>
                <a:off x="4522493" y="1513288"/>
                <a:ext cx="49947" cy="49710"/>
                <a:chOff x="4522493" y="1513288"/>
                <a:chExt cx="49947" cy="49710"/>
              </a:xfrm>
            </p:grpSpPr>
            <p:sp>
              <p:nvSpPr>
                <p:cNvPr id="2680" name="Google Shape;2680;p83"/>
                <p:cNvSpPr/>
                <p:nvPr/>
              </p:nvSpPr>
              <p:spPr>
                <a:xfrm>
                  <a:off x="4547466" y="1513288"/>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81" name="Google Shape;2681;p83"/>
                <p:cNvSpPr/>
                <p:nvPr/>
              </p:nvSpPr>
              <p:spPr>
                <a:xfrm>
                  <a:off x="4522493" y="1538080"/>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82" name="Google Shape;2682;p83"/>
              <p:cNvGrpSpPr/>
              <p:nvPr/>
            </p:nvGrpSpPr>
            <p:grpSpPr>
              <a:xfrm>
                <a:off x="4353129" y="1479642"/>
                <a:ext cx="49820" cy="49710"/>
                <a:chOff x="4353129" y="1479642"/>
                <a:chExt cx="49820" cy="49710"/>
              </a:xfrm>
            </p:grpSpPr>
            <p:sp>
              <p:nvSpPr>
                <p:cNvPr id="2683" name="Google Shape;2683;p83"/>
                <p:cNvSpPr/>
                <p:nvPr/>
              </p:nvSpPr>
              <p:spPr>
                <a:xfrm>
                  <a:off x="4377976" y="1479642"/>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84" name="Google Shape;2684;p83"/>
                <p:cNvSpPr/>
                <p:nvPr/>
              </p:nvSpPr>
              <p:spPr>
                <a:xfrm>
                  <a:off x="4353129" y="1504434"/>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85" name="Google Shape;2685;p83"/>
              <p:cNvGrpSpPr/>
              <p:nvPr/>
            </p:nvGrpSpPr>
            <p:grpSpPr>
              <a:xfrm>
                <a:off x="4010853" y="1320769"/>
                <a:ext cx="49947" cy="49710"/>
                <a:chOff x="4010853" y="1320769"/>
                <a:chExt cx="49947" cy="49710"/>
              </a:xfrm>
            </p:grpSpPr>
            <p:sp>
              <p:nvSpPr>
                <p:cNvPr id="2686" name="Google Shape;2686;p83"/>
                <p:cNvSpPr/>
                <p:nvPr/>
              </p:nvSpPr>
              <p:spPr>
                <a:xfrm>
                  <a:off x="4035826" y="132076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87" name="Google Shape;2687;p83"/>
                <p:cNvSpPr/>
                <p:nvPr/>
              </p:nvSpPr>
              <p:spPr>
                <a:xfrm>
                  <a:off x="4010853" y="1345561"/>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88" name="Google Shape;2688;p83"/>
              <p:cNvGrpSpPr/>
              <p:nvPr/>
            </p:nvGrpSpPr>
            <p:grpSpPr>
              <a:xfrm>
                <a:off x="3614700" y="1174925"/>
                <a:ext cx="49947" cy="49710"/>
                <a:chOff x="3614700" y="1174925"/>
                <a:chExt cx="49947" cy="49710"/>
              </a:xfrm>
            </p:grpSpPr>
            <p:sp>
              <p:nvSpPr>
                <p:cNvPr id="2689" name="Google Shape;2689;p83"/>
                <p:cNvSpPr/>
                <p:nvPr/>
              </p:nvSpPr>
              <p:spPr>
                <a:xfrm>
                  <a:off x="3639673" y="1174925"/>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0" name="Google Shape;2690;p83"/>
                <p:cNvSpPr/>
                <p:nvPr/>
              </p:nvSpPr>
              <p:spPr>
                <a:xfrm>
                  <a:off x="3614700" y="1199844"/>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91" name="Google Shape;2691;p83"/>
              <p:cNvGrpSpPr/>
              <p:nvPr/>
            </p:nvGrpSpPr>
            <p:grpSpPr>
              <a:xfrm>
                <a:off x="3075931" y="1117878"/>
                <a:ext cx="49820" cy="49710"/>
                <a:chOff x="3075931" y="1117878"/>
                <a:chExt cx="49820" cy="49710"/>
              </a:xfrm>
            </p:grpSpPr>
            <p:sp>
              <p:nvSpPr>
                <p:cNvPr id="2692" name="Google Shape;2692;p83"/>
                <p:cNvSpPr/>
                <p:nvPr/>
              </p:nvSpPr>
              <p:spPr>
                <a:xfrm>
                  <a:off x="3100778" y="1117878"/>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3" name="Google Shape;2693;p83"/>
                <p:cNvSpPr/>
                <p:nvPr/>
              </p:nvSpPr>
              <p:spPr>
                <a:xfrm>
                  <a:off x="3075931" y="1142797"/>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94" name="Google Shape;2694;p83"/>
              <p:cNvGrpSpPr/>
              <p:nvPr/>
            </p:nvGrpSpPr>
            <p:grpSpPr>
              <a:xfrm>
                <a:off x="2628817" y="902591"/>
                <a:ext cx="49820" cy="49710"/>
                <a:chOff x="2628817" y="902591"/>
                <a:chExt cx="49820" cy="49710"/>
              </a:xfrm>
            </p:grpSpPr>
            <p:sp>
              <p:nvSpPr>
                <p:cNvPr id="2695" name="Google Shape;2695;p83"/>
                <p:cNvSpPr/>
                <p:nvPr/>
              </p:nvSpPr>
              <p:spPr>
                <a:xfrm>
                  <a:off x="2653663" y="902591"/>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6" name="Google Shape;2696;p83"/>
                <p:cNvSpPr/>
                <p:nvPr/>
              </p:nvSpPr>
              <p:spPr>
                <a:xfrm>
                  <a:off x="2628817" y="927383"/>
                  <a:ext cx="49820" cy="12649"/>
                </a:xfrm>
                <a:custGeom>
                  <a:avLst/>
                  <a:gdLst/>
                  <a:ahLst/>
                  <a:cxnLst/>
                  <a:rect l="l" t="t" r="r" b="b"/>
                  <a:pathLst>
                    <a:path w="49820" h="12649" extrusionOk="0">
                      <a:moveTo>
                        <a:pt x="0" y="0"/>
                      </a:moveTo>
                      <a:lnTo>
                        <a:pt x="49820"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697" name="Google Shape;2697;p83"/>
              <p:cNvGrpSpPr/>
              <p:nvPr/>
            </p:nvGrpSpPr>
            <p:grpSpPr>
              <a:xfrm>
                <a:off x="2590279" y="876281"/>
                <a:ext cx="49947" cy="49710"/>
                <a:chOff x="2590279" y="876281"/>
                <a:chExt cx="49947" cy="49710"/>
              </a:xfrm>
            </p:grpSpPr>
            <p:sp>
              <p:nvSpPr>
                <p:cNvPr id="2698" name="Google Shape;2698;p83"/>
                <p:cNvSpPr/>
                <p:nvPr/>
              </p:nvSpPr>
              <p:spPr>
                <a:xfrm>
                  <a:off x="2615252" y="876281"/>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699" name="Google Shape;2699;p83"/>
                <p:cNvSpPr/>
                <p:nvPr/>
              </p:nvSpPr>
              <p:spPr>
                <a:xfrm>
                  <a:off x="2590279" y="901073"/>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00" name="Google Shape;2700;p83"/>
              <p:cNvGrpSpPr/>
              <p:nvPr/>
            </p:nvGrpSpPr>
            <p:grpSpPr>
              <a:xfrm>
                <a:off x="3985879" y="1320769"/>
                <a:ext cx="49947" cy="49710"/>
                <a:chOff x="3985879" y="1320769"/>
                <a:chExt cx="49947" cy="49710"/>
              </a:xfrm>
            </p:grpSpPr>
            <p:sp>
              <p:nvSpPr>
                <p:cNvPr id="2701" name="Google Shape;2701;p83"/>
                <p:cNvSpPr/>
                <p:nvPr/>
              </p:nvSpPr>
              <p:spPr>
                <a:xfrm>
                  <a:off x="4010853" y="1320769"/>
                  <a:ext cx="12676" cy="49710"/>
                </a:xfrm>
                <a:custGeom>
                  <a:avLst/>
                  <a:gdLst/>
                  <a:ahLst/>
                  <a:cxnLst/>
                  <a:rect l="l" t="t" r="r" b="b"/>
                  <a:pathLst>
                    <a:path w="12676" h="49710" extrusionOk="0">
                      <a:moveTo>
                        <a:pt x="0" y="0"/>
                      </a:moveTo>
                      <a:lnTo>
                        <a:pt x="0" y="49711"/>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02" name="Google Shape;2702;p83"/>
                <p:cNvSpPr/>
                <p:nvPr/>
              </p:nvSpPr>
              <p:spPr>
                <a:xfrm>
                  <a:off x="3985879" y="1345561"/>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03" name="Google Shape;2703;p83"/>
              <p:cNvGrpSpPr/>
              <p:nvPr/>
            </p:nvGrpSpPr>
            <p:grpSpPr>
              <a:xfrm>
                <a:off x="3965596" y="1290285"/>
                <a:ext cx="49947" cy="49837"/>
                <a:chOff x="3965596" y="1290285"/>
                <a:chExt cx="49947" cy="49837"/>
              </a:xfrm>
            </p:grpSpPr>
            <p:sp>
              <p:nvSpPr>
                <p:cNvPr id="2704" name="Google Shape;2704;p83"/>
                <p:cNvSpPr/>
                <p:nvPr/>
              </p:nvSpPr>
              <p:spPr>
                <a:xfrm>
                  <a:off x="3990570" y="1290285"/>
                  <a:ext cx="12676" cy="49837"/>
                </a:xfrm>
                <a:custGeom>
                  <a:avLst/>
                  <a:gdLst/>
                  <a:ahLst/>
                  <a:cxnLst/>
                  <a:rect l="l" t="t" r="r" b="b"/>
                  <a:pathLst>
                    <a:path w="12676" h="49837" extrusionOk="0">
                      <a:moveTo>
                        <a:pt x="0" y="0"/>
                      </a:moveTo>
                      <a:lnTo>
                        <a:pt x="0" y="49837"/>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05" name="Google Shape;2705;p83"/>
                <p:cNvSpPr/>
                <p:nvPr/>
              </p:nvSpPr>
              <p:spPr>
                <a:xfrm>
                  <a:off x="3965596" y="1315204"/>
                  <a:ext cx="49947" cy="12649"/>
                </a:xfrm>
                <a:custGeom>
                  <a:avLst/>
                  <a:gdLst/>
                  <a:ahLst/>
                  <a:cxnLst/>
                  <a:rect l="l" t="t" r="r" b="b"/>
                  <a:pathLst>
                    <a:path w="49947" h="12649" extrusionOk="0">
                      <a:moveTo>
                        <a:pt x="0" y="0"/>
                      </a:moveTo>
                      <a:lnTo>
                        <a:pt x="49947"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sp>
          <p:nvSpPr>
            <p:cNvPr id="2706" name="Google Shape;2706;p83"/>
            <p:cNvSpPr/>
            <p:nvPr/>
          </p:nvSpPr>
          <p:spPr>
            <a:xfrm>
              <a:off x="7466188" y="2006915"/>
              <a:ext cx="231860" cy="12649"/>
            </a:xfrm>
            <a:custGeom>
              <a:avLst/>
              <a:gdLst/>
              <a:ahLst/>
              <a:cxnLst/>
              <a:rect l="l" t="t" r="r" b="b"/>
              <a:pathLst>
                <a:path w="231860" h="12649" extrusionOk="0">
                  <a:moveTo>
                    <a:pt x="0" y="0"/>
                  </a:moveTo>
                  <a:lnTo>
                    <a:pt x="231861" y="0"/>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07" name="Google Shape;2707;p83"/>
            <p:cNvSpPr/>
            <p:nvPr/>
          </p:nvSpPr>
          <p:spPr>
            <a:xfrm>
              <a:off x="7466188" y="1761397"/>
              <a:ext cx="231860" cy="12649"/>
            </a:xfrm>
            <a:custGeom>
              <a:avLst/>
              <a:gdLst/>
              <a:ahLst/>
              <a:cxnLst/>
              <a:rect l="l" t="t" r="r" b="b"/>
              <a:pathLst>
                <a:path w="231860" h="12649" extrusionOk="0">
                  <a:moveTo>
                    <a:pt x="0" y="0"/>
                  </a:moveTo>
                  <a:lnTo>
                    <a:pt x="231861" y="0"/>
                  </a:lnTo>
                </a:path>
              </a:pathLst>
            </a:custGeom>
            <a:noFill/>
            <a:ln w="1262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708" name="Google Shape;2708;p83"/>
            <p:cNvGrpSpPr/>
            <p:nvPr/>
          </p:nvGrpSpPr>
          <p:grpSpPr>
            <a:xfrm>
              <a:off x="5403149" y="1737364"/>
              <a:ext cx="3136520" cy="871393"/>
              <a:chOff x="2590279" y="879570"/>
              <a:chExt cx="3136520" cy="871393"/>
            </a:xfrm>
          </p:grpSpPr>
          <p:grpSp>
            <p:nvGrpSpPr>
              <p:cNvPr id="2709" name="Google Shape;2709;p83"/>
              <p:cNvGrpSpPr/>
              <p:nvPr/>
            </p:nvGrpSpPr>
            <p:grpSpPr>
              <a:xfrm>
                <a:off x="5676852" y="1701253"/>
                <a:ext cx="49947" cy="49710"/>
                <a:chOff x="5676852" y="1701253"/>
                <a:chExt cx="49947" cy="49710"/>
              </a:xfrm>
            </p:grpSpPr>
            <p:sp>
              <p:nvSpPr>
                <p:cNvPr id="2710" name="Google Shape;2710;p83"/>
                <p:cNvSpPr/>
                <p:nvPr/>
              </p:nvSpPr>
              <p:spPr>
                <a:xfrm>
                  <a:off x="5701825"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11" name="Google Shape;2711;p83"/>
                <p:cNvSpPr/>
                <p:nvPr/>
              </p:nvSpPr>
              <p:spPr>
                <a:xfrm>
                  <a:off x="5676852"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12" name="Google Shape;2712;p83"/>
              <p:cNvGrpSpPr/>
              <p:nvPr/>
            </p:nvGrpSpPr>
            <p:grpSpPr>
              <a:xfrm>
                <a:off x="5578479" y="1701253"/>
                <a:ext cx="49947" cy="49710"/>
                <a:chOff x="5578479" y="1701253"/>
                <a:chExt cx="49947" cy="49710"/>
              </a:xfrm>
            </p:grpSpPr>
            <p:sp>
              <p:nvSpPr>
                <p:cNvPr id="2713" name="Google Shape;2713;p83"/>
                <p:cNvSpPr/>
                <p:nvPr/>
              </p:nvSpPr>
              <p:spPr>
                <a:xfrm>
                  <a:off x="5603453"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14" name="Google Shape;2714;p83"/>
                <p:cNvSpPr/>
                <p:nvPr/>
              </p:nvSpPr>
              <p:spPr>
                <a:xfrm>
                  <a:off x="5578479"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15" name="Google Shape;2715;p83"/>
              <p:cNvGrpSpPr/>
              <p:nvPr/>
            </p:nvGrpSpPr>
            <p:grpSpPr>
              <a:xfrm>
                <a:off x="5508249" y="1701253"/>
                <a:ext cx="49947" cy="49710"/>
                <a:chOff x="5508249" y="1701253"/>
                <a:chExt cx="49947" cy="49710"/>
              </a:xfrm>
            </p:grpSpPr>
            <p:sp>
              <p:nvSpPr>
                <p:cNvPr id="2716" name="Google Shape;2716;p83"/>
                <p:cNvSpPr/>
                <p:nvPr/>
              </p:nvSpPr>
              <p:spPr>
                <a:xfrm>
                  <a:off x="5533223"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17" name="Google Shape;2717;p83"/>
                <p:cNvSpPr/>
                <p:nvPr/>
              </p:nvSpPr>
              <p:spPr>
                <a:xfrm>
                  <a:off x="5508249"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18" name="Google Shape;2718;p83"/>
              <p:cNvGrpSpPr/>
              <p:nvPr/>
            </p:nvGrpSpPr>
            <p:grpSpPr>
              <a:xfrm>
                <a:off x="5454499" y="1701253"/>
                <a:ext cx="49947" cy="49710"/>
                <a:chOff x="5454499" y="1701253"/>
                <a:chExt cx="49947" cy="49710"/>
              </a:xfrm>
            </p:grpSpPr>
            <p:sp>
              <p:nvSpPr>
                <p:cNvPr id="2719" name="Google Shape;2719;p83"/>
                <p:cNvSpPr/>
                <p:nvPr/>
              </p:nvSpPr>
              <p:spPr>
                <a:xfrm>
                  <a:off x="5479472"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0" name="Google Shape;2720;p83"/>
                <p:cNvSpPr/>
                <p:nvPr/>
              </p:nvSpPr>
              <p:spPr>
                <a:xfrm>
                  <a:off x="5454499"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21" name="Google Shape;2721;p83"/>
              <p:cNvGrpSpPr/>
              <p:nvPr/>
            </p:nvGrpSpPr>
            <p:grpSpPr>
              <a:xfrm>
                <a:off x="5449555" y="1701253"/>
                <a:ext cx="49947" cy="49710"/>
                <a:chOff x="5449555" y="1701253"/>
                <a:chExt cx="49947" cy="49710"/>
              </a:xfrm>
            </p:grpSpPr>
            <p:sp>
              <p:nvSpPr>
                <p:cNvPr id="2722" name="Google Shape;2722;p83"/>
                <p:cNvSpPr/>
                <p:nvPr/>
              </p:nvSpPr>
              <p:spPr>
                <a:xfrm>
                  <a:off x="5474528"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3" name="Google Shape;2723;p83"/>
                <p:cNvSpPr/>
                <p:nvPr/>
              </p:nvSpPr>
              <p:spPr>
                <a:xfrm>
                  <a:off x="5449555" y="172617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24" name="Google Shape;2724;p83"/>
              <p:cNvGrpSpPr/>
              <p:nvPr/>
            </p:nvGrpSpPr>
            <p:grpSpPr>
              <a:xfrm>
                <a:off x="5348140" y="1701253"/>
                <a:ext cx="49820" cy="49710"/>
                <a:chOff x="5348140" y="1701253"/>
                <a:chExt cx="49820" cy="49710"/>
              </a:xfrm>
            </p:grpSpPr>
            <p:sp>
              <p:nvSpPr>
                <p:cNvPr id="2725" name="Google Shape;2725;p83"/>
                <p:cNvSpPr/>
                <p:nvPr/>
              </p:nvSpPr>
              <p:spPr>
                <a:xfrm>
                  <a:off x="5372986"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6" name="Google Shape;2726;p83"/>
                <p:cNvSpPr/>
                <p:nvPr/>
              </p:nvSpPr>
              <p:spPr>
                <a:xfrm>
                  <a:off x="5348140"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27" name="Google Shape;2727;p83"/>
              <p:cNvGrpSpPr/>
              <p:nvPr/>
            </p:nvGrpSpPr>
            <p:grpSpPr>
              <a:xfrm>
                <a:off x="5256105" y="1701253"/>
                <a:ext cx="49820" cy="49710"/>
                <a:chOff x="5256105" y="1701253"/>
                <a:chExt cx="49820" cy="49710"/>
              </a:xfrm>
            </p:grpSpPr>
            <p:sp>
              <p:nvSpPr>
                <p:cNvPr id="2728" name="Google Shape;2728;p83"/>
                <p:cNvSpPr/>
                <p:nvPr/>
              </p:nvSpPr>
              <p:spPr>
                <a:xfrm>
                  <a:off x="5280952"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29" name="Google Shape;2729;p83"/>
                <p:cNvSpPr/>
                <p:nvPr/>
              </p:nvSpPr>
              <p:spPr>
                <a:xfrm>
                  <a:off x="5256105"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0" name="Google Shape;2730;p83"/>
              <p:cNvGrpSpPr/>
              <p:nvPr/>
            </p:nvGrpSpPr>
            <p:grpSpPr>
              <a:xfrm>
                <a:off x="5170536" y="1701253"/>
                <a:ext cx="49820" cy="49710"/>
                <a:chOff x="5170536" y="1701253"/>
                <a:chExt cx="49820" cy="49710"/>
              </a:xfrm>
            </p:grpSpPr>
            <p:sp>
              <p:nvSpPr>
                <p:cNvPr id="2731" name="Google Shape;2731;p83"/>
                <p:cNvSpPr/>
                <p:nvPr/>
              </p:nvSpPr>
              <p:spPr>
                <a:xfrm>
                  <a:off x="5195510"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32" name="Google Shape;2732;p83"/>
                <p:cNvSpPr/>
                <p:nvPr/>
              </p:nvSpPr>
              <p:spPr>
                <a:xfrm>
                  <a:off x="5170536"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3" name="Google Shape;2733;p83"/>
              <p:cNvGrpSpPr/>
              <p:nvPr/>
            </p:nvGrpSpPr>
            <p:grpSpPr>
              <a:xfrm>
                <a:off x="5071656" y="1701253"/>
                <a:ext cx="49820" cy="49710"/>
                <a:chOff x="5071656" y="1701253"/>
                <a:chExt cx="49820" cy="49710"/>
              </a:xfrm>
            </p:grpSpPr>
            <p:sp>
              <p:nvSpPr>
                <p:cNvPr id="2734" name="Google Shape;2734;p83"/>
                <p:cNvSpPr/>
                <p:nvPr/>
              </p:nvSpPr>
              <p:spPr>
                <a:xfrm>
                  <a:off x="5096503" y="170125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35" name="Google Shape;2735;p83"/>
                <p:cNvSpPr/>
                <p:nvPr/>
              </p:nvSpPr>
              <p:spPr>
                <a:xfrm>
                  <a:off x="5071656" y="17261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6" name="Google Shape;2736;p83"/>
              <p:cNvGrpSpPr/>
              <p:nvPr/>
            </p:nvGrpSpPr>
            <p:grpSpPr>
              <a:xfrm>
                <a:off x="4975185" y="1636870"/>
                <a:ext cx="49820" cy="49710"/>
                <a:chOff x="4975185" y="1636870"/>
                <a:chExt cx="49820" cy="49710"/>
              </a:xfrm>
            </p:grpSpPr>
            <p:sp>
              <p:nvSpPr>
                <p:cNvPr id="2737" name="Google Shape;2737;p83"/>
                <p:cNvSpPr/>
                <p:nvPr/>
              </p:nvSpPr>
              <p:spPr>
                <a:xfrm>
                  <a:off x="5000032" y="163687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38" name="Google Shape;2738;p83"/>
                <p:cNvSpPr/>
                <p:nvPr/>
              </p:nvSpPr>
              <p:spPr>
                <a:xfrm>
                  <a:off x="4975185" y="166166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39" name="Google Shape;2739;p83"/>
              <p:cNvGrpSpPr/>
              <p:nvPr/>
            </p:nvGrpSpPr>
            <p:grpSpPr>
              <a:xfrm>
                <a:off x="4911927" y="1636870"/>
                <a:ext cx="49947" cy="49710"/>
                <a:chOff x="4911927" y="1636870"/>
                <a:chExt cx="49947" cy="49710"/>
              </a:xfrm>
            </p:grpSpPr>
            <p:sp>
              <p:nvSpPr>
                <p:cNvPr id="2740" name="Google Shape;2740;p83"/>
                <p:cNvSpPr/>
                <p:nvPr/>
              </p:nvSpPr>
              <p:spPr>
                <a:xfrm>
                  <a:off x="4936901" y="163687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41" name="Google Shape;2741;p83"/>
                <p:cNvSpPr/>
                <p:nvPr/>
              </p:nvSpPr>
              <p:spPr>
                <a:xfrm>
                  <a:off x="4911927" y="166166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42" name="Google Shape;2742;p83"/>
              <p:cNvGrpSpPr/>
              <p:nvPr/>
            </p:nvGrpSpPr>
            <p:grpSpPr>
              <a:xfrm>
                <a:off x="4881503" y="1588803"/>
                <a:ext cx="49947" cy="49710"/>
                <a:chOff x="4881503" y="1588803"/>
                <a:chExt cx="49947" cy="49710"/>
              </a:xfrm>
            </p:grpSpPr>
            <p:sp>
              <p:nvSpPr>
                <p:cNvPr id="2743" name="Google Shape;2743;p83"/>
                <p:cNvSpPr/>
                <p:nvPr/>
              </p:nvSpPr>
              <p:spPr>
                <a:xfrm>
                  <a:off x="4906476" y="158880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44" name="Google Shape;2744;p83"/>
                <p:cNvSpPr/>
                <p:nvPr/>
              </p:nvSpPr>
              <p:spPr>
                <a:xfrm>
                  <a:off x="4881503" y="161372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45" name="Google Shape;2745;p83"/>
              <p:cNvGrpSpPr/>
              <p:nvPr/>
            </p:nvGrpSpPr>
            <p:grpSpPr>
              <a:xfrm>
                <a:off x="4737366" y="1542761"/>
                <a:ext cx="49820" cy="49710"/>
                <a:chOff x="4737366" y="1542761"/>
                <a:chExt cx="49820" cy="49710"/>
              </a:xfrm>
            </p:grpSpPr>
            <p:sp>
              <p:nvSpPr>
                <p:cNvPr id="2746" name="Google Shape;2746;p83"/>
                <p:cNvSpPr/>
                <p:nvPr/>
              </p:nvSpPr>
              <p:spPr>
                <a:xfrm>
                  <a:off x="4762340" y="1542761"/>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47" name="Google Shape;2747;p83"/>
                <p:cNvSpPr/>
                <p:nvPr/>
              </p:nvSpPr>
              <p:spPr>
                <a:xfrm>
                  <a:off x="4737366" y="1567553"/>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48" name="Google Shape;2748;p83"/>
              <p:cNvGrpSpPr/>
              <p:nvPr/>
            </p:nvGrpSpPr>
            <p:grpSpPr>
              <a:xfrm>
                <a:off x="4522493" y="1498742"/>
                <a:ext cx="49947" cy="49837"/>
                <a:chOff x="4522493" y="1498742"/>
                <a:chExt cx="49947" cy="49837"/>
              </a:xfrm>
            </p:grpSpPr>
            <p:sp>
              <p:nvSpPr>
                <p:cNvPr id="2749" name="Google Shape;2749;p83"/>
                <p:cNvSpPr/>
                <p:nvPr/>
              </p:nvSpPr>
              <p:spPr>
                <a:xfrm>
                  <a:off x="4547466" y="1498742"/>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0" name="Google Shape;2750;p83"/>
                <p:cNvSpPr/>
                <p:nvPr/>
              </p:nvSpPr>
              <p:spPr>
                <a:xfrm>
                  <a:off x="4522493" y="1523660"/>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51" name="Google Shape;2751;p83"/>
              <p:cNvGrpSpPr/>
              <p:nvPr/>
            </p:nvGrpSpPr>
            <p:grpSpPr>
              <a:xfrm>
                <a:off x="4353129" y="1460668"/>
                <a:ext cx="49820" cy="49837"/>
                <a:chOff x="4353129" y="1460668"/>
                <a:chExt cx="49820" cy="49837"/>
              </a:xfrm>
            </p:grpSpPr>
            <p:sp>
              <p:nvSpPr>
                <p:cNvPr id="2752" name="Google Shape;2752;p83"/>
                <p:cNvSpPr/>
                <p:nvPr/>
              </p:nvSpPr>
              <p:spPr>
                <a:xfrm>
                  <a:off x="4377976" y="1460668"/>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3" name="Google Shape;2753;p83"/>
                <p:cNvSpPr/>
                <p:nvPr/>
              </p:nvSpPr>
              <p:spPr>
                <a:xfrm>
                  <a:off x="4353129" y="1485587"/>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54" name="Google Shape;2754;p83"/>
              <p:cNvGrpSpPr/>
              <p:nvPr/>
            </p:nvGrpSpPr>
            <p:grpSpPr>
              <a:xfrm>
                <a:off x="4010853" y="1291423"/>
                <a:ext cx="49947" cy="49710"/>
                <a:chOff x="4010853" y="1291423"/>
                <a:chExt cx="49947" cy="49710"/>
              </a:xfrm>
            </p:grpSpPr>
            <p:sp>
              <p:nvSpPr>
                <p:cNvPr id="2755" name="Google Shape;2755;p83"/>
                <p:cNvSpPr/>
                <p:nvPr/>
              </p:nvSpPr>
              <p:spPr>
                <a:xfrm>
                  <a:off x="4035826" y="129142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6" name="Google Shape;2756;p83"/>
                <p:cNvSpPr/>
                <p:nvPr/>
              </p:nvSpPr>
              <p:spPr>
                <a:xfrm>
                  <a:off x="4010853" y="1316216"/>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57" name="Google Shape;2757;p83"/>
              <p:cNvGrpSpPr/>
              <p:nvPr/>
            </p:nvGrpSpPr>
            <p:grpSpPr>
              <a:xfrm>
                <a:off x="3614700" y="1136978"/>
                <a:ext cx="49947" cy="49837"/>
                <a:chOff x="3614700" y="1136978"/>
                <a:chExt cx="49947" cy="49837"/>
              </a:xfrm>
            </p:grpSpPr>
            <p:sp>
              <p:nvSpPr>
                <p:cNvPr id="2758" name="Google Shape;2758;p83"/>
                <p:cNvSpPr/>
                <p:nvPr/>
              </p:nvSpPr>
              <p:spPr>
                <a:xfrm>
                  <a:off x="3639673" y="1136978"/>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59" name="Google Shape;2759;p83"/>
                <p:cNvSpPr/>
                <p:nvPr/>
              </p:nvSpPr>
              <p:spPr>
                <a:xfrm>
                  <a:off x="3614700" y="1161897"/>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0" name="Google Shape;2760;p83"/>
              <p:cNvGrpSpPr/>
              <p:nvPr/>
            </p:nvGrpSpPr>
            <p:grpSpPr>
              <a:xfrm>
                <a:off x="3075931" y="1075251"/>
                <a:ext cx="49820" cy="49837"/>
                <a:chOff x="3075931" y="1075251"/>
                <a:chExt cx="49820" cy="49837"/>
              </a:xfrm>
            </p:grpSpPr>
            <p:sp>
              <p:nvSpPr>
                <p:cNvPr id="2761" name="Google Shape;2761;p83"/>
                <p:cNvSpPr/>
                <p:nvPr/>
              </p:nvSpPr>
              <p:spPr>
                <a:xfrm>
                  <a:off x="3100778" y="1075251"/>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62" name="Google Shape;2762;p83"/>
                <p:cNvSpPr/>
                <p:nvPr/>
              </p:nvSpPr>
              <p:spPr>
                <a:xfrm>
                  <a:off x="3075931" y="1100169"/>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3" name="Google Shape;2763;p83"/>
              <p:cNvGrpSpPr/>
              <p:nvPr/>
            </p:nvGrpSpPr>
            <p:grpSpPr>
              <a:xfrm>
                <a:off x="2628817" y="905880"/>
                <a:ext cx="49820" cy="49710"/>
                <a:chOff x="2628817" y="905880"/>
                <a:chExt cx="49820" cy="49710"/>
              </a:xfrm>
            </p:grpSpPr>
            <p:sp>
              <p:nvSpPr>
                <p:cNvPr id="2764" name="Google Shape;2764;p83"/>
                <p:cNvSpPr/>
                <p:nvPr/>
              </p:nvSpPr>
              <p:spPr>
                <a:xfrm>
                  <a:off x="2653663" y="90588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65" name="Google Shape;2765;p83"/>
                <p:cNvSpPr/>
                <p:nvPr/>
              </p:nvSpPr>
              <p:spPr>
                <a:xfrm>
                  <a:off x="2628817" y="930672"/>
                  <a:ext cx="49820" cy="12649"/>
                </a:xfrm>
                <a:custGeom>
                  <a:avLst/>
                  <a:gdLst/>
                  <a:ahLst/>
                  <a:cxnLst/>
                  <a:rect l="l" t="t" r="r" b="b"/>
                  <a:pathLst>
                    <a:path w="49820" h="12649" extrusionOk="0">
                      <a:moveTo>
                        <a:pt x="0" y="0"/>
                      </a:moveTo>
                      <a:lnTo>
                        <a:pt x="49820"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6" name="Google Shape;2766;p83"/>
              <p:cNvGrpSpPr/>
              <p:nvPr/>
            </p:nvGrpSpPr>
            <p:grpSpPr>
              <a:xfrm>
                <a:off x="2590279" y="879570"/>
                <a:ext cx="49947" cy="49710"/>
                <a:chOff x="2590279" y="879570"/>
                <a:chExt cx="49947" cy="49710"/>
              </a:xfrm>
            </p:grpSpPr>
            <p:sp>
              <p:nvSpPr>
                <p:cNvPr id="2767" name="Google Shape;2767;p83"/>
                <p:cNvSpPr/>
                <p:nvPr/>
              </p:nvSpPr>
              <p:spPr>
                <a:xfrm>
                  <a:off x="2615252" y="879570"/>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68" name="Google Shape;2768;p83"/>
                <p:cNvSpPr/>
                <p:nvPr/>
              </p:nvSpPr>
              <p:spPr>
                <a:xfrm>
                  <a:off x="2590279" y="904362"/>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69" name="Google Shape;2769;p83"/>
              <p:cNvGrpSpPr/>
              <p:nvPr/>
            </p:nvGrpSpPr>
            <p:grpSpPr>
              <a:xfrm>
                <a:off x="3985879" y="1291423"/>
                <a:ext cx="49947" cy="49710"/>
                <a:chOff x="3985879" y="1291423"/>
                <a:chExt cx="49947" cy="49710"/>
              </a:xfrm>
            </p:grpSpPr>
            <p:sp>
              <p:nvSpPr>
                <p:cNvPr id="2770" name="Google Shape;2770;p83"/>
                <p:cNvSpPr/>
                <p:nvPr/>
              </p:nvSpPr>
              <p:spPr>
                <a:xfrm>
                  <a:off x="4010853" y="1291423"/>
                  <a:ext cx="12676" cy="49710"/>
                </a:xfrm>
                <a:custGeom>
                  <a:avLst/>
                  <a:gdLst/>
                  <a:ahLst/>
                  <a:cxnLst/>
                  <a:rect l="l" t="t" r="r" b="b"/>
                  <a:pathLst>
                    <a:path w="12676" h="49710" extrusionOk="0">
                      <a:moveTo>
                        <a:pt x="0" y="0"/>
                      </a:moveTo>
                      <a:lnTo>
                        <a:pt x="0" y="49711"/>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1" name="Google Shape;2771;p83"/>
                <p:cNvSpPr/>
                <p:nvPr/>
              </p:nvSpPr>
              <p:spPr>
                <a:xfrm>
                  <a:off x="3985879" y="1316216"/>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nvGrpSpPr>
              <p:cNvPr id="2772" name="Google Shape;2772;p83"/>
              <p:cNvGrpSpPr/>
              <p:nvPr/>
            </p:nvGrpSpPr>
            <p:grpSpPr>
              <a:xfrm>
                <a:off x="3965596" y="1260307"/>
                <a:ext cx="49947" cy="49837"/>
                <a:chOff x="3965596" y="1260307"/>
                <a:chExt cx="49947" cy="49837"/>
              </a:xfrm>
            </p:grpSpPr>
            <p:sp>
              <p:nvSpPr>
                <p:cNvPr id="2773" name="Google Shape;2773;p83"/>
                <p:cNvSpPr/>
                <p:nvPr/>
              </p:nvSpPr>
              <p:spPr>
                <a:xfrm>
                  <a:off x="3990570" y="1260307"/>
                  <a:ext cx="12676" cy="49837"/>
                </a:xfrm>
                <a:custGeom>
                  <a:avLst/>
                  <a:gdLst/>
                  <a:ahLst/>
                  <a:cxnLst/>
                  <a:rect l="l" t="t" r="r" b="b"/>
                  <a:pathLst>
                    <a:path w="12676" h="49837" extrusionOk="0">
                      <a:moveTo>
                        <a:pt x="0" y="0"/>
                      </a:moveTo>
                      <a:lnTo>
                        <a:pt x="0" y="49837"/>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4" name="Google Shape;2774;p83"/>
                <p:cNvSpPr/>
                <p:nvPr/>
              </p:nvSpPr>
              <p:spPr>
                <a:xfrm>
                  <a:off x="3965596" y="1285225"/>
                  <a:ext cx="49947" cy="12649"/>
                </a:xfrm>
                <a:custGeom>
                  <a:avLst/>
                  <a:gdLst/>
                  <a:ahLst/>
                  <a:cxnLst/>
                  <a:rect l="l" t="t" r="r" b="b"/>
                  <a:pathLst>
                    <a:path w="49947" h="12649" extrusionOk="0">
                      <a:moveTo>
                        <a:pt x="0" y="0"/>
                      </a:moveTo>
                      <a:lnTo>
                        <a:pt x="49947" y="0"/>
                      </a:lnTo>
                    </a:path>
                  </a:pathLst>
                </a:custGeom>
                <a:noFill/>
                <a:ln w="1262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grpSp>
        <p:sp>
          <p:nvSpPr>
            <p:cNvPr id="2775" name="Google Shape;2775;p83"/>
            <p:cNvSpPr/>
            <p:nvPr/>
          </p:nvSpPr>
          <p:spPr>
            <a:xfrm>
              <a:off x="7466188" y="1884093"/>
              <a:ext cx="231860" cy="12649"/>
            </a:xfrm>
            <a:custGeom>
              <a:avLst/>
              <a:gdLst/>
              <a:ahLst/>
              <a:cxnLst/>
              <a:rect l="l" t="t" r="r" b="b"/>
              <a:pathLst>
                <a:path w="231860" h="12649" extrusionOk="0">
                  <a:moveTo>
                    <a:pt x="0" y="0"/>
                  </a:moveTo>
                  <a:lnTo>
                    <a:pt x="231861" y="0"/>
                  </a:lnTo>
                </a:path>
              </a:pathLst>
            </a:custGeom>
            <a:noFill/>
            <a:ln w="1262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6" name="Google Shape;2776;p83"/>
            <p:cNvSpPr txBox="1"/>
            <p:nvPr/>
          </p:nvSpPr>
          <p:spPr>
            <a:xfrm rot="16200000">
              <a:off x="4345234" y="2252960"/>
              <a:ext cx="1096200" cy="230792"/>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b="1" dirty="0">
                  <a:solidFill>
                    <a:srgbClr val="000000"/>
                  </a:solidFill>
                  <a:latin typeface="Arial"/>
                  <a:ea typeface="Arial"/>
                  <a:cs typeface="Arial"/>
                  <a:sym typeface="Arial"/>
                </a:rPr>
                <a:t>Olasılık</a:t>
              </a:r>
              <a:r>
                <a:rPr lang="tr-TR" sz="1200" b="1" dirty="0">
                  <a:solidFill>
                    <a:srgbClr val="000000"/>
                  </a:solidFill>
                  <a:latin typeface="Arial"/>
                  <a:ea typeface="Arial"/>
                  <a:cs typeface="Arial"/>
                  <a:sym typeface="Arial"/>
                </a:rPr>
                <a:t> (%)</a:t>
              </a:r>
            </a:p>
          </p:txBody>
        </p:sp>
        <p:sp>
          <p:nvSpPr>
            <p:cNvPr id="2777" name="Google Shape;2777;p83"/>
            <p:cNvSpPr txBox="1"/>
            <p:nvPr/>
          </p:nvSpPr>
          <p:spPr>
            <a:xfrm>
              <a:off x="6384447" y="3332887"/>
              <a:ext cx="1155900" cy="23079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b="1" dirty="0">
                  <a:solidFill>
                    <a:srgbClr val="000000"/>
                  </a:solidFill>
                  <a:latin typeface="Arial"/>
                  <a:ea typeface="Arial"/>
                  <a:cs typeface="Arial"/>
                  <a:sym typeface="Arial"/>
                </a:rPr>
                <a:t>Süre (</a:t>
              </a:r>
              <a:r>
                <a:rPr lang="tr-TR" sz="1067" b="1" dirty="0">
                  <a:solidFill>
                    <a:srgbClr val="000000"/>
                  </a:solidFill>
                  <a:latin typeface="Arial"/>
                  <a:ea typeface="Arial"/>
                  <a:cs typeface="Arial"/>
                  <a:sym typeface="Arial"/>
                </a:rPr>
                <a:t>ay</a:t>
              </a:r>
              <a:r>
                <a:rPr lang="tr-TR" sz="1200" b="1" dirty="0">
                  <a:solidFill>
                    <a:srgbClr val="000000"/>
                  </a:solidFill>
                  <a:latin typeface="Arial"/>
                  <a:ea typeface="Arial"/>
                  <a:cs typeface="Arial"/>
                  <a:sym typeface="Arial"/>
                </a:rPr>
                <a:t>)</a:t>
              </a:r>
            </a:p>
          </p:txBody>
        </p:sp>
      </p:grpSp>
      <p:sp>
        <p:nvSpPr>
          <p:cNvPr id="2778" name="Google Shape;2778;p83"/>
          <p:cNvSpPr/>
          <p:nvPr/>
        </p:nvSpPr>
        <p:spPr>
          <a:xfrm>
            <a:off x="7046307" y="2016843"/>
            <a:ext cx="4349023" cy="1168268"/>
          </a:xfrm>
          <a:custGeom>
            <a:avLst/>
            <a:gdLst/>
            <a:ahLst/>
            <a:cxnLst/>
            <a:rect l="l" t="t" r="r" b="b"/>
            <a:pathLst>
              <a:path w="3261767" h="876201" extrusionOk="0">
                <a:moveTo>
                  <a:pt x="0" y="0"/>
                </a:moveTo>
                <a:lnTo>
                  <a:pt x="163532" y="0"/>
                </a:lnTo>
                <a:lnTo>
                  <a:pt x="163532" y="26690"/>
                </a:lnTo>
                <a:lnTo>
                  <a:pt x="175195" y="26690"/>
                </a:lnTo>
                <a:lnTo>
                  <a:pt x="175195" y="80575"/>
                </a:lnTo>
                <a:lnTo>
                  <a:pt x="299809" y="80575"/>
                </a:lnTo>
                <a:lnTo>
                  <a:pt x="299809" y="108782"/>
                </a:lnTo>
                <a:lnTo>
                  <a:pt x="413140" y="108782"/>
                </a:lnTo>
                <a:lnTo>
                  <a:pt x="413140" y="131297"/>
                </a:lnTo>
                <a:lnTo>
                  <a:pt x="446354" y="131297"/>
                </a:lnTo>
                <a:lnTo>
                  <a:pt x="446354" y="167600"/>
                </a:lnTo>
                <a:lnTo>
                  <a:pt x="464228" y="167600"/>
                </a:lnTo>
                <a:lnTo>
                  <a:pt x="464228" y="197579"/>
                </a:lnTo>
                <a:lnTo>
                  <a:pt x="549037" y="197579"/>
                </a:lnTo>
                <a:lnTo>
                  <a:pt x="549037" y="221232"/>
                </a:lnTo>
                <a:lnTo>
                  <a:pt x="564883" y="221232"/>
                </a:lnTo>
                <a:lnTo>
                  <a:pt x="564883" y="250199"/>
                </a:lnTo>
                <a:lnTo>
                  <a:pt x="696342" y="250199"/>
                </a:lnTo>
                <a:lnTo>
                  <a:pt x="696342" y="264619"/>
                </a:lnTo>
                <a:lnTo>
                  <a:pt x="702427" y="264619"/>
                </a:lnTo>
                <a:lnTo>
                  <a:pt x="702427" y="283592"/>
                </a:lnTo>
                <a:lnTo>
                  <a:pt x="781404" y="283592"/>
                </a:lnTo>
                <a:lnTo>
                  <a:pt x="781404" y="311926"/>
                </a:lnTo>
                <a:lnTo>
                  <a:pt x="1214067" y="311926"/>
                </a:lnTo>
                <a:lnTo>
                  <a:pt x="1214067" y="345067"/>
                </a:lnTo>
                <a:lnTo>
                  <a:pt x="1317131" y="345067"/>
                </a:lnTo>
                <a:lnTo>
                  <a:pt x="1317131" y="373780"/>
                </a:lnTo>
                <a:lnTo>
                  <a:pt x="1417405" y="373780"/>
                </a:lnTo>
                <a:lnTo>
                  <a:pt x="1417405" y="402114"/>
                </a:lnTo>
                <a:lnTo>
                  <a:pt x="1518693" y="402114"/>
                </a:lnTo>
                <a:lnTo>
                  <a:pt x="1518693" y="435255"/>
                </a:lnTo>
                <a:lnTo>
                  <a:pt x="1550512" y="435255"/>
                </a:lnTo>
                <a:lnTo>
                  <a:pt x="1550512" y="466245"/>
                </a:lnTo>
                <a:lnTo>
                  <a:pt x="1611362" y="466245"/>
                </a:lnTo>
                <a:lnTo>
                  <a:pt x="1611362" y="501030"/>
                </a:lnTo>
                <a:lnTo>
                  <a:pt x="1668027" y="501030"/>
                </a:lnTo>
                <a:lnTo>
                  <a:pt x="1668027" y="535688"/>
                </a:lnTo>
                <a:lnTo>
                  <a:pt x="1852476" y="535688"/>
                </a:lnTo>
                <a:lnTo>
                  <a:pt x="1852476" y="601970"/>
                </a:lnTo>
                <a:lnTo>
                  <a:pt x="1884042" y="601970"/>
                </a:lnTo>
                <a:lnTo>
                  <a:pt x="1885183" y="635616"/>
                </a:lnTo>
                <a:lnTo>
                  <a:pt x="2088267" y="635616"/>
                </a:lnTo>
                <a:lnTo>
                  <a:pt x="2088267" y="673690"/>
                </a:lnTo>
                <a:lnTo>
                  <a:pt x="2266631" y="673690"/>
                </a:lnTo>
                <a:lnTo>
                  <a:pt x="2266631" y="717582"/>
                </a:lnTo>
                <a:lnTo>
                  <a:pt x="2380216" y="717582"/>
                </a:lnTo>
                <a:lnTo>
                  <a:pt x="2380216" y="763625"/>
                </a:lnTo>
                <a:lnTo>
                  <a:pt x="2478716" y="763625"/>
                </a:lnTo>
                <a:lnTo>
                  <a:pt x="2478716" y="811691"/>
                </a:lnTo>
                <a:lnTo>
                  <a:pt x="2617908" y="811691"/>
                </a:lnTo>
                <a:lnTo>
                  <a:pt x="2617908" y="876202"/>
                </a:lnTo>
                <a:lnTo>
                  <a:pt x="3261768" y="876202"/>
                </a:lnTo>
              </a:path>
            </a:pathLst>
          </a:custGeom>
          <a:noFill/>
          <a:ln w="1262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sp>
        <p:nvSpPr>
          <p:cNvPr id="2779" name="Google Shape;2779;p83"/>
          <p:cNvSpPr/>
          <p:nvPr/>
        </p:nvSpPr>
        <p:spPr>
          <a:xfrm>
            <a:off x="7046307" y="2016844"/>
            <a:ext cx="3673936" cy="1297457"/>
          </a:xfrm>
          <a:custGeom>
            <a:avLst/>
            <a:gdLst/>
            <a:ahLst/>
            <a:cxnLst/>
            <a:rect l="l" t="t" r="r" b="b"/>
            <a:pathLst>
              <a:path w="2755452" h="973093" extrusionOk="0">
                <a:moveTo>
                  <a:pt x="0" y="0"/>
                </a:moveTo>
                <a:lnTo>
                  <a:pt x="163532" y="0"/>
                </a:lnTo>
                <a:lnTo>
                  <a:pt x="163532" y="16950"/>
                </a:lnTo>
                <a:lnTo>
                  <a:pt x="175195" y="16950"/>
                </a:lnTo>
                <a:lnTo>
                  <a:pt x="175195" y="87658"/>
                </a:lnTo>
                <a:lnTo>
                  <a:pt x="299555" y="87658"/>
                </a:lnTo>
                <a:lnTo>
                  <a:pt x="299555" y="191507"/>
                </a:lnTo>
                <a:lnTo>
                  <a:pt x="444706" y="191507"/>
                </a:lnTo>
                <a:lnTo>
                  <a:pt x="444706" y="298012"/>
                </a:lnTo>
                <a:lnTo>
                  <a:pt x="564883" y="298012"/>
                </a:lnTo>
                <a:lnTo>
                  <a:pt x="564883" y="402367"/>
                </a:lnTo>
                <a:lnTo>
                  <a:pt x="1213814" y="402367"/>
                </a:lnTo>
                <a:lnTo>
                  <a:pt x="1213814" y="508113"/>
                </a:lnTo>
                <a:lnTo>
                  <a:pt x="1518947" y="508113"/>
                </a:lnTo>
                <a:lnTo>
                  <a:pt x="1518947" y="611962"/>
                </a:lnTo>
                <a:lnTo>
                  <a:pt x="1852223" y="611962"/>
                </a:lnTo>
                <a:lnTo>
                  <a:pt x="1852223" y="852168"/>
                </a:lnTo>
                <a:lnTo>
                  <a:pt x="1886450" y="852168"/>
                </a:lnTo>
                <a:lnTo>
                  <a:pt x="1886450" y="973093"/>
                </a:lnTo>
                <a:lnTo>
                  <a:pt x="2755452" y="973093"/>
                </a:lnTo>
              </a:path>
            </a:pathLst>
          </a:custGeom>
          <a:noFill/>
          <a:ln w="12625" cap="flat" cmpd="sng">
            <a:solidFill>
              <a:srgbClr val="999393"/>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500"/>
            </a:pPr>
            <a:endParaRPr sz="667" dirty="0">
              <a:solidFill>
                <a:srgbClr val="000000"/>
              </a:solidFill>
              <a:latin typeface="Arial"/>
              <a:ea typeface="Arial"/>
              <a:cs typeface="Arial"/>
              <a:sym typeface="Arial"/>
            </a:endParaRPr>
          </a:p>
        </p:txBody>
      </p:sp>
      <p:grpSp>
        <p:nvGrpSpPr>
          <p:cNvPr id="2780" name="Google Shape;2780;p83"/>
          <p:cNvGrpSpPr/>
          <p:nvPr/>
        </p:nvGrpSpPr>
        <p:grpSpPr>
          <a:xfrm>
            <a:off x="6544053" y="1886229"/>
            <a:ext cx="528400" cy="2222070"/>
            <a:chOff x="2063368" y="752010"/>
            <a:chExt cx="396300" cy="1666553"/>
          </a:xfrm>
        </p:grpSpPr>
        <p:sp>
          <p:nvSpPr>
            <p:cNvPr id="2781" name="Google Shape;2781;p83"/>
            <p:cNvSpPr txBox="1"/>
            <p:nvPr/>
          </p:nvSpPr>
          <p:spPr>
            <a:xfrm>
              <a:off x="2203798" y="2203112"/>
              <a:ext cx="2553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0</a:t>
              </a:r>
            </a:p>
          </p:txBody>
        </p:sp>
        <p:sp>
          <p:nvSpPr>
            <p:cNvPr id="2782" name="Google Shape;2782;p83"/>
            <p:cNvSpPr txBox="1"/>
            <p:nvPr/>
          </p:nvSpPr>
          <p:spPr>
            <a:xfrm>
              <a:off x="2133518" y="1912942"/>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20</a:t>
              </a:r>
            </a:p>
          </p:txBody>
        </p:sp>
        <p:sp>
          <p:nvSpPr>
            <p:cNvPr id="2783" name="Google Shape;2783;p83"/>
            <p:cNvSpPr txBox="1"/>
            <p:nvPr/>
          </p:nvSpPr>
          <p:spPr>
            <a:xfrm>
              <a:off x="2133518" y="1622646"/>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40</a:t>
              </a:r>
            </a:p>
          </p:txBody>
        </p:sp>
        <p:sp>
          <p:nvSpPr>
            <p:cNvPr id="2784" name="Google Shape;2784;p83"/>
            <p:cNvSpPr txBox="1"/>
            <p:nvPr/>
          </p:nvSpPr>
          <p:spPr>
            <a:xfrm>
              <a:off x="2133518" y="1332476"/>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60</a:t>
              </a:r>
            </a:p>
          </p:txBody>
        </p:sp>
        <p:sp>
          <p:nvSpPr>
            <p:cNvPr id="2785" name="Google Shape;2785;p83"/>
            <p:cNvSpPr txBox="1"/>
            <p:nvPr/>
          </p:nvSpPr>
          <p:spPr>
            <a:xfrm>
              <a:off x="2133518" y="1042180"/>
              <a:ext cx="3258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80</a:t>
              </a:r>
            </a:p>
          </p:txBody>
        </p:sp>
        <p:sp>
          <p:nvSpPr>
            <p:cNvPr id="2786" name="Google Shape;2786;p83"/>
            <p:cNvSpPr txBox="1"/>
            <p:nvPr/>
          </p:nvSpPr>
          <p:spPr>
            <a:xfrm>
              <a:off x="2063368" y="752010"/>
              <a:ext cx="396300" cy="215451"/>
            </a:xfrm>
            <a:prstGeom prst="rect">
              <a:avLst/>
            </a:prstGeom>
            <a:noFill/>
            <a:ln>
              <a:noFill/>
            </a:ln>
          </p:spPr>
          <p:txBody>
            <a:bodyPr spcFirstLastPara="1" wrap="square" lIns="121900" tIns="60933" rIns="121900" bIns="60933" anchor="t" anchorCtr="0">
              <a:spAutoFit/>
            </a:bodyPr>
            <a:lstStyle/>
            <a:p>
              <a:pPr algn="r">
                <a:buClr>
                  <a:srgbClr val="000000"/>
                </a:buClr>
                <a:buSzPts val="800"/>
              </a:pPr>
              <a:r>
                <a:rPr lang="tr-TR" sz="1067" dirty="0">
                  <a:solidFill>
                    <a:srgbClr val="000000"/>
                  </a:solidFill>
                  <a:latin typeface="Arial"/>
                  <a:ea typeface="Arial"/>
                  <a:cs typeface="Arial"/>
                  <a:sym typeface="Arial"/>
                </a:rPr>
                <a:t>100</a:t>
              </a:r>
            </a:p>
          </p:txBody>
        </p:sp>
      </p:grpSp>
      <p:grpSp>
        <p:nvGrpSpPr>
          <p:cNvPr id="2787" name="Google Shape;2787;p83"/>
          <p:cNvGrpSpPr/>
          <p:nvPr/>
        </p:nvGrpSpPr>
        <p:grpSpPr>
          <a:xfrm>
            <a:off x="6872971" y="3971131"/>
            <a:ext cx="4775277" cy="287268"/>
            <a:chOff x="2310056" y="2315689"/>
            <a:chExt cx="3581458" cy="215451"/>
          </a:xfrm>
        </p:grpSpPr>
        <p:sp>
          <p:nvSpPr>
            <p:cNvPr id="2788" name="Google Shape;2788;p83"/>
            <p:cNvSpPr txBox="1"/>
            <p:nvPr/>
          </p:nvSpPr>
          <p:spPr>
            <a:xfrm>
              <a:off x="2310056"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0</a:t>
              </a:r>
            </a:p>
          </p:txBody>
        </p:sp>
        <p:sp>
          <p:nvSpPr>
            <p:cNvPr id="2789" name="Google Shape;2789;p83"/>
            <p:cNvSpPr txBox="1"/>
            <p:nvPr/>
          </p:nvSpPr>
          <p:spPr>
            <a:xfrm>
              <a:off x="2563087"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a:t>
              </a:r>
            </a:p>
          </p:txBody>
        </p:sp>
        <p:sp>
          <p:nvSpPr>
            <p:cNvPr id="2790" name="Google Shape;2790;p83"/>
            <p:cNvSpPr txBox="1"/>
            <p:nvPr/>
          </p:nvSpPr>
          <p:spPr>
            <a:xfrm>
              <a:off x="2816245"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6</a:t>
              </a:r>
            </a:p>
          </p:txBody>
        </p:sp>
        <p:sp>
          <p:nvSpPr>
            <p:cNvPr id="2791" name="Google Shape;2791;p83"/>
            <p:cNvSpPr txBox="1"/>
            <p:nvPr/>
          </p:nvSpPr>
          <p:spPr>
            <a:xfrm>
              <a:off x="3069402" y="2315689"/>
              <a:ext cx="2553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9</a:t>
              </a:r>
            </a:p>
          </p:txBody>
        </p:sp>
        <p:sp>
          <p:nvSpPr>
            <p:cNvPr id="2792" name="Google Shape;2792;p83"/>
            <p:cNvSpPr txBox="1"/>
            <p:nvPr/>
          </p:nvSpPr>
          <p:spPr>
            <a:xfrm>
              <a:off x="3287420"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12</a:t>
              </a:r>
            </a:p>
          </p:txBody>
        </p:sp>
        <p:sp>
          <p:nvSpPr>
            <p:cNvPr id="2793" name="Google Shape;2793;p83"/>
            <p:cNvSpPr txBox="1"/>
            <p:nvPr/>
          </p:nvSpPr>
          <p:spPr>
            <a:xfrm>
              <a:off x="3540578"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15</a:t>
              </a:r>
            </a:p>
          </p:txBody>
        </p:sp>
        <p:sp>
          <p:nvSpPr>
            <p:cNvPr id="2794" name="Google Shape;2794;p83"/>
            <p:cNvSpPr txBox="1"/>
            <p:nvPr/>
          </p:nvSpPr>
          <p:spPr>
            <a:xfrm>
              <a:off x="3793736"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18</a:t>
              </a:r>
            </a:p>
          </p:txBody>
        </p:sp>
        <p:sp>
          <p:nvSpPr>
            <p:cNvPr id="2795" name="Google Shape;2795;p83"/>
            <p:cNvSpPr txBox="1"/>
            <p:nvPr/>
          </p:nvSpPr>
          <p:spPr>
            <a:xfrm>
              <a:off x="4046894"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21</a:t>
              </a:r>
            </a:p>
          </p:txBody>
        </p:sp>
        <p:sp>
          <p:nvSpPr>
            <p:cNvPr id="2796" name="Google Shape;2796;p83"/>
            <p:cNvSpPr txBox="1"/>
            <p:nvPr/>
          </p:nvSpPr>
          <p:spPr>
            <a:xfrm>
              <a:off x="4300052"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24</a:t>
              </a:r>
            </a:p>
          </p:txBody>
        </p:sp>
        <p:sp>
          <p:nvSpPr>
            <p:cNvPr id="2797" name="Google Shape;2797;p83"/>
            <p:cNvSpPr txBox="1"/>
            <p:nvPr/>
          </p:nvSpPr>
          <p:spPr>
            <a:xfrm>
              <a:off x="4553209"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27</a:t>
              </a:r>
            </a:p>
          </p:txBody>
        </p:sp>
        <p:sp>
          <p:nvSpPr>
            <p:cNvPr id="2798" name="Google Shape;2798;p83"/>
            <p:cNvSpPr txBox="1"/>
            <p:nvPr/>
          </p:nvSpPr>
          <p:spPr>
            <a:xfrm>
              <a:off x="4806240"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30</a:t>
              </a:r>
            </a:p>
          </p:txBody>
        </p:sp>
        <p:sp>
          <p:nvSpPr>
            <p:cNvPr id="2799" name="Google Shape;2799;p83"/>
            <p:cNvSpPr txBox="1"/>
            <p:nvPr/>
          </p:nvSpPr>
          <p:spPr>
            <a:xfrm>
              <a:off x="5059398"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33</a:t>
              </a:r>
            </a:p>
          </p:txBody>
        </p:sp>
        <p:sp>
          <p:nvSpPr>
            <p:cNvPr id="2800" name="Google Shape;2800;p83"/>
            <p:cNvSpPr txBox="1"/>
            <p:nvPr/>
          </p:nvSpPr>
          <p:spPr>
            <a:xfrm>
              <a:off x="5312556"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36</a:t>
              </a:r>
            </a:p>
          </p:txBody>
        </p:sp>
        <p:sp>
          <p:nvSpPr>
            <p:cNvPr id="2801" name="Google Shape;2801;p83"/>
            <p:cNvSpPr txBox="1"/>
            <p:nvPr/>
          </p:nvSpPr>
          <p:spPr>
            <a:xfrm>
              <a:off x="5565714" y="2315689"/>
              <a:ext cx="325800" cy="215451"/>
            </a:xfrm>
            <a:prstGeom prst="rect">
              <a:avLst/>
            </a:prstGeom>
            <a:noFill/>
            <a:ln>
              <a:noFill/>
            </a:ln>
          </p:spPr>
          <p:txBody>
            <a:bodyPr spcFirstLastPara="1" wrap="square" lIns="121900" tIns="60933" rIns="121900" bIns="60933" anchor="t" anchorCtr="0">
              <a:spAutoFit/>
            </a:bodyPr>
            <a:lstStyle/>
            <a:p>
              <a:pPr algn="ctr">
                <a:buClr>
                  <a:srgbClr val="000000"/>
                </a:buClr>
                <a:buSzPts val="800"/>
              </a:pPr>
              <a:r>
                <a:rPr lang="tr-TR" sz="1067" dirty="0">
                  <a:solidFill>
                    <a:srgbClr val="000000"/>
                  </a:solidFill>
                  <a:latin typeface="Arial"/>
                  <a:ea typeface="Arial"/>
                  <a:cs typeface="Arial"/>
                  <a:sym typeface="Arial"/>
                </a:rPr>
                <a:t>39</a:t>
              </a:r>
            </a:p>
          </p:txBody>
        </p:sp>
      </p:grpSp>
      <p:sp>
        <p:nvSpPr>
          <p:cNvPr id="2802" name="Google Shape;2802;p83"/>
          <p:cNvSpPr txBox="1"/>
          <p:nvPr/>
        </p:nvSpPr>
        <p:spPr>
          <a:xfrm>
            <a:off x="10232552" y="2297407"/>
            <a:ext cx="1475448"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Daha önce CAR-T (N=19)</a:t>
            </a:r>
          </a:p>
        </p:txBody>
      </p:sp>
      <p:sp>
        <p:nvSpPr>
          <p:cNvPr id="2803" name="Google Shape;2803;p83"/>
          <p:cNvSpPr txBox="1"/>
          <p:nvPr/>
        </p:nvSpPr>
        <p:spPr>
          <a:xfrm>
            <a:off x="10232552" y="2461003"/>
            <a:ext cx="1044635"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Sansürlenmiş</a:t>
            </a:r>
          </a:p>
        </p:txBody>
      </p:sp>
      <p:grpSp>
        <p:nvGrpSpPr>
          <p:cNvPr id="2804" name="Google Shape;2804;p83"/>
          <p:cNvGrpSpPr/>
          <p:nvPr/>
        </p:nvGrpSpPr>
        <p:grpSpPr>
          <a:xfrm>
            <a:off x="6172731" y="4384273"/>
            <a:ext cx="5442000" cy="928556"/>
            <a:chOff x="4629548" y="3205654"/>
            <a:chExt cx="4081500" cy="696417"/>
          </a:xfrm>
        </p:grpSpPr>
        <p:sp>
          <p:nvSpPr>
            <p:cNvPr id="2805" name="Google Shape;2805;p83"/>
            <p:cNvSpPr txBox="1"/>
            <p:nvPr/>
          </p:nvSpPr>
          <p:spPr>
            <a:xfrm>
              <a:off x="4642497" y="3205654"/>
              <a:ext cx="633404"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Tüm hastalar</a:t>
              </a:r>
            </a:p>
            <a:p>
              <a:pPr algn="r">
                <a:buClr>
                  <a:srgbClr val="000000"/>
                </a:buClr>
                <a:buSzPts val="500"/>
              </a:pPr>
              <a:r>
                <a:rPr lang="tr-TR" sz="667" dirty="0">
                  <a:solidFill>
                    <a:srgbClr val="000000"/>
                  </a:solidFill>
                  <a:latin typeface="Arial"/>
                  <a:ea typeface="Arial"/>
                  <a:cs typeface="Arial"/>
                  <a:sym typeface="Arial"/>
                </a:rPr>
                <a:t>(N=62)</a:t>
              </a:r>
            </a:p>
          </p:txBody>
        </p:sp>
        <p:sp>
          <p:nvSpPr>
            <p:cNvPr id="2806" name="Google Shape;2806;p83"/>
            <p:cNvSpPr txBox="1"/>
            <p:nvPr/>
          </p:nvSpPr>
          <p:spPr>
            <a:xfrm>
              <a:off x="4629548" y="3392228"/>
              <a:ext cx="649500" cy="323270"/>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R/R DLBCL/trFL</a:t>
              </a:r>
            </a:p>
            <a:p>
              <a:pPr algn="r">
                <a:buClr>
                  <a:srgbClr val="000000"/>
                </a:buClr>
                <a:buSzPts val="500"/>
              </a:pPr>
              <a:r>
                <a:rPr lang="tr-TR" sz="667" dirty="0">
                  <a:solidFill>
                    <a:srgbClr val="000000"/>
                  </a:solidFill>
                  <a:latin typeface="Arial"/>
                  <a:ea typeface="Arial"/>
                  <a:cs typeface="Arial"/>
                  <a:sym typeface="Arial"/>
                </a:rPr>
                <a:t>(N=58)</a:t>
              </a:r>
            </a:p>
          </p:txBody>
        </p:sp>
        <p:sp>
          <p:nvSpPr>
            <p:cNvPr id="2807" name="Google Shape;2807;p83"/>
            <p:cNvSpPr txBox="1"/>
            <p:nvPr/>
          </p:nvSpPr>
          <p:spPr>
            <a:xfrm>
              <a:off x="4642497" y="3578801"/>
              <a:ext cx="634657" cy="323270"/>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Daha önce CAR-T</a:t>
              </a:r>
            </a:p>
            <a:p>
              <a:pPr algn="r">
                <a:buClr>
                  <a:srgbClr val="000000"/>
                </a:buClr>
                <a:buSzPts val="500"/>
              </a:pPr>
              <a:r>
                <a:rPr lang="tr-TR" sz="667" dirty="0">
                  <a:solidFill>
                    <a:srgbClr val="000000"/>
                  </a:solidFill>
                  <a:latin typeface="Arial"/>
                  <a:ea typeface="Arial"/>
                  <a:cs typeface="Arial"/>
                  <a:sym typeface="Arial"/>
                </a:rPr>
                <a:t>(N=19)</a:t>
              </a:r>
            </a:p>
          </p:txBody>
        </p:sp>
        <p:grpSp>
          <p:nvGrpSpPr>
            <p:cNvPr id="2808" name="Google Shape;2808;p83"/>
            <p:cNvGrpSpPr/>
            <p:nvPr/>
          </p:nvGrpSpPr>
          <p:grpSpPr>
            <a:xfrm>
              <a:off x="5154499" y="3243601"/>
              <a:ext cx="3556549" cy="169285"/>
              <a:chOff x="2309827" y="2580940"/>
              <a:chExt cx="3556549" cy="169285"/>
            </a:xfrm>
          </p:grpSpPr>
          <p:sp>
            <p:nvSpPr>
              <p:cNvPr id="2809" name="Google Shape;2809;p83"/>
              <p:cNvSpPr txBox="1"/>
              <p:nvPr/>
            </p:nvSpPr>
            <p:spPr>
              <a:xfrm>
                <a:off x="2309827"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62</a:t>
                </a:r>
              </a:p>
            </p:txBody>
          </p:sp>
          <p:sp>
            <p:nvSpPr>
              <p:cNvPr id="2810" name="Google Shape;2810;p83"/>
              <p:cNvSpPr txBox="1"/>
              <p:nvPr/>
            </p:nvSpPr>
            <p:spPr>
              <a:xfrm>
                <a:off x="2562985"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51</a:t>
                </a:r>
              </a:p>
            </p:txBody>
          </p:sp>
          <p:sp>
            <p:nvSpPr>
              <p:cNvPr id="2811" name="Google Shape;2811;p83"/>
              <p:cNvSpPr txBox="1"/>
              <p:nvPr/>
            </p:nvSpPr>
            <p:spPr>
              <a:xfrm>
                <a:off x="2816143"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46</a:t>
                </a:r>
              </a:p>
            </p:txBody>
          </p:sp>
          <p:sp>
            <p:nvSpPr>
              <p:cNvPr id="2812" name="Google Shape;2812;p83"/>
              <p:cNvSpPr txBox="1"/>
              <p:nvPr/>
            </p:nvSpPr>
            <p:spPr>
              <a:xfrm>
                <a:off x="3069301"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40</a:t>
                </a:r>
              </a:p>
            </p:txBody>
          </p:sp>
          <p:sp>
            <p:nvSpPr>
              <p:cNvPr id="2813" name="Google Shape;2813;p83"/>
              <p:cNvSpPr txBox="1"/>
              <p:nvPr/>
            </p:nvSpPr>
            <p:spPr>
              <a:xfrm>
                <a:off x="3322458"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39</a:t>
                </a:r>
              </a:p>
            </p:txBody>
          </p:sp>
          <p:sp>
            <p:nvSpPr>
              <p:cNvPr id="2814" name="Google Shape;2814;p83"/>
              <p:cNvSpPr txBox="1"/>
              <p:nvPr/>
            </p:nvSpPr>
            <p:spPr>
              <a:xfrm>
                <a:off x="3575489"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37</a:t>
                </a:r>
              </a:p>
            </p:txBody>
          </p:sp>
          <p:sp>
            <p:nvSpPr>
              <p:cNvPr id="2815" name="Google Shape;2815;p83"/>
              <p:cNvSpPr txBox="1"/>
              <p:nvPr/>
            </p:nvSpPr>
            <p:spPr>
              <a:xfrm>
                <a:off x="3828647"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35</a:t>
                </a:r>
              </a:p>
            </p:txBody>
          </p:sp>
          <p:sp>
            <p:nvSpPr>
              <p:cNvPr id="2816" name="Google Shape;2816;p83"/>
              <p:cNvSpPr txBox="1"/>
              <p:nvPr/>
            </p:nvSpPr>
            <p:spPr>
              <a:xfrm>
                <a:off x="4081805"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28</a:t>
                </a:r>
              </a:p>
            </p:txBody>
          </p:sp>
          <p:sp>
            <p:nvSpPr>
              <p:cNvPr id="2817" name="Google Shape;2817;p83"/>
              <p:cNvSpPr txBox="1"/>
              <p:nvPr/>
            </p:nvSpPr>
            <p:spPr>
              <a:xfrm>
                <a:off x="4334963"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23</a:t>
                </a:r>
              </a:p>
            </p:txBody>
          </p:sp>
          <p:sp>
            <p:nvSpPr>
              <p:cNvPr id="2818" name="Google Shape;2818;p83"/>
              <p:cNvSpPr txBox="1"/>
              <p:nvPr/>
            </p:nvSpPr>
            <p:spPr>
              <a:xfrm>
                <a:off x="4588121"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18</a:t>
                </a:r>
              </a:p>
            </p:txBody>
          </p:sp>
          <p:sp>
            <p:nvSpPr>
              <p:cNvPr id="2819" name="Google Shape;2819;p83"/>
              <p:cNvSpPr txBox="1"/>
              <p:nvPr/>
            </p:nvSpPr>
            <p:spPr>
              <a:xfrm>
                <a:off x="4841278" y="2580940"/>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13</a:t>
                </a:r>
              </a:p>
            </p:txBody>
          </p:sp>
          <p:sp>
            <p:nvSpPr>
              <p:cNvPr id="2820" name="Google Shape;2820;p83"/>
              <p:cNvSpPr txBox="1"/>
              <p:nvPr/>
            </p:nvSpPr>
            <p:spPr>
              <a:xfrm>
                <a:off x="5112055" y="2580940"/>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7</a:t>
                </a:r>
              </a:p>
            </p:txBody>
          </p:sp>
          <p:sp>
            <p:nvSpPr>
              <p:cNvPr id="2821" name="Google Shape;2821;p83"/>
              <p:cNvSpPr txBox="1"/>
              <p:nvPr/>
            </p:nvSpPr>
            <p:spPr>
              <a:xfrm>
                <a:off x="5365086" y="2580940"/>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2822" name="Google Shape;2822;p83"/>
              <p:cNvSpPr txBox="1"/>
              <p:nvPr/>
            </p:nvSpPr>
            <p:spPr>
              <a:xfrm>
                <a:off x="5591876" y="2580940"/>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2823" name="Google Shape;2823;p83"/>
            <p:cNvGrpSpPr/>
            <p:nvPr/>
          </p:nvGrpSpPr>
          <p:grpSpPr>
            <a:xfrm>
              <a:off x="5154499" y="3430175"/>
              <a:ext cx="3556549" cy="169285"/>
              <a:chOff x="2309827" y="2767514"/>
              <a:chExt cx="3556549" cy="169285"/>
            </a:xfrm>
          </p:grpSpPr>
          <p:sp>
            <p:nvSpPr>
              <p:cNvPr id="2824" name="Google Shape;2824;p83"/>
              <p:cNvSpPr txBox="1"/>
              <p:nvPr/>
            </p:nvSpPr>
            <p:spPr>
              <a:xfrm>
                <a:off x="2309827"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58</a:t>
                </a:r>
              </a:p>
            </p:txBody>
          </p:sp>
          <p:sp>
            <p:nvSpPr>
              <p:cNvPr id="2825" name="Google Shape;2825;p83"/>
              <p:cNvSpPr txBox="1"/>
              <p:nvPr/>
            </p:nvSpPr>
            <p:spPr>
              <a:xfrm>
                <a:off x="2562985"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48</a:t>
                </a:r>
              </a:p>
            </p:txBody>
          </p:sp>
          <p:sp>
            <p:nvSpPr>
              <p:cNvPr id="2826" name="Google Shape;2826;p83"/>
              <p:cNvSpPr txBox="1"/>
              <p:nvPr/>
            </p:nvSpPr>
            <p:spPr>
              <a:xfrm>
                <a:off x="2816143"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44</a:t>
                </a:r>
              </a:p>
            </p:txBody>
          </p:sp>
          <p:sp>
            <p:nvSpPr>
              <p:cNvPr id="2827" name="Google Shape;2827;p83"/>
              <p:cNvSpPr txBox="1"/>
              <p:nvPr/>
            </p:nvSpPr>
            <p:spPr>
              <a:xfrm>
                <a:off x="3069301"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39</a:t>
                </a:r>
              </a:p>
            </p:txBody>
          </p:sp>
          <p:sp>
            <p:nvSpPr>
              <p:cNvPr id="2828" name="Google Shape;2828;p83"/>
              <p:cNvSpPr txBox="1"/>
              <p:nvPr/>
            </p:nvSpPr>
            <p:spPr>
              <a:xfrm>
                <a:off x="3322458"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38</a:t>
                </a:r>
              </a:p>
            </p:txBody>
          </p:sp>
          <p:sp>
            <p:nvSpPr>
              <p:cNvPr id="2829" name="Google Shape;2829;p83"/>
              <p:cNvSpPr txBox="1"/>
              <p:nvPr/>
            </p:nvSpPr>
            <p:spPr>
              <a:xfrm>
                <a:off x="3575489"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36</a:t>
                </a:r>
              </a:p>
            </p:txBody>
          </p:sp>
          <p:sp>
            <p:nvSpPr>
              <p:cNvPr id="2830" name="Google Shape;2830;p83"/>
              <p:cNvSpPr txBox="1"/>
              <p:nvPr/>
            </p:nvSpPr>
            <p:spPr>
              <a:xfrm>
                <a:off x="3828647"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34</a:t>
                </a:r>
              </a:p>
            </p:txBody>
          </p:sp>
          <p:sp>
            <p:nvSpPr>
              <p:cNvPr id="2831" name="Google Shape;2831;p83"/>
              <p:cNvSpPr txBox="1"/>
              <p:nvPr/>
            </p:nvSpPr>
            <p:spPr>
              <a:xfrm>
                <a:off x="4081805"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27</a:t>
                </a:r>
              </a:p>
            </p:txBody>
          </p:sp>
          <p:sp>
            <p:nvSpPr>
              <p:cNvPr id="2832" name="Google Shape;2832;p83"/>
              <p:cNvSpPr txBox="1"/>
              <p:nvPr/>
            </p:nvSpPr>
            <p:spPr>
              <a:xfrm>
                <a:off x="4334963"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22</a:t>
                </a:r>
              </a:p>
            </p:txBody>
          </p:sp>
          <p:sp>
            <p:nvSpPr>
              <p:cNvPr id="2833" name="Google Shape;2833;p83"/>
              <p:cNvSpPr txBox="1"/>
              <p:nvPr/>
            </p:nvSpPr>
            <p:spPr>
              <a:xfrm>
                <a:off x="4588121"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17</a:t>
                </a:r>
              </a:p>
            </p:txBody>
          </p:sp>
          <p:sp>
            <p:nvSpPr>
              <p:cNvPr id="2834" name="Google Shape;2834;p83"/>
              <p:cNvSpPr txBox="1"/>
              <p:nvPr/>
            </p:nvSpPr>
            <p:spPr>
              <a:xfrm>
                <a:off x="4841278" y="2767514"/>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12</a:t>
                </a:r>
              </a:p>
            </p:txBody>
          </p:sp>
          <p:sp>
            <p:nvSpPr>
              <p:cNvPr id="2835" name="Google Shape;2835;p83"/>
              <p:cNvSpPr txBox="1"/>
              <p:nvPr/>
            </p:nvSpPr>
            <p:spPr>
              <a:xfrm>
                <a:off x="5112055" y="2767514"/>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7</a:t>
                </a:r>
              </a:p>
            </p:txBody>
          </p:sp>
          <p:sp>
            <p:nvSpPr>
              <p:cNvPr id="2836" name="Google Shape;2836;p83"/>
              <p:cNvSpPr txBox="1"/>
              <p:nvPr/>
            </p:nvSpPr>
            <p:spPr>
              <a:xfrm>
                <a:off x="5365086" y="2767514"/>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2837" name="Google Shape;2837;p83"/>
              <p:cNvSpPr txBox="1"/>
              <p:nvPr/>
            </p:nvSpPr>
            <p:spPr>
              <a:xfrm>
                <a:off x="5591876" y="2767514"/>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2838" name="Google Shape;2838;p83"/>
            <p:cNvGrpSpPr/>
            <p:nvPr/>
          </p:nvGrpSpPr>
          <p:grpSpPr>
            <a:xfrm>
              <a:off x="5154499" y="3616749"/>
              <a:ext cx="3556549" cy="169285"/>
              <a:chOff x="2309827" y="2954088"/>
              <a:chExt cx="3556549" cy="169285"/>
            </a:xfrm>
          </p:grpSpPr>
          <p:sp>
            <p:nvSpPr>
              <p:cNvPr id="2839" name="Google Shape;2839;p83"/>
              <p:cNvSpPr txBox="1"/>
              <p:nvPr/>
            </p:nvSpPr>
            <p:spPr>
              <a:xfrm>
                <a:off x="2309827"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19</a:t>
                </a:r>
              </a:p>
            </p:txBody>
          </p:sp>
          <p:sp>
            <p:nvSpPr>
              <p:cNvPr id="2840" name="Google Shape;2840;p83"/>
              <p:cNvSpPr txBox="1"/>
              <p:nvPr/>
            </p:nvSpPr>
            <p:spPr>
              <a:xfrm>
                <a:off x="2562985"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13</a:t>
                </a:r>
              </a:p>
            </p:txBody>
          </p:sp>
          <p:sp>
            <p:nvSpPr>
              <p:cNvPr id="2841" name="Google Shape;2841;p83"/>
              <p:cNvSpPr txBox="1"/>
              <p:nvPr/>
            </p:nvSpPr>
            <p:spPr>
              <a:xfrm>
                <a:off x="2818425" y="2954088"/>
                <a:ext cx="2556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11</a:t>
                </a:r>
              </a:p>
            </p:txBody>
          </p:sp>
          <p:sp>
            <p:nvSpPr>
              <p:cNvPr id="2842" name="Google Shape;2842;p83"/>
              <p:cNvSpPr txBox="1"/>
              <p:nvPr/>
            </p:nvSpPr>
            <p:spPr>
              <a:xfrm>
                <a:off x="3069301"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10</a:t>
                </a:r>
              </a:p>
            </p:txBody>
          </p:sp>
          <p:sp>
            <p:nvSpPr>
              <p:cNvPr id="2843" name="Google Shape;2843;p83"/>
              <p:cNvSpPr txBox="1"/>
              <p:nvPr/>
            </p:nvSpPr>
            <p:spPr>
              <a:xfrm>
                <a:off x="3322458" y="2954088"/>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10</a:t>
                </a:r>
              </a:p>
            </p:txBody>
          </p:sp>
          <p:sp>
            <p:nvSpPr>
              <p:cNvPr id="2844" name="Google Shape;2844;p83"/>
              <p:cNvSpPr txBox="1"/>
              <p:nvPr/>
            </p:nvSpPr>
            <p:spPr>
              <a:xfrm>
                <a:off x="3593108"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9</a:t>
                </a:r>
              </a:p>
            </p:txBody>
          </p:sp>
          <p:sp>
            <p:nvSpPr>
              <p:cNvPr id="2845" name="Google Shape;2845;p83"/>
              <p:cNvSpPr txBox="1"/>
              <p:nvPr/>
            </p:nvSpPr>
            <p:spPr>
              <a:xfrm>
                <a:off x="3846266"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9</a:t>
                </a:r>
              </a:p>
            </p:txBody>
          </p:sp>
          <p:sp>
            <p:nvSpPr>
              <p:cNvPr id="2846" name="Google Shape;2846;p83"/>
              <p:cNvSpPr txBox="1"/>
              <p:nvPr/>
            </p:nvSpPr>
            <p:spPr>
              <a:xfrm>
                <a:off x="4099424"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7</a:t>
                </a:r>
              </a:p>
            </p:txBody>
          </p:sp>
          <p:sp>
            <p:nvSpPr>
              <p:cNvPr id="2847" name="Google Shape;2847;p83"/>
              <p:cNvSpPr txBox="1"/>
              <p:nvPr/>
            </p:nvSpPr>
            <p:spPr>
              <a:xfrm>
                <a:off x="4352582"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2848" name="Google Shape;2848;p83"/>
              <p:cNvSpPr txBox="1"/>
              <p:nvPr/>
            </p:nvSpPr>
            <p:spPr>
              <a:xfrm>
                <a:off x="4605740"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2849" name="Google Shape;2849;p83"/>
              <p:cNvSpPr txBox="1"/>
              <p:nvPr/>
            </p:nvSpPr>
            <p:spPr>
              <a:xfrm>
                <a:off x="4858897" y="2954088"/>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a:t>
                </a:r>
              </a:p>
            </p:txBody>
          </p:sp>
          <p:sp>
            <p:nvSpPr>
              <p:cNvPr id="2850" name="Google Shape;2850;p83"/>
              <p:cNvSpPr txBox="1"/>
              <p:nvPr/>
            </p:nvSpPr>
            <p:spPr>
              <a:xfrm>
                <a:off x="5085560" y="2954088"/>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2851" name="Google Shape;2851;p83"/>
              <p:cNvSpPr txBox="1"/>
              <p:nvPr/>
            </p:nvSpPr>
            <p:spPr>
              <a:xfrm>
                <a:off x="5338718" y="2954088"/>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2852" name="Google Shape;2852;p83"/>
              <p:cNvSpPr txBox="1"/>
              <p:nvPr/>
            </p:nvSpPr>
            <p:spPr>
              <a:xfrm>
                <a:off x="5591876" y="2954088"/>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cxnSp>
        <p:nvCxnSpPr>
          <p:cNvPr id="2853" name="Google Shape;2853;p83"/>
          <p:cNvCxnSpPr/>
          <p:nvPr/>
        </p:nvCxnSpPr>
        <p:spPr>
          <a:xfrm>
            <a:off x="9742719" y="2062724"/>
            <a:ext cx="0" cy="1872000"/>
          </a:xfrm>
          <a:prstGeom prst="straightConnector1">
            <a:avLst/>
          </a:prstGeom>
          <a:noFill/>
          <a:ln w="9525" cap="flat" cmpd="sng">
            <a:solidFill>
              <a:srgbClr val="0B41CD"/>
            </a:solidFill>
            <a:prstDash val="dash"/>
            <a:round/>
            <a:headEnd type="none" w="sm" len="sm"/>
            <a:tailEnd type="none" w="sm" len="sm"/>
          </a:ln>
        </p:spPr>
      </p:cxnSp>
      <p:sp>
        <p:nvSpPr>
          <p:cNvPr id="2854" name="Google Shape;2854;p83"/>
          <p:cNvSpPr txBox="1"/>
          <p:nvPr/>
        </p:nvSpPr>
        <p:spPr>
          <a:xfrm>
            <a:off x="9203556" y="2269431"/>
            <a:ext cx="607600" cy="307722"/>
          </a:xfrm>
          <a:prstGeom prst="rect">
            <a:avLst/>
          </a:prstGeom>
          <a:noFill/>
          <a:ln>
            <a:noFill/>
          </a:ln>
        </p:spPr>
        <p:txBody>
          <a:bodyPr spcFirstLastPara="1" wrap="square" lIns="121900" tIns="60933" rIns="121900" bIns="60933" anchor="ctr" anchorCtr="0">
            <a:spAutoFit/>
          </a:bodyPr>
          <a:lstStyle/>
          <a:p>
            <a:pPr algn="ctr">
              <a:buClr>
                <a:srgbClr val="000000"/>
              </a:buClr>
              <a:buSzPts val="900"/>
            </a:pPr>
            <a:r>
              <a:rPr lang="tr-TR" sz="1200" dirty="0">
                <a:solidFill>
                  <a:srgbClr val="0B41CD"/>
                </a:solidFill>
                <a:latin typeface="Arial"/>
                <a:ea typeface="Arial"/>
                <a:cs typeface="Arial"/>
                <a:sym typeface="Arial"/>
              </a:rPr>
              <a:t>%55</a:t>
            </a:r>
          </a:p>
        </p:txBody>
      </p:sp>
      <p:sp>
        <p:nvSpPr>
          <p:cNvPr id="2855" name="Google Shape;2855;p83"/>
          <p:cNvSpPr/>
          <p:nvPr/>
        </p:nvSpPr>
        <p:spPr>
          <a:xfrm>
            <a:off x="6189996" y="1409056"/>
            <a:ext cx="5456800" cy="451200"/>
          </a:xfrm>
          <a:prstGeom prst="round1Rect">
            <a:avLst>
              <a:gd name="adj" fmla="val 16667"/>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200"/>
            </a:pPr>
            <a:r>
              <a:rPr lang="tr-TR" sz="1600" b="1" dirty="0">
                <a:solidFill>
                  <a:srgbClr val="FFFFFF"/>
                </a:solidFill>
                <a:latin typeface="Arial"/>
                <a:ea typeface="Arial"/>
                <a:cs typeface="Arial"/>
                <a:sym typeface="Arial"/>
              </a:rPr>
              <a:t>IRC'ye göre DOCR</a:t>
            </a:r>
          </a:p>
        </p:txBody>
      </p:sp>
      <p:sp>
        <p:nvSpPr>
          <p:cNvPr id="2856" name="Google Shape;2856;p83"/>
          <p:cNvSpPr txBox="1"/>
          <p:nvPr/>
        </p:nvSpPr>
        <p:spPr>
          <a:xfrm>
            <a:off x="10232552" y="1970049"/>
            <a:ext cx="1382179"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Tüm hastalar (N=62)</a:t>
            </a:r>
          </a:p>
        </p:txBody>
      </p:sp>
      <p:sp>
        <p:nvSpPr>
          <p:cNvPr id="2857" name="Google Shape;2857;p83"/>
          <p:cNvSpPr txBox="1"/>
          <p:nvPr/>
        </p:nvSpPr>
        <p:spPr>
          <a:xfrm>
            <a:off x="10232552" y="2133644"/>
            <a:ext cx="1340400" cy="246167"/>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R/R DLBCL/trFL (N=58)</a:t>
            </a:r>
          </a:p>
        </p:txBody>
      </p:sp>
      <p:sp>
        <p:nvSpPr>
          <p:cNvPr id="2" name="Rectangle 1"/>
          <p:cNvSpPr>
            <a:spLocks noChangeArrowheads="1"/>
          </p:cNvSpPr>
          <p:nvPr/>
        </p:nvSpPr>
        <p:spPr bwMode="auto">
          <a:xfrm>
            <a:off x="7960565" y="5989461"/>
            <a:ext cx="429761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a:r>
              <a:rPr lang="tr-TR" sz="800" dirty="0"/>
              <a:t>1. Hutchings M, Carlo-Stella C, Morschhauser F, et al. "Glofitamab Monotherapy in Relapsed or Refractory Large B-Cell Lymphoma: Extended Follow-Up from a Pivotal Phase II Study and Subgroup Analyses in Patients with Prior Chimeric Antigen Receptor T-Cell Therapy and by Baseline Total Metabolic Tumor Volume." ASH 2023; oral presentation (abstract #433). 2. COLUMVI US Prescribing Information. Available at: https://www.accessdata.fda.gov/drugsatfda_docs/label/2023/761309s000lbl.pdf.</a:t>
            </a:r>
          </a:p>
        </p:txBody>
      </p:sp>
    </p:spTree>
    <p:extLst>
      <p:ext uri="{BB962C8B-B14F-4D97-AF65-F5344CB8AC3E}">
        <p14:creationId xmlns:p14="http://schemas.microsoft.com/office/powerpoint/2010/main" val="233663912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62"/>
        <p:cNvGrpSpPr/>
        <p:nvPr/>
      </p:nvGrpSpPr>
      <p:grpSpPr>
        <a:xfrm>
          <a:off x="0" y="0"/>
          <a:ext cx="0" cy="0"/>
          <a:chOff x="0" y="0"/>
          <a:chExt cx="0" cy="0"/>
        </a:xfrm>
      </p:grpSpPr>
      <p:sp>
        <p:nvSpPr>
          <p:cNvPr id="2863" name="Google Shape;2863;p84"/>
          <p:cNvSpPr txBox="1">
            <a:spLocks noGrp="1"/>
          </p:cNvSpPr>
          <p:nvPr>
            <p:ph type="title"/>
          </p:nvPr>
        </p:nvSpPr>
        <p:spPr>
          <a:xfrm>
            <a:off x="304800" y="426720"/>
            <a:ext cx="10293200" cy="829200"/>
          </a:xfrm>
          <a:prstGeom prst="rect">
            <a:avLst/>
          </a:prstGeom>
          <a:noFill/>
          <a:ln>
            <a:noFill/>
          </a:ln>
        </p:spPr>
        <p:txBody>
          <a:bodyPr spcFirstLastPara="1" wrap="square" lIns="0" tIns="60933" rIns="121900" bIns="60933" anchor="ctr" anchorCtr="0">
            <a:noAutofit/>
          </a:bodyPr>
          <a:lstStyle/>
          <a:p>
            <a:r>
              <a:rPr lang="tr-TR" sz="2533" dirty="0">
                <a:solidFill>
                  <a:srgbClr val="0066CC"/>
                </a:solidFill>
              </a:rPr>
              <a:t>siklus 3'teki yanıta göre referans nokta analizi</a:t>
            </a:r>
            <a:r>
              <a:rPr lang="tr-TR" sz="2533" dirty="0"/>
              <a:t>: Uzatılmış takip süresi</a:t>
            </a:r>
          </a:p>
        </p:txBody>
      </p:sp>
      <p:sp>
        <p:nvSpPr>
          <p:cNvPr id="2864" name="Google Shape;2864;p84"/>
          <p:cNvSpPr/>
          <p:nvPr/>
        </p:nvSpPr>
        <p:spPr>
          <a:xfrm>
            <a:off x="543701" y="5621033"/>
            <a:ext cx="11132809" cy="465641"/>
          </a:xfrm>
          <a:prstGeom prst="round1Rect">
            <a:avLst>
              <a:gd name="adj" fmla="val 12046"/>
            </a:avLst>
          </a:prstGeom>
          <a:solidFill>
            <a:srgbClr val="DEEBF7"/>
          </a:solidFill>
          <a:ln>
            <a:noFill/>
          </a:ln>
        </p:spPr>
        <p:txBody>
          <a:bodyPr spcFirstLastPara="1" wrap="square" lIns="96000" tIns="96000" rIns="0" bIns="96000" anchor="ctr" anchorCtr="0">
            <a:noAutofit/>
          </a:bodyPr>
          <a:lstStyle/>
          <a:p>
            <a:pPr marL="609585" indent="-397923" algn="ctr">
              <a:buClr>
                <a:srgbClr val="0B41CD"/>
              </a:buClr>
              <a:buSzPts val="1100"/>
              <a:buFont typeface="Arial"/>
              <a:buChar char="•"/>
            </a:pPr>
            <a:r>
              <a:rPr lang="tr-TR" sz="1467" b="1" dirty="0">
                <a:solidFill>
                  <a:srgbClr val="000000"/>
                </a:solidFill>
                <a:latin typeface="Arial"/>
                <a:ea typeface="Arial"/>
                <a:cs typeface="Arial"/>
                <a:sym typeface="Arial"/>
              </a:rPr>
              <a:t>D3'te CR elde edilmiş olan hastaların büyük bir bölümünde 24 ay sonra progresyon gelişmemiş ve hastaların yaşamını sürdürdüğü kaydedilmiştir</a:t>
            </a:r>
            <a:r>
              <a:rPr lang="tr-TR" sz="1867" b="1" dirty="0">
                <a:solidFill>
                  <a:schemeClr val="lt1"/>
                </a:solidFill>
                <a:latin typeface="Arial"/>
                <a:ea typeface="Arial"/>
                <a:cs typeface="Arial"/>
                <a:sym typeface="Arial"/>
              </a:rPr>
              <a:t> </a:t>
            </a:r>
          </a:p>
        </p:txBody>
      </p:sp>
      <p:sp>
        <p:nvSpPr>
          <p:cNvPr id="2865" name="Google Shape;2865;p84"/>
          <p:cNvSpPr txBox="1">
            <a:spLocks noGrp="1"/>
          </p:cNvSpPr>
          <p:nvPr>
            <p:ph type="body" idx="2"/>
          </p:nvPr>
        </p:nvSpPr>
        <p:spPr>
          <a:xfrm>
            <a:off x="508000" y="6156667"/>
            <a:ext cx="7142400" cy="414800"/>
          </a:xfrm>
          <a:prstGeom prst="rect">
            <a:avLst/>
          </a:prstGeom>
          <a:noFill/>
          <a:ln>
            <a:noFill/>
          </a:ln>
        </p:spPr>
        <p:txBody>
          <a:bodyPr spcFirstLastPara="1" wrap="square" lIns="0" tIns="0" rIns="0" bIns="0" anchor="b" anchorCtr="0">
            <a:noAutofit/>
          </a:bodyPr>
          <a:lstStyle/>
          <a:p>
            <a:pPr marL="0" indent="0"/>
            <a:r>
              <a:rPr lang="tr-TR" dirty="0"/>
              <a:t>Klinik veri kesim tarihi: 4 Eylül 2023. Çalışmada geçen medyan süre: 32,1 ay (aralık: 0–43). *KM tahminleri. C, siklus; GA, güven aralığı; CR, tam yanıt; NE, hesaplanmamıştır; NR, yanıt vermeyen hasta; PFS, progresyonsuz sağkalım; PR, kısmi yanıt; OS, genel sağkalım; RP2D, önerilen Faz II dozu.</a:t>
            </a:r>
          </a:p>
        </p:txBody>
      </p:sp>
      <p:sp>
        <p:nvSpPr>
          <p:cNvPr id="2867" name="Google Shape;2867;p84"/>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2868" name="Google Shape;2868;p84"/>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2869" name="Google Shape;2869;p84"/>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2870" name="Google Shape;2870;p84"/>
          <p:cNvSpPr/>
          <p:nvPr/>
        </p:nvSpPr>
        <p:spPr>
          <a:xfrm>
            <a:off x="51200" y="35533"/>
            <a:ext cx="913600" cy="279200"/>
          </a:xfrm>
          <a:prstGeom prst="roundRect">
            <a:avLst>
              <a:gd name="adj" fmla="val 15117"/>
            </a:avLst>
          </a:prstGeom>
          <a:solidFill>
            <a:schemeClr val="accent1"/>
          </a:solidFill>
          <a:ln>
            <a:noFill/>
          </a:ln>
        </p:spPr>
        <p:txBody>
          <a:bodyPr spcFirstLastPara="1" wrap="square" lIns="121900" tIns="121900" rIns="121900" bIns="121900" anchor="ctr" anchorCtr="0">
            <a:noAutofit/>
          </a:bodyPr>
          <a:lstStyle/>
          <a:p>
            <a:pPr>
              <a:buClr>
                <a:srgbClr val="000000"/>
              </a:buClr>
              <a:buSzPts val="900"/>
            </a:pPr>
            <a:r>
              <a:rPr lang="tr-TR" sz="1200" dirty="0">
                <a:solidFill>
                  <a:schemeClr val="lt1"/>
                </a:solidFill>
                <a:latin typeface="Arial"/>
                <a:ea typeface="Arial"/>
                <a:cs typeface="Arial"/>
                <a:sym typeface="Arial"/>
              </a:rPr>
              <a:t>NP30179</a:t>
            </a:r>
          </a:p>
        </p:txBody>
      </p:sp>
      <p:grpSp>
        <p:nvGrpSpPr>
          <p:cNvPr id="2871" name="Google Shape;2871;p84"/>
          <p:cNvGrpSpPr/>
          <p:nvPr/>
        </p:nvGrpSpPr>
        <p:grpSpPr>
          <a:xfrm>
            <a:off x="9709211" y="999193"/>
            <a:ext cx="2445600" cy="504424"/>
            <a:chOff x="7253169" y="996876"/>
            <a:chExt cx="1834200" cy="378318"/>
          </a:xfrm>
        </p:grpSpPr>
        <p:sp>
          <p:nvSpPr>
            <p:cNvPr id="2872" name="Google Shape;2872;p84"/>
            <p:cNvSpPr/>
            <p:nvPr/>
          </p:nvSpPr>
          <p:spPr>
            <a:xfrm rot="2984462">
              <a:off x="8814386" y="1105662"/>
              <a:ext cx="223291" cy="223942"/>
            </a:xfrm>
            <a:prstGeom prst="rect">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600"/>
              </a:pPr>
              <a:endParaRPr sz="2133" i="1" dirty="0">
                <a:solidFill>
                  <a:srgbClr val="FFFFFF"/>
                </a:solidFill>
                <a:latin typeface="Arial"/>
                <a:ea typeface="Arial"/>
                <a:cs typeface="Arial"/>
                <a:sym typeface="Arial"/>
              </a:endParaRPr>
            </a:p>
          </p:txBody>
        </p:sp>
        <p:sp>
          <p:nvSpPr>
            <p:cNvPr id="2873" name="Google Shape;2873;p84"/>
            <p:cNvSpPr/>
            <p:nvPr/>
          </p:nvSpPr>
          <p:spPr>
            <a:xfrm flipH="1">
              <a:off x="7253169" y="996876"/>
              <a:ext cx="1834200" cy="239700"/>
            </a:xfrm>
            <a:prstGeom prst="parallelogram">
              <a:avLst>
                <a:gd name="adj" fmla="val 13389"/>
              </a:avLst>
            </a:prstGeom>
            <a:solidFill>
              <a:srgbClr val="5683F6"/>
            </a:solidFill>
            <a:ln w="25400" cap="flat" cmpd="sng">
              <a:solidFill>
                <a:srgbClr val="5683F6"/>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050"/>
              </a:pPr>
              <a:r>
                <a:rPr lang="tr-TR" sz="1400" i="1" dirty="0">
                  <a:solidFill>
                    <a:srgbClr val="FFFFFF"/>
                  </a:solidFill>
                  <a:latin typeface="Arial"/>
                  <a:ea typeface="Arial"/>
                  <a:cs typeface="Arial"/>
                  <a:sym typeface="Arial"/>
                </a:rPr>
                <a:t>Glofitamab RP2D</a:t>
              </a:r>
            </a:p>
          </p:txBody>
        </p:sp>
      </p:grpSp>
      <p:graphicFrame>
        <p:nvGraphicFramePr>
          <p:cNvPr id="2874" name="Google Shape;2874;p84"/>
          <p:cNvGraphicFramePr/>
          <p:nvPr/>
        </p:nvGraphicFramePr>
        <p:xfrm>
          <a:off x="505326" y="4380745"/>
          <a:ext cx="5515900" cy="1154400"/>
        </p:xfrm>
        <a:graphic>
          <a:graphicData uri="http://schemas.openxmlformats.org/drawingml/2006/table">
            <a:tbl>
              <a:tblPr>
                <a:gradFill>
                  <a:gsLst>
                    <a:gs pos="0">
                      <a:srgbClr val="FFFFFF"/>
                    </a:gs>
                    <a:gs pos="50000">
                      <a:srgbClr val="FBFBFE"/>
                    </a:gs>
                    <a:gs pos="100000">
                      <a:srgbClr val="FAFBFD"/>
                    </a:gs>
                  </a:gsLst>
                  <a:lin ang="5400012" scaled="0"/>
                </a:gradFill>
              </a:tblPr>
              <a:tblGrid>
                <a:gridCol w="3862500">
                  <a:extLst>
                    <a:ext uri="{9D8B030D-6E8A-4147-A177-3AD203B41FA5}">
                      <a16:colId xmlns:a16="http://schemas.microsoft.com/office/drawing/2014/main" val="20000"/>
                    </a:ext>
                  </a:extLst>
                </a:gridCol>
                <a:gridCol w="1653400">
                  <a:extLst>
                    <a:ext uri="{9D8B030D-6E8A-4147-A177-3AD203B41FA5}">
                      <a16:colId xmlns:a16="http://schemas.microsoft.com/office/drawing/2014/main" val="20001"/>
                    </a:ext>
                  </a:extLst>
                </a:gridCol>
              </a:tblGrid>
              <a:tr h="495040">
                <a:tc>
                  <a:txBody>
                    <a:bodyPr/>
                    <a:lstStyle/>
                    <a:p>
                      <a:pPr marL="0" marR="0" lvl="0" indent="0" algn="l" rtl="0">
                        <a:lnSpc>
                          <a:spcPct val="100000"/>
                        </a:lnSpc>
                        <a:spcBef>
                          <a:spcPts val="0"/>
                        </a:spcBef>
                        <a:spcAft>
                          <a:spcPts val="0"/>
                        </a:spcAft>
                        <a:buClr>
                          <a:srgbClr val="FFFFFF"/>
                        </a:buClr>
                        <a:buSzPts val="1100"/>
                        <a:buFont typeface="Arial"/>
                        <a:buNone/>
                      </a:pPr>
                      <a:r>
                        <a:rPr lang="tr-TR" sz="1500" b="1" u="none" strike="noStrike" cap="none" dirty="0">
                          <a:solidFill>
                            <a:srgbClr val="FFFFFF"/>
                          </a:solidFill>
                          <a:latin typeface="Arial"/>
                          <a:ea typeface="Arial"/>
                          <a:cs typeface="Arial"/>
                          <a:sym typeface="Arial"/>
                        </a:rPr>
                        <a:t>C3'te CR elde edilen hastalarda  referans PFS*</a:t>
                      </a:r>
                    </a:p>
                  </a:txBody>
                  <a:tcPr marL="109733" marR="109733" marT="24000" marB="24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100"/>
                        <a:buFont typeface="Arial"/>
                        <a:buNone/>
                      </a:pPr>
                      <a:r>
                        <a:rPr lang="tr-TR" sz="1500" b="1" u="none" strike="noStrike" cap="none" dirty="0">
                          <a:solidFill>
                            <a:srgbClr val="FFFFFF"/>
                          </a:solidFill>
                          <a:latin typeface="Arial"/>
                          <a:ea typeface="Arial"/>
                          <a:cs typeface="Arial"/>
                          <a:sym typeface="Arial"/>
                        </a:rPr>
                        <a:t>N=44</a:t>
                      </a:r>
                    </a:p>
                  </a:txBody>
                  <a:tcPr marL="109733" marR="109733" marT="24000" marB="24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B41CD"/>
                    </a:solidFill>
                  </a:tcPr>
                </a:tc>
                <a:extLst>
                  <a:ext uri="{0D108BD9-81ED-4DB2-BD59-A6C34878D82A}">
                    <a16:rowId xmlns:a16="http://schemas.microsoft.com/office/drawing/2014/main" val="10000"/>
                  </a:ext>
                </a:extLst>
              </a:tr>
              <a:tr h="319520">
                <a:tc>
                  <a:txBody>
                    <a:bodyPr/>
                    <a:lstStyle/>
                    <a:p>
                      <a:pPr marL="0" marR="0" lvl="0" indent="0" algn="l" rtl="0">
                        <a:lnSpc>
                          <a:spcPct val="100000"/>
                        </a:lnSpc>
                        <a:spcBef>
                          <a:spcPts val="0"/>
                        </a:spcBef>
                        <a:spcAft>
                          <a:spcPts val="0"/>
                        </a:spcAft>
                        <a:buClr>
                          <a:srgbClr val="000000"/>
                        </a:buClr>
                        <a:buSzPts val="1100"/>
                        <a:buFont typeface="Arial"/>
                        <a:buNone/>
                      </a:pPr>
                      <a:r>
                        <a:rPr lang="tr-TR" sz="1500" u="none" strike="noStrike" cap="none" dirty="0"/>
                        <a:t>Medyan PFS, </a:t>
                      </a:r>
                      <a:r>
                        <a:rPr lang="tr-TR" sz="1500" u="none" strike="noStrike" cap="none" dirty="0">
                          <a:solidFill>
                            <a:srgbClr val="000000"/>
                          </a:solidFill>
                          <a:latin typeface="Arial"/>
                          <a:ea typeface="Arial"/>
                          <a:cs typeface="Arial"/>
                          <a:sym typeface="Arial"/>
                        </a:rPr>
                        <a:t>ay (%95 GA)</a:t>
                      </a:r>
                    </a:p>
                  </a:txBody>
                  <a:tcPr marL="91200" marR="91200" marT="48000" marB="48000" anchor="ctr">
                    <a:lnL w="9525" cap="flat" cmpd="sng">
                      <a:solidFill>
                        <a:srgbClr val="000000">
                          <a:alpha val="0"/>
                        </a:srgbClr>
                      </a:solidFill>
                      <a:prstDash val="solid"/>
                      <a:round/>
                      <a:headEnd type="none" w="sm" len="sm"/>
                      <a:tailEnd type="none" w="sm" len="sm"/>
                    </a:lnL>
                    <a:lnR w="12700" cap="flat" cmpd="sng">
                      <a:solidFill>
                        <a:srgbClr val="0B41CD"/>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CDADA"/>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100"/>
                        <a:buFont typeface="Arial"/>
                        <a:buNone/>
                      </a:pPr>
                      <a:r>
                        <a:rPr lang="tr-TR" sz="1500" b="0" u="none" strike="noStrike" cap="none" dirty="0">
                          <a:solidFill>
                            <a:srgbClr val="000000"/>
                          </a:solidFill>
                          <a:latin typeface="Arial"/>
                          <a:ea typeface="Arial"/>
                          <a:cs typeface="Arial"/>
                          <a:sym typeface="Arial"/>
                        </a:rPr>
                        <a:t>31,1 (22,4–NE)</a:t>
                      </a:r>
                    </a:p>
                  </a:txBody>
                  <a:tcPr marL="91200" marR="91200" marT="48000" marB="48000" anchor="ctr">
                    <a:lnL w="12700" cap="flat" cmpd="sng">
                      <a:solidFill>
                        <a:srgbClr val="0B41CD"/>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CDADA"/>
                      </a:solidFill>
                      <a:prstDash val="solid"/>
                      <a:round/>
                      <a:headEnd type="none" w="sm" len="sm"/>
                      <a:tailEnd type="none" w="sm" len="sm"/>
                    </a:lnB>
                  </a:tcPr>
                </a:tc>
                <a:extLst>
                  <a:ext uri="{0D108BD9-81ED-4DB2-BD59-A6C34878D82A}">
                    <a16:rowId xmlns:a16="http://schemas.microsoft.com/office/drawing/2014/main" val="10001"/>
                  </a:ext>
                </a:extLst>
              </a:tr>
              <a:tr h="319520">
                <a:tc>
                  <a:txBody>
                    <a:bodyPr/>
                    <a:lstStyle/>
                    <a:p>
                      <a:pPr marL="0" marR="0" lvl="0" indent="0" algn="l" rtl="0">
                        <a:lnSpc>
                          <a:spcPct val="100000"/>
                        </a:lnSpc>
                        <a:spcBef>
                          <a:spcPts val="0"/>
                        </a:spcBef>
                        <a:spcAft>
                          <a:spcPts val="0"/>
                        </a:spcAft>
                        <a:buClr>
                          <a:srgbClr val="000000"/>
                        </a:buClr>
                        <a:buSzPts val="1100"/>
                        <a:buFont typeface="Arial"/>
                        <a:buNone/>
                      </a:pPr>
                      <a:r>
                        <a:rPr lang="tr-TR" sz="1500" u="none" strike="noStrike" cap="none" dirty="0">
                          <a:solidFill>
                            <a:srgbClr val="000000"/>
                          </a:solidFill>
                          <a:latin typeface="Arial"/>
                          <a:ea typeface="Arial"/>
                          <a:cs typeface="Arial"/>
                          <a:sym typeface="Arial"/>
                        </a:rPr>
                        <a:t>24 aylık PFS oranı, </a:t>
                      </a:r>
                      <a:r>
                        <a:rPr lang="tr-TR" sz="1500" b="0" u="none" strike="noStrike" cap="none" dirty="0">
                          <a:solidFill>
                            <a:srgbClr val="000000"/>
                          </a:solidFill>
                          <a:latin typeface="Arial"/>
                          <a:ea typeface="Arial"/>
                          <a:cs typeface="Arial"/>
                          <a:sym typeface="Arial"/>
                        </a:rPr>
                        <a:t>% (%95 GA)</a:t>
                      </a:r>
                    </a:p>
                  </a:txBody>
                  <a:tcPr marL="91200" marR="91200" marT="48000" marB="48000" anchor="ctr">
                    <a:lnL w="9525" cap="flat" cmpd="sng">
                      <a:solidFill>
                        <a:srgbClr val="000000">
                          <a:alpha val="0"/>
                        </a:srgbClr>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DCDADA"/>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100"/>
                        <a:buFont typeface="Arial"/>
                        <a:buNone/>
                      </a:pPr>
                      <a:r>
                        <a:rPr lang="tr-TR" sz="1500" b="1" u="none" strike="noStrike" cap="none" dirty="0">
                          <a:solidFill>
                            <a:srgbClr val="000000"/>
                          </a:solidFill>
                        </a:rPr>
                        <a:t>63,5 </a:t>
                      </a:r>
                      <a:r>
                        <a:rPr lang="tr-TR" sz="1500" u="none" strike="noStrike" cap="none" dirty="0">
                          <a:solidFill>
                            <a:srgbClr val="000000"/>
                          </a:solidFill>
                        </a:rPr>
                        <a:t>(47,5–79,6) </a:t>
                      </a:r>
                    </a:p>
                  </a:txBody>
                  <a:tcPr marL="91200" marR="91200" marT="48000" marB="48000" anchor="ctr">
                    <a:lnL w="12700" cap="flat" cmpd="sng">
                      <a:solidFill>
                        <a:srgbClr val="0B41CD"/>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CDADA"/>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2875" name="Google Shape;2875;p84"/>
          <p:cNvGraphicFramePr/>
          <p:nvPr/>
        </p:nvGraphicFramePr>
        <p:xfrm>
          <a:off x="6170781" y="4380745"/>
          <a:ext cx="5515900" cy="1154400"/>
        </p:xfrm>
        <a:graphic>
          <a:graphicData uri="http://schemas.openxmlformats.org/drawingml/2006/table">
            <a:tbl>
              <a:tblPr>
                <a:gradFill>
                  <a:gsLst>
                    <a:gs pos="0">
                      <a:srgbClr val="FFFFFF"/>
                    </a:gs>
                    <a:gs pos="50000">
                      <a:srgbClr val="FBFBFE"/>
                    </a:gs>
                    <a:gs pos="100000">
                      <a:srgbClr val="FAFBFD"/>
                    </a:gs>
                  </a:gsLst>
                  <a:lin ang="5400012" scaled="0"/>
                </a:gradFill>
              </a:tblPr>
              <a:tblGrid>
                <a:gridCol w="3734233">
                  <a:extLst>
                    <a:ext uri="{9D8B030D-6E8A-4147-A177-3AD203B41FA5}">
                      <a16:colId xmlns:a16="http://schemas.microsoft.com/office/drawing/2014/main" val="20000"/>
                    </a:ext>
                  </a:extLst>
                </a:gridCol>
                <a:gridCol w="1781667">
                  <a:extLst>
                    <a:ext uri="{9D8B030D-6E8A-4147-A177-3AD203B41FA5}">
                      <a16:colId xmlns:a16="http://schemas.microsoft.com/office/drawing/2014/main" val="20001"/>
                    </a:ext>
                  </a:extLst>
                </a:gridCol>
              </a:tblGrid>
              <a:tr h="495040">
                <a:tc>
                  <a:txBody>
                    <a:bodyPr/>
                    <a:lstStyle/>
                    <a:p>
                      <a:pPr marL="0" marR="0" lvl="0" indent="0" algn="l" rtl="0">
                        <a:lnSpc>
                          <a:spcPct val="100000"/>
                        </a:lnSpc>
                        <a:spcBef>
                          <a:spcPts val="0"/>
                        </a:spcBef>
                        <a:spcAft>
                          <a:spcPts val="0"/>
                        </a:spcAft>
                        <a:buClr>
                          <a:srgbClr val="FFFFFF"/>
                        </a:buClr>
                        <a:buSzPts val="1100"/>
                        <a:buFont typeface="Arial"/>
                        <a:buNone/>
                      </a:pPr>
                      <a:r>
                        <a:rPr lang="tr-TR" sz="1500" b="1" u="none" strike="noStrike" cap="none" dirty="0">
                          <a:solidFill>
                            <a:srgbClr val="FFFFFF"/>
                          </a:solidFill>
                          <a:latin typeface="Arial"/>
                          <a:ea typeface="Arial"/>
                          <a:cs typeface="Arial"/>
                          <a:sym typeface="Arial"/>
                        </a:rPr>
                        <a:t>C3'te CR elde edilen hastalarda</a:t>
                      </a:r>
                      <a:r>
                        <a:rPr lang="tr-TR" sz="1500" b="1" u="none" strike="noStrike" cap="none" baseline="0" dirty="0">
                          <a:solidFill>
                            <a:srgbClr val="FFFFFF"/>
                          </a:solidFill>
                          <a:latin typeface="Arial"/>
                          <a:ea typeface="Arial"/>
                          <a:cs typeface="Arial"/>
                          <a:sym typeface="Arial"/>
                        </a:rPr>
                        <a:t> </a:t>
                      </a:r>
                      <a:r>
                        <a:rPr lang="tr-TR" sz="1500" b="1" u="none" strike="noStrike" cap="none" dirty="0">
                          <a:solidFill>
                            <a:srgbClr val="FFFFFF"/>
                          </a:solidFill>
                          <a:latin typeface="Arial"/>
                          <a:ea typeface="Arial"/>
                          <a:cs typeface="Arial"/>
                          <a:sym typeface="Arial"/>
                        </a:rPr>
                        <a:t>referans OS*</a:t>
                      </a:r>
                    </a:p>
                  </a:txBody>
                  <a:tcPr marL="109733" marR="109733" marT="24000" marB="24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FFFFFF"/>
                        </a:buClr>
                        <a:buSzPts val="1100"/>
                        <a:buFont typeface="Arial"/>
                        <a:buNone/>
                      </a:pPr>
                      <a:r>
                        <a:rPr lang="tr-TR" sz="1500" b="1" u="none" strike="noStrike" cap="none" dirty="0">
                          <a:solidFill>
                            <a:srgbClr val="FFFFFF"/>
                          </a:solidFill>
                          <a:latin typeface="Arial"/>
                          <a:ea typeface="Arial"/>
                          <a:cs typeface="Arial"/>
                          <a:sym typeface="Arial"/>
                        </a:rPr>
                        <a:t>N=44</a:t>
                      </a:r>
                    </a:p>
                  </a:txBody>
                  <a:tcPr marL="109733" marR="109733" marT="24000" marB="24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B41CD"/>
                    </a:solidFill>
                  </a:tcPr>
                </a:tc>
                <a:extLst>
                  <a:ext uri="{0D108BD9-81ED-4DB2-BD59-A6C34878D82A}">
                    <a16:rowId xmlns:a16="http://schemas.microsoft.com/office/drawing/2014/main" val="10000"/>
                  </a:ext>
                </a:extLst>
              </a:tr>
              <a:tr h="319520">
                <a:tc>
                  <a:txBody>
                    <a:bodyPr/>
                    <a:lstStyle/>
                    <a:p>
                      <a:pPr marL="0" marR="0" lvl="0" indent="0" algn="l" rtl="0">
                        <a:lnSpc>
                          <a:spcPct val="100000"/>
                        </a:lnSpc>
                        <a:spcBef>
                          <a:spcPts val="0"/>
                        </a:spcBef>
                        <a:spcAft>
                          <a:spcPts val="0"/>
                        </a:spcAft>
                        <a:buClr>
                          <a:srgbClr val="000000"/>
                        </a:buClr>
                        <a:buSzPts val="1100"/>
                        <a:buFont typeface="Arial"/>
                        <a:buNone/>
                      </a:pPr>
                      <a:r>
                        <a:rPr lang="tr-TR" sz="1500" u="none" strike="noStrike" cap="none" dirty="0"/>
                        <a:t>Medyan OS, </a:t>
                      </a:r>
                      <a:r>
                        <a:rPr lang="tr-TR" sz="1500" u="none" strike="noStrike" cap="none" dirty="0">
                          <a:solidFill>
                            <a:srgbClr val="000000"/>
                          </a:solidFill>
                          <a:latin typeface="Arial"/>
                          <a:ea typeface="Arial"/>
                          <a:cs typeface="Arial"/>
                          <a:sym typeface="Arial"/>
                        </a:rPr>
                        <a:t>ay (%95 GA)</a:t>
                      </a:r>
                    </a:p>
                  </a:txBody>
                  <a:tcPr marL="91200" marR="91200" marT="48000" marB="48000" anchor="ctr">
                    <a:lnL w="9525" cap="flat" cmpd="sng">
                      <a:solidFill>
                        <a:srgbClr val="000000">
                          <a:alpha val="0"/>
                        </a:srgbClr>
                      </a:solidFill>
                      <a:prstDash val="solid"/>
                      <a:round/>
                      <a:headEnd type="none" w="sm" len="sm"/>
                      <a:tailEnd type="none" w="sm" len="sm"/>
                    </a:lnL>
                    <a:lnR w="12700" cap="flat" cmpd="sng">
                      <a:solidFill>
                        <a:srgbClr val="0B41CD"/>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100"/>
                        <a:buFont typeface="Arial"/>
                        <a:buNone/>
                      </a:pPr>
                      <a:r>
                        <a:rPr lang="tr-TR" sz="1500" u="none" strike="noStrike" cap="none" dirty="0"/>
                        <a:t>NE (</a:t>
                      </a:r>
                      <a:r>
                        <a:rPr lang="tr-TR" sz="1500" b="0" u="none" strike="noStrike" cap="none" dirty="0">
                          <a:solidFill>
                            <a:srgbClr val="000000"/>
                          </a:solidFill>
                          <a:latin typeface="Arial"/>
                          <a:ea typeface="Arial"/>
                          <a:cs typeface="Arial"/>
                          <a:sym typeface="Arial"/>
                        </a:rPr>
                        <a:t>NE</a:t>
                      </a:r>
                      <a:r>
                        <a:rPr lang="tr-TR" sz="1500" u="none" strike="noStrike" cap="none" dirty="0"/>
                        <a:t>)</a:t>
                      </a:r>
                    </a:p>
                  </a:txBody>
                  <a:tcPr marL="91200" marR="91200" marT="48000" marB="48000" anchor="ctr">
                    <a:lnL w="12700" cap="flat" cmpd="sng">
                      <a:solidFill>
                        <a:srgbClr val="0B41CD"/>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1"/>
                  </a:ext>
                </a:extLst>
              </a:tr>
              <a:tr h="319520">
                <a:tc>
                  <a:txBody>
                    <a:bodyPr/>
                    <a:lstStyle/>
                    <a:p>
                      <a:pPr marL="0" marR="0" lvl="0" indent="0" algn="l" rtl="0">
                        <a:lnSpc>
                          <a:spcPct val="100000"/>
                        </a:lnSpc>
                        <a:spcBef>
                          <a:spcPts val="0"/>
                        </a:spcBef>
                        <a:spcAft>
                          <a:spcPts val="0"/>
                        </a:spcAft>
                        <a:buClr>
                          <a:srgbClr val="000000"/>
                        </a:buClr>
                        <a:buSzPts val="1100"/>
                        <a:buFont typeface="Arial"/>
                        <a:buNone/>
                      </a:pPr>
                      <a:r>
                        <a:rPr lang="tr-TR" sz="1500" b="0" u="none" strike="noStrike" cap="none" dirty="0">
                          <a:solidFill>
                            <a:srgbClr val="000000"/>
                          </a:solidFill>
                          <a:latin typeface="Arial"/>
                          <a:ea typeface="Arial"/>
                          <a:cs typeface="Arial"/>
                          <a:sym typeface="Arial"/>
                        </a:rPr>
                        <a:t>24 aylık OS oranı, % (%95 GA)</a:t>
                      </a:r>
                    </a:p>
                  </a:txBody>
                  <a:tcPr marL="91200" marR="91200" marT="48000" marB="48000" anchor="ctr">
                    <a:lnL w="9525" cap="flat" cmpd="sng">
                      <a:solidFill>
                        <a:srgbClr val="000000">
                          <a:alpha val="0"/>
                        </a:srgbClr>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100"/>
                        <a:buFont typeface="Arial"/>
                        <a:buNone/>
                      </a:pPr>
                      <a:r>
                        <a:rPr lang="tr-TR" sz="1500" b="1" u="none" strike="noStrike" cap="none" dirty="0">
                          <a:solidFill>
                            <a:srgbClr val="000000"/>
                          </a:solidFill>
                        </a:rPr>
                        <a:t>73,4 </a:t>
                      </a:r>
                      <a:r>
                        <a:rPr lang="tr-TR" sz="1500" u="none" strike="noStrike" cap="none" dirty="0">
                          <a:solidFill>
                            <a:srgbClr val="000000"/>
                          </a:solidFill>
                        </a:rPr>
                        <a:t>(59,9</a:t>
                      </a:r>
                      <a:r>
                        <a:rPr lang="tr-TR" sz="1500" b="0" u="none" strike="noStrike" cap="none" dirty="0">
                          <a:solidFill>
                            <a:srgbClr val="000000"/>
                          </a:solidFill>
                          <a:latin typeface="Arial"/>
                          <a:ea typeface="Arial"/>
                          <a:cs typeface="Arial"/>
                          <a:sym typeface="Arial"/>
                        </a:rPr>
                        <a:t>–87,0</a:t>
                      </a:r>
                      <a:r>
                        <a:rPr lang="tr-TR" sz="1500" u="none" strike="noStrike" cap="none" dirty="0">
                          <a:solidFill>
                            <a:srgbClr val="000000"/>
                          </a:solidFill>
                        </a:rPr>
                        <a:t>)</a:t>
                      </a:r>
                    </a:p>
                  </a:txBody>
                  <a:tcPr marL="91200" marR="91200" marT="48000" marB="48000" anchor="ctr">
                    <a:lnL w="12700" cap="flat" cmpd="sng">
                      <a:solidFill>
                        <a:srgbClr val="0B41CD"/>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2876" name="Google Shape;2876;p84"/>
          <p:cNvGraphicFramePr/>
          <p:nvPr/>
        </p:nvGraphicFramePr>
        <p:xfrm>
          <a:off x="509135" y="1460387"/>
          <a:ext cx="5482600" cy="2815301"/>
        </p:xfrm>
        <a:graphic>
          <a:graphicData uri="http://schemas.openxmlformats.org/drawingml/2006/table">
            <a:tbl>
              <a:tblPr>
                <a:gradFill>
                  <a:gsLst>
                    <a:gs pos="0">
                      <a:srgbClr val="FFFFFF"/>
                    </a:gs>
                    <a:gs pos="50000">
                      <a:srgbClr val="FBFBFE"/>
                    </a:gs>
                    <a:gs pos="100000">
                      <a:srgbClr val="FAFBFD"/>
                    </a:gs>
                  </a:gsLst>
                  <a:lin ang="5400012" scaled="0"/>
                </a:gradFill>
              </a:tblPr>
              <a:tblGrid>
                <a:gridCol w="5482600">
                  <a:extLst>
                    <a:ext uri="{9D8B030D-6E8A-4147-A177-3AD203B41FA5}">
                      <a16:colId xmlns:a16="http://schemas.microsoft.com/office/drawing/2014/main" val="20000"/>
                    </a:ext>
                  </a:extLst>
                </a:gridCol>
              </a:tblGrid>
              <a:tr h="337100">
                <a:tc>
                  <a:txBody>
                    <a:bodyPr/>
                    <a:lstStyle/>
                    <a:p>
                      <a:pPr marL="0" marR="0" lvl="0" indent="0" algn="l" rtl="0">
                        <a:lnSpc>
                          <a:spcPct val="100000"/>
                        </a:lnSpc>
                        <a:spcBef>
                          <a:spcPts val="0"/>
                        </a:spcBef>
                        <a:spcAft>
                          <a:spcPts val="0"/>
                        </a:spcAft>
                        <a:buClr>
                          <a:srgbClr val="000000"/>
                        </a:buClr>
                        <a:buSzPts val="1100"/>
                        <a:buFont typeface="Arial"/>
                        <a:buNone/>
                      </a:pPr>
                      <a:endParaRPr sz="1500" b="0" u="none" strike="noStrike" cap="none" dirty="0">
                        <a:solidFill>
                          <a:srgbClr val="FFFFFF"/>
                        </a:solidFill>
                        <a:latin typeface="Arial"/>
                        <a:ea typeface="Arial"/>
                        <a:cs typeface="Arial"/>
                        <a:sym typeface="Arial"/>
                      </a:endParaRPr>
                    </a:p>
                  </a:txBody>
                  <a:tcPr marL="109767" marR="109767" marT="54867" marB="548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9050" cap="flat" cmpd="sng">
                      <a:solidFill>
                        <a:srgbClr val="0B41CD"/>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2476967">
                <a:tc>
                  <a:txBody>
                    <a:bodyPr/>
                    <a:lstStyle/>
                    <a:p>
                      <a:pPr marL="0" marR="0" lvl="0" indent="0" algn="l" rtl="0">
                        <a:lnSpc>
                          <a:spcPct val="100000"/>
                        </a:lnSpc>
                        <a:spcBef>
                          <a:spcPts val="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txBody>
                  <a:tcPr marL="109767" marR="109767" marT="54867" marB="548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D8D8D8"/>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877" name="Google Shape;2877;p84"/>
          <p:cNvSpPr/>
          <p:nvPr/>
        </p:nvSpPr>
        <p:spPr>
          <a:xfrm>
            <a:off x="509132" y="1367920"/>
            <a:ext cx="5482400" cy="268400"/>
          </a:xfrm>
          <a:prstGeom prst="round1Rect">
            <a:avLst>
              <a:gd name="adj" fmla="val 16667"/>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FFFFFF"/>
              </a:buClr>
              <a:buSzPts val="1400"/>
            </a:pPr>
            <a:r>
              <a:rPr lang="tr-TR" sz="1867" b="1" dirty="0">
                <a:solidFill>
                  <a:srgbClr val="FFFFFF"/>
                </a:solidFill>
                <a:latin typeface="Arial"/>
                <a:ea typeface="Arial"/>
                <a:cs typeface="Arial"/>
                <a:sym typeface="Arial"/>
              </a:rPr>
              <a:t>PFS</a:t>
            </a:r>
          </a:p>
        </p:txBody>
      </p:sp>
      <p:graphicFrame>
        <p:nvGraphicFramePr>
          <p:cNvPr id="2878" name="Google Shape;2878;p84"/>
          <p:cNvGraphicFramePr/>
          <p:nvPr/>
        </p:nvGraphicFramePr>
        <p:xfrm>
          <a:off x="6162313" y="1460387"/>
          <a:ext cx="5482600" cy="2815301"/>
        </p:xfrm>
        <a:graphic>
          <a:graphicData uri="http://schemas.openxmlformats.org/drawingml/2006/table">
            <a:tbl>
              <a:tblPr>
                <a:gradFill>
                  <a:gsLst>
                    <a:gs pos="0">
                      <a:srgbClr val="FFFFFF"/>
                    </a:gs>
                    <a:gs pos="50000">
                      <a:srgbClr val="FBFBFE"/>
                    </a:gs>
                    <a:gs pos="100000">
                      <a:srgbClr val="FAFBFD"/>
                    </a:gs>
                  </a:gsLst>
                  <a:lin ang="5400012" scaled="0"/>
                </a:gradFill>
              </a:tblPr>
              <a:tblGrid>
                <a:gridCol w="5482600">
                  <a:extLst>
                    <a:ext uri="{9D8B030D-6E8A-4147-A177-3AD203B41FA5}">
                      <a16:colId xmlns:a16="http://schemas.microsoft.com/office/drawing/2014/main" val="20000"/>
                    </a:ext>
                  </a:extLst>
                </a:gridCol>
              </a:tblGrid>
              <a:tr h="337100">
                <a:tc>
                  <a:txBody>
                    <a:bodyPr/>
                    <a:lstStyle/>
                    <a:p>
                      <a:pPr marL="0" marR="0" lvl="0" indent="0" algn="l" rtl="0">
                        <a:lnSpc>
                          <a:spcPct val="100000"/>
                        </a:lnSpc>
                        <a:spcBef>
                          <a:spcPts val="0"/>
                        </a:spcBef>
                        <a:spcAft>
                          <a:spcPts val="0"/>
                        </a:spcAft>
                        <a:buClr>
                          <a:srgbClr val="000000"/>
                        </a:buClr>
                        <a:buSzPts val="1100"/>
                        <a:buFont typeface="Arial"/>
                        <a:buNone/>
                      </a:pPr>
                      <a:endParaRPr sz="1500" b="0" u="none" strike="noStrike" cap="none" dirty="0">
                        <a:solidFill>
                          <a:srgbClr val="FFFFFF"/>
                        </a:solidFill>
                        <a:latin typeface="Arial"/>
                        <a:ea typeface="Arial"/>
                        <a:cs typeface="Arial"/>
                        <a:sym typeface="Arial"/>
                      </a:endParaRPr>
                    </a:p>
                  </a:txBody>
                  <a:tcPr marL="109767" marR="109767" marT="54867" marB="548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19050" cap="flat" cmpd="sng">
                      <a:solidFill>
                        <a:srgbClr val="0B41CD"/>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2476967">
                <a:tc>
                  <a:txBody>
                    <a:bodyPr/>
                    <a:lstStyle/>
                    <a:p>
                      <a:pPr marL="0" marR="0" lvl="0" indent="0" algn="l" rtl="0">
                        <a:lnSpc>
                          <a:spcPct val="100000"/>
                        </a:lnSpc>
                        <a:spcBef>
                          <a:spcPts val="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1100"/>
                        <a:buFont typeface="Arial"/>
                        <a:buNone/>
                      </a:pPr>
                      <a:endParaRPr sz="1500" b="0" i="0" u="none" strike="noStrike" cap="none" dirty="0">
                        <a:solidFill>
                          <a:srgbClr val="000000"/>
                        </a:solidFill>
                        <a:latin typeface="Arial"/>
                        <a:ea typeface="Arial"/>
                        <a:cs typeface="Arial"/>
                        <a:sym typeface="Arial"/>
                      </a:endParaRPr>
                    </a:p>
                  </a:txBody>
                  <a:tcPr marL="109767" marR="109767" marT="54867" marB="54867" anchor="ctr">
                    <a:lnL w="19050" cap="flat" cmpd="sng">
                      <a:solidFill>
                        <a:srgbClr val="0B41CD"/>
                      </a:solidFill>
                      <a:prstDash val="solid"/>
                      <a:round/>
                      <a:headEnd type="none" w="sm" len="sm"/>
                      <a:tailEnd type="none" w="sm" len="sm"/>
                    </a:lnL>
                    <a:lnR w="19050" cap="flat" cmpd="sng">
                      <a:solidFill>
                        <a:srgbClr val="0B41CD"/>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D8D8D8"/>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879" name="Google Shape;2879;p84"/>
          <p:cNvSpPr/>
          <p:nvPr/>
        </p:nvSpPr>
        <p:spPr>
          <a:xfrm>
            <a:off x="6162313" y="1367920"/>
            <a:ext cx="5482400" cy="269600"/>
          </a:xfrm>
          <a:prstGeom prst="round1Rect">
            <a:avLst>
              <a:gd name="adj" fmla="val 16667"/>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FFFFFF"/>
              </a:buClr>
              <a:buSzPts val="1400"/>
            </a:pPr>
            <a:r>
              <a:rPr lang="tr-TR" sz="1867" b="1" dirty="0">
                <a:solidFill>
                  <a:srgbClr val="FFFFFF"/>
                </a:solidFill>
                <a:latin typeface="Arial"/>
                <a:ea typeface="Arial"/>
                <a:cs typeface="Arial"/>
                <a:sym typeface="Arial"/>
              </a:rPr>
              <a:t>OS</a:t>
            </a:r>
          </a:p>
        </p:txBody>
      </p:sp>
      <p:sp>
        <p:nvSpPr>
          <p:cNvPr id="2880" name="Google Shape;2880;p84"/>
          <p:cNvSpPr/>
          <p:nvPr/>
        </p:nvSpPr>
        <p:spPr>
          <a:xfrm>
            <a:off x="1187015" y="1825562"/>
            <a:ext cx="4530115" cy="1644788"/>
          </a:xfrm>
          <a:custGeom>
            <a:avLst/>
            <a:gdLst/>
            <a:ahLst/>
            <a:cxnLst/>
            <a:rect l="l" t="t" r="r" b="b"/>
            <a:pathLst>
              <a:path w="3397586" h="1233591" extrusionOk="0">
                <a:moveTo>
                  <a:pt x="0" y="0"/>
                </a:moveTo>
                <a:lnTo>
                  <a:pt x="0" y="1233591"/>
                </a:lnTo>
                <a:lnTo>
                  <a:pt x="3397587" y="123359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nvGrpSpPr>
          <p:cNvPr id="2881" name="Google Shape;2881;p84"/>
          <p:cNvGrpSpPr/>
          <p:nvPr/>
        </p:nvGrpSpPr>
        <p:grpSpPr>
          <a:xfrm>
            <a:off x="1139618" y="1867483"/>
            <a:ext cx="47396" cy="1619703"/>
            <a:chOff x="1123134" y="1502620"/>
            <a:chExt cx="35547" cy="1214777"/>
          </a:xfrm>
        </p:grpSpPr>
        <p:sp>
          <p:nvSpPr>
            <p:cNvPr id="2882" name="Google Shape;2882;p84"/>
            <p:cNvSpPr/>
            <p:nvPr/>
          </p:nvSpPr>
          <p:spPr>
            <a:xfrm>
              <a:off x="1123387" y="2704771"/>
              <a:ext cx="35294" cy="12626"/>
            </a:xfrm>
            <a:custGeom>
              <a:avLst/>
              <a:gdLst/>
              <a:ahLst/>
              <a:cxnLst/>
              <a:rect l="l" t="t" r="r" b="b"/>
              <a:pathLst>
                <a:path w="35294" h="12626" extrusionOk="0">
                  <a:moveTo>
                    <a:pt x="35295"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83" name="Google Shape;2883;p84"/>
            <p:cNvSpPr/>
            <p:nvPr/>
          </p:nvSpPr>
          <p:spPr>
            <a:xfrm>
              <a:off x="1123134" y="2464366"/>
              <a:ext cx="35168" cy="12626"/>
            </a:xfrm>
            <a:custGeom>
              <a:avLst/>
              <a:gdLst/>
              <a:ahLst/>
              <a:cxnLst/>
              <a:rect l="l" t="t" r="r" b="b"/>
              <a:pathLst>
                <a:path w="35168" h="12626" extrusionOk="0">
                  <a:moveTo>
                    <a:pt x="35168"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84" name="Google Shape;2884;p84"/>
            <p:cNvSpPr/>
            <p:nvPr/>
          </p:nvSpPr>
          <p:spPr>
            <a:xfrm>
              <a:off x="1123134" y="2223961"/>
              <a:ext cx="35168" cy="12626"/>
            </a:xfrm>
            <a:custGeom>
              <a:avLst/>
              <a:gdLst/>
              <a:ahLst/>
              <a:cxnLst/>
              <a:rect l="l" t="t" r="r" b="b"/>
              <a:pathLst>
                <a:path w="35168" h="12626" extrusionOk="0">
                  <a:moveTo>
                    <a:pt x="35168"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85" name="Google Shape;2885;p84"/>
            <p:cNvSpPr/>
            <p:nvPr/>
          </p:nvSpPr>
          <p:spPr>
            <a:xfrm>
              <a:off x="1123134" y="1983556"/>
              <a:ext cx="35168" cy="12626"/>
            </a:xfrm>
            <a:custGeom>
              <a:avLst/>
              <a:gdLst/>
              <a:ahLst/>
              <a:cxnLst/>
              <a:rect l="l" t="t" r="r" b="b"/>
              <a:pathLst>
                <a:path w="35168" h="12626" extrusionOk="0">
                  <a:moveTo>
                    <a:pt x="35168"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86" name="Google Shape;2886;p84"/>
            <p:cNvSpPr/>
            <p:nvPr/>
          </p:nvSpPr>
          <p:spPr>
            <a:xfrm>
              <a:off x="1123134" y="1743025"/>
              <a:ext cx="35168" cy="12626"/>
            </a:xfrm>
            <a:custGeom>
              <a:avLst/>
              <a:gdLst/>
              <a:ahLst/>
              <a:cxnLst/>
              <a:rect l="l" t="t" r="r" b="b"/>
              <a:pathLst>
                <a:path w="35168" h="12626" extrusionOk="0">
                  <a:moveTo>
                    <a:pt x="35168"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87" name="Google Shape;2887;p84"/>
            <p:cNvSpPr/>
            <p:nvPr/>
          </p:nvSpPr>
          <p:spPr>
            <a:xfrm>
              <a:off x="1123387" y="1502620"/>
              <a:ext cx="35294" cy="12626"/>
            </a:xfrm>
            <a:custGeom>
              <a:avLst/>
              <a:gdLst/>
              <a:ahLst/>
              <a:cxnLst/>
              <a:rect l="l" t="t" r="r" b="b"/>
              <a:pathLst>
                <a:path w="35294" h="12626" extrusionOk="0">
                  <a:moveTo>
                    <a:pt x="35295"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888" name="Google Shape;2888;p84"/>
          <p:cNvGrpSpPr/>
          <p:nvPr/>
        </p:nvGrpSpPr>
        <p:grpSpPr>
          <a:xfrm>
            <a:off x="1187015" y="3470352"/>
            <a:ext cx="4499307" cy="46801"/>
            <a:chOff x="1158682" y="2704771"/>
            <a:chExt cx="3374480" cy="35101"/>
          </a:xfrm>
        </p:grpSpPr>
        <p:sp>
          <p:nvSpPr>
            <p:cNvPr id="2889" name="Google Shape;2889;p84"/>
            <p:cNvSpPr/>
            <p:nvPr/>
          </p:nvSpPr>
          <p:spPr>
            <a:xfrm>
              <a:off x="1158682"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0" name="Google Shape;2890;p84"/>
            <p:cNvSpPr/>
            <p:nvPr/>
          </p:nvSpPr>
          <p:spPr>
            <a:xfrm>
              <a:off x="1417174"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1" name="Google Shape;2891;p84"/>
            <p:cNvSpPr/>
            <p:nvPr/>
          </p:nvSpPr>
          <p:spPr>
            <a:xfrm>
              <a:off x="1675792"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2" name="Google Shape;2892;p84"/>
            <p:cNvSpPr/>
            <p:nvPr/>
          </p:nvSpPr>
          <p:spPr>
            <a:xfrm>
              <a:off x="1934410"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3" name="Google Shape;2893;p84"/>
            <p:cNvSpPr/>
            <p:nvPr/>
          </p:nvSpPr>
          <p:spPr>
            <a:xfrm>
              <a:off x="2193029"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4" name="Google Shape;2894;p84"/>
            <p:cNvSpPr/>
            <p:nvPr/>
          </p:nvSpPr>
          <p:spPr>
            <a:xfrm>
              <a:off x="2451647"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5" name="Google Shape;2895;p84"/>
            <p:cNvSpPr/>
            <p:nvPr/>
          </p:nvSpPr>
          <p:spPr>
            <a:xfrm>
              <a:off x="2710265"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6" name="Google Shape;2896;p84"/>
            <p:cNvSpPr/>
            <p:nvPr/>
          </p:nvSpPr>
          <p:spPr>
            <a:xfrm>
              <a:off x="2968883"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7" name="Google Shape;2897;p84"/>
            <p:cNvSpPr/>
            <p:nvPr/>
          </p:nvSpPr>
          <p:spPr>
            <a:xfrm>
              <a:off x="3227375"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8" name="Google Shape;2898;p84"/>
            <p:cNvSpPr/>
            <p:nvPr/>
          </p:nvSpPr>
          <p:spPr>
            <a:xfrm>
              <a:off x="3485993"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899" name="Google Shape;2899;p84"/>
            <p:cNvSpPr/>
            <p:nvPr/>
          </p:nvSpPr>
          <p:spPr>
            <a:xfrm>
              <a:off x="3744611"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00" name="Google Shape;2900;p84"/>
            <p:cNvSpPr/>
            <p:nvPr/>
          </p:nvSpPr>
          <p:spPr>
            <a:xfrm>
              <a:off x="4003230"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01" name="Google Shape;2901;p84"/>
            <p:cNvSpPr/>
            <p:nvPr/>
          </p:nvSpPr>
          <p:spPr>
            <a:xfrm>
              <a:off x="4261848"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02" name="Google Shape;2902;p84"/>
            <p:cNvSpPr/>
            <p:nvPr/>
          </p:nvSpPr>
          <p:spPr>
            <a:xfrm>
              <a:off x="4520466"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03" name="Google Shape;2903;p84"/>
          <p:cNvGrpSpPr/>
          <p:nvPr/>
        </p:nvGrpSpPr>
        <p:grpSpPr>
          <a:xfrm>
            <a:off x="1631884" y="2949473"/>
            <a:ext cx="3702672" cy="496971"/>
            <a:chOff x="1492334" y="2314113"/>
            <a:chExt cx="2777004" cy="372728"/>
          </a:xfrm>
        </p:grpSpPr>
        <p:grpSp>
          <p:nvGrpSpPr>
            <p:cNvPr id="2904" name="Google Shape;2904;p84"/>
            <p:cNvGrpSpPr/>
            <p:nvPr/>
          </p:nvGrpSpPr>
          <p:grpSpPr>
            <a:xfrm>
              <a:off x="2719533" y="2500351"/>
              <a:ext cx="50022" cy="49747"/>
              <a:chOff x="2719533" y="2500351"/>
              <a:chExt cx="50022" cy="49747"/>
            </a:xfrm>
          </p:grpSpPr>
          <p:sp>
            <p:nvSpPr>
              <p:cNvPr id="2905" name="Google Shape;2905;p84"/>
              <p:cNvSpPr/>
              <p:nvPr/>
            </p:nvSpPr>
            <p:spPr>
              <a:xfrm>
                <a:off x="2744544" y="2500351"/>
                <a:ext cx="12696" cy="49747"/>
              </a:xfrm>
              <a:custGeom>
                <a:avLst/>
                <a:gdLst/>
                <a:ahLst/>
                <a:cxnLst/>
                <a:rect l="l" t="t" r="r" b="b"/>
                <a:pathLst>
                  <a:path w="12696" h="49747" extrusionOk="0">
                    <a:moveTo>
                      <a:pt x="0" y="0"/>
                    </a:moveTo>
                    <a:lnTo>
                      <a:pt x="0" y="49748"/>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06" name="Google Shape;2906;p84"/>
              <p:cNvSpPr/>
              <p:nvPr/>
            </p:nvSpPr>
            <p:spPr>
              <a:xfrm>
                <a:off x="2719533" y="2525225"/>
                <a:ext cx="50022" cy="12626"/>
              </a:xfrm>
              <a:custGeom>
                <a:avLst/>
                <a:gdLst/>
                <a:ahLst/>
                <a:cxnLst/>
                <a:rect l="l" t="t" r="r" b="b"/>
                <a:pathLst>
                  <a:path w="50022" h="12626" extrusionOk="0">
                    <a:moveTo>
                      <a:pt x="0" y="0"/>
                    </a:moveTo>
                    <a:lnTo>
                      <a:pt x="50022"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07" name="Google Shape;2907;p84"/>
            <p:cNvGrpSpPr/>
            <p:nvPr/>
          </p:nvGrpSpPr>
          <p:grpSpPr>
            <a:xfrm>
              <a:off x="1492334" y="2314113"/>
              <a:ext cx="49895" cy="49621"/>
              <a:chOff x="1492334" y="2314113"/>
              <a:chExt cx="49895" cy="49621"/>
            </a:xfrm>
          </p:grpSpPr>
          <p:sp>
            <p:nvSpPr>
              <p:cNvPr id="2908" name="Google Shape;2908;p84"/>
              <p:cNvSpPr/>
              <p:nvPr/>
            </p:nvSpPr>
            <p:spPr>
              <a:xfrm>
                <a:off x="1517346" y="2314113"/>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09" name="Google Shape;2909;p84"/>
              <p:cNvSpPr/>
              <p:nvPr/>
            </p:nvSpPr>
            <p:spPr>
              <a:xfrm>
                <a:off x="1492334" y="2338861"/>
                <a:ext cx="49895" cy="12626"/>
              </a:xfrm>
              <a:custGeom>
                <a:avLst/>
                <a:gdLst/>
                <a:ahLst/>
                <a:cxnLst/>
                <a:rect l="l" t="t" r="r" b="b"/>
                <a:pathLst>
                  <a:path w="49895" h="12626" extrusionOk="0">
                    <a:moveTo>
                      <a:pt x="0" y="0"/>
                    </a:moveTo>
                    <a:lnTo>
                      <a:pt x="49895"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10" name="Google Shape;2910;p84"/>
            <p:cNvGrpSpPr/>
            <p:nvPr/>
          </p:nvGrpSpPr>
          <p:grpSpPr>
            <a:xfrm>
              <a:off x="4219443" y="2637094"/>
              <a:ext cx="49895" cy="49747"/>
              <a:chOff x="4219443" y="2637094"/>
              <a:chExt cx="49895" cy="49747"/>
            </a:xfrm>
          </p:grpSpPr>
          <p:sp>
            <p:nvSpPr>
              <p:cNvPr id="2911" name="Google Shape;2911;p84"/>
              <p:cNvSpPr/>
              <p:nvPr/>
            </p:nvSpPr>
            <p:spPr>
              <a:xfrm>
                <a:off x="4244454" y="2637094"/>
                <a:ext cx="12696" cy="49747"/>
              </a:xfrm>
              <a:custGeom>
                <a:avLst/>
                <a:gdLst/>
                <a:ahLst/>
                <a:cxnLst/>
                <a:rect l="l" t="t" r="r" b="b"/>
                <a:pathLst>
                  <a:path w="12696" h="49747" extrusionOk="0">
                    <a:moveTo>
                      <a:pt x="0" y="0"/>
                    </a:moveTo>
                    <a:lnTo>
                      <a:pt x="0" y="49748"/>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12" name="Google Shape;2912;p84"/>
              <p:cNvSpPr/>
              <p:nvPr/>
            </p:nvSpPr>
            <p:spPr>
              <a:xfrm>
                <a:off x="4219443" y="2661968"/>
                <a:ext cx="49895" cy="12626"/>
              </a:xfrm>
              <a:custGeom>
                <a:avLst/>
                <a:gdLst/>
                <a:ahLst/>
                <a:cxnLst/>
                <a:rect l="l" t="t" r="r" b="b"/>
                <a:pathLst>
                  <a:path w="49895" h="12626" extrusionOk="0">
                    <a:moveTo>
                      <a:pt x="0" y="0"/>
                    </a:moveTo>
                    <a:lnTo>
                      <a:pt x="49895"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sp>
        <p:nvSpPr>
          <p:cNvPr id="2913" name="Google Shape;2913;p84"/>
          <p:cNvSpPr/>
          <p:nvPr/>
        </p:nvSpPr>
        <p:spPr>
          <a:xfrm>
            <a:off x="1189385" y="1867482"/>
            <a:ext cx="4111992" cy="1545797"/>
          </a:xfrm>
          <a:custGeom>
            <a:avLst/>
            <a:gdLst/>
            <a:ahLst/>
            <a:cxnLst/>
            <a:rect l="l" t="t" r="r" b="b"/>
            <a:pathLst>
              <a:path w="3083994" h="1159348" extrusionOk="0">
                <a:moveTo>
                  <a:pt x="0" y="0"/>
                </a:moveTo>
                <a:lnTo>
                  <a:pt x="0" y="469446"/>
                </a:lnTo>
                <a:lnTo>
                  <a:pt x="104361" y="469446"/>
                </a:lnTo>
                <a:lnTo>
                  <a:pt x="104361" y="504421"/>
                </a:lnTo>
                <a:lnTo>
                  <a:pt x="166064" y="504421"/>
                </a:lnTo>
                <a:lnTo>
                  <a:pt x="166064" y="530305"/>
                </a:lnTo>
                <a:lnTo>
                  <a:pt x="178760" y="530305"/>
                </a:lnTo>
                <a:lnTo>
                  <a:pt x="178760" y="603538"/>
                </a:lnTo>
                <a:lnTo>
                  <a:pt x="183966" y="603538"/>
                </a:lnTo>
                <a:lnTo>
                  <a:pt x="183966" y="638387"/>
                </a:lnTo>
                <a:lnTo>
                  <a:pt x="188536" y="638387"/>
                </a:lnTo>
                <a:lnTo>
                  <a:pt x="188536" y="670457"/>
                </a:lnTo>
                <a:lnTo>
                  <a:pt x="195138" y="670457"/>
                </a:lnTo>
                <a:lnTo>
                  <a:pt x="195138" y="734220"/>
                </a:lnTo>
                <a:lnTo>
                  <a:pt x="272076" y="734220"/>
                </a:lnTo>
                <a:lnTo>
                  <a:pt x="272076" y="770458"/>
                </a:lnTo>
                <a:lnTo>
                  <a:pt x="338857" y="770458"/>
                </a:lnTo>
                <a:lnTo>
                  <a:pt x="338857" y="836241"/>
                </a:lnTo>
                <a:lnTo>
                  <a:pt x="356886" y="836241"/>
                </a:lnTo>
                <a:lnTo>
                  <a:pt x="356886" y="872731"/>
                </a:lnTo>
                <a:lnTo>
                  <a:pt x="382151" y="872731"/>
                </a:lnTo>
                <a:lnTo>
                  <a:pt x="382151" y="908464"/>
                </a:lnTo>
                <a:lnTo>
                  <a:pt x="566370" y="908464"/>
                </a:lnTo>
                <a:lnTo>
                  <a:pt x="566370" y="946721"/>
                </a:lnTo>
                <a:lnTo>
                  <a:pt x="588207" y="946721"/>
                </a:lnTo>
                <a:lnTo>
                  <a:pt x="588207" y="984853"/>
                </a:lnTo>
                <a:lnTo>
                  <a:pt x="1434779" y="984853"/>
                </a:lnTo>
                <a:lnTo>
                  <a:pt x="1434779" y="1022605"/>
                </a:lnTo>
                <a:lnTo>
                  <a:pt x="2051426" y="1022605"/>
                </a:lnTo>
                <a:lnTo>
                  <a:pt x="2051426" y="1068313"/>
                </a:lnTo>
                <a:lnTo>
                  <a:pt x="2715810" y="1068313"/>
                </a:lnTo>
                <a:lnTo>
                  <a:pt x="2715810" y="1113641"/>
                </a:lnTo>
                <a:lnTo>
                  <a:pt x="2840865" y="1113641"/>
                </a:lnTo>
                <a:lnTo>
                  <a:pt x="2840865" y="1159348"/>
                </a:lnTo>
                <a:lnTo>
                  <a:pt x="3083995" y="1159348"/>
                </a:lnTo>
              </a:path>
            </a:pathLst>
          </a:custGeom>
          <a:noFill/>
          <a:ln w="1267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nvGrpSpPr>
          <p:cNvPr id="2914" name="Google Shape;2914;p84"/>
          <p:cNvGrpSpPr/>
          <p:nvPr/>
        </p:nvGrpSpPr>
        <p:grpSpPr>
          <a:xfrm>
            <a:off x="1636962" y="2578093"/>
            <a:ext cx="3593317" cy="785524"/>
            <a:chOff x="1496143" y="2035577"/>
            <a:chExt cx="2694988" cy="589143"/>
          </a:xfrm>
        </p:grpSpPr>
        <p:grpSp>
          <p:nvGrpSpPr>
            <p:cNvPr id="2915" name="Google Shape;2915;p84"/>
            <p:cNvGrpSpPr/>
            <p:nvPr/>
          </p:nvGrpSpPr>
          <p:grpSpPr>
            <a:xfrm>
              <a:off x="1496143" y="2035577"/>
              <a:ext cx="49895" cy="49747"/>
              <a:chOff x="1496143" y="2035577"/>
              <a:chExt cx="49895" cy="49747"/>
            </a:xfrm>
          </p:grpSpPr>
          <p:sp>
            <p:nvSpPr>
              <p:cNvPr id="2916" name="Google Shape;2916;p84"/>
              <p:cNvSpPr/>
              <p:nvPr/>
            </p:nvSpPr>
            <p:spPr>
              <a:xfrm>
                <a:off x="1521154" y="2035577"/>
                <a:ext cx="12696" cy="49747"/>
              </a:xfrm>
              <a:custGeom>
                <a:avLst/>
                <a:gdLst/>
                <a:ahLst/>
                <a:cxnLst/>
                <a:rect l="l" t="t" r="r" b="b"/>
                <a:pathLst>
                  <a:path w="12696" h="49747" extrusionOk="0">
                    <a:moveTo>
                      <a:pt x="0" y="0"/>
                    </a:moveTo>
                    <a:lnTo>
                      <a:pt x="0" y="49748"/>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17" name="Google Shape;2917;p84"/>
              <p:cNvSpPr/>
              <p:nvPr/>
            </p:nvSpPr>
            <p:spPr>
              <a:xfrm>
                <a:off x="1496143" y="2060451"/>
                <a:ext cx="49895" cy="12626"/>
              </a:xfrm>
              <a:custGeom>
                <a:avLst/>
                <a:gdLst/>
                <a:ahLst/>
                <a:cxnLst/>
                <a:rect l="l" t="t" r="r" b="b"/>
                <a:pathLst>
                  <a:path w="49895" h="12626" extrusionOk="0">
                    <a:moveTo>
                      <a:pt x="0" y="0"/>
                    </a:moveTo>
                    <a:lnTo>
                      <a:pt x="49895"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18" name="Google Shape;2918;p84"/>
            <p:cNvGrpSpPr/>
            <p:nvPr/>
          </p:nvGrpSpPr>
          <p:grpSpPr>
            <a:xfrm>
              <a:off x="1764918" y="2132799"/>
              <a:ext cx="49895" cy="49747"/>
              <a:chOff x="1764918" y="2132799"/>
              <a:chExt cx="49895" cy="49747"/>
            </a:xfrm>
          </p:grpSpPr>
          <p:sp>
            <p:nvSpPr>
              <p:cNvPr id="2919" name="Google Shape;2919;p84"/>
              <p:cNvSpPr/>
              <p:nvPr/>
            </p:nvSpPr>
            <p:spPr>
              <a:xfrm>
                <a:off x="1789929" y="2132799"/>
                <a:ext cx="12696" cy="49747"/>
              </a:xfrm>
              <a:custGeom>
                <a:avLst/>
                <a:gdLst/>
                <a:ahLst/>
                <a:cxnLst/>
                <a:rect l="l" t="t" r="r" b="b"/>
                <a:pathLst>
                  <a:path w="12696" h="49747" extrusionOk="0">
                    <a:moveTo>
                      <a:pt x="0" y="0"/>
                    </a:moveTo>
                    <a:lnTo>
                      <a:pt x="0" y="49748"/>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20" name="Google Shape;2920;p84"/>
              <p:cNvSpPr/>
              <p:nvPr/>
            </p:nvSpPr>
            <p:spPr>
              <a:xfrm>
                <a:off x="1764918" y="2157673"/>
                <a:ext cx="49895" cy="12626"/>
              </a:xfrm>
              <a:custGeom>
                <a:avLst/>
                <a:gdLst/>
                <a:ahLst/>
                <a:cxnLst/>
                <a:rect l="l" t="t" r="r" b="b"/>
                <a:pathLst>
                  <a:path w="49895" h="12626" extrusionOk="0">
                    <a:moveTo>
                      <a:pt x="0" y="0"/>
                    </a:moveTo>
                    <a:lnTo>
                      <a:pt x="49895"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21" name="Google Shape;2921;p84"/>
            <p:cNvGrpSpPr/>
            <p:nvPr/>
          </p:nvGrpSpPr>
          <p:grpSpPr>
            <a:xfrm>
              <a:off x="3779145" y="2575099"/>
              <a:ext cx="49895" cy="49621"/>
              <a:chOff x="3779145" y="2575099"/>
              <a:chExt cx="49895" cy="49621"/>
            </a:xfrm>
          </p:grpSpPr>
          <p:sp>
            <p:nvSpPr>
              <p:cNvPr id="2922" name="Google Shape;2922;p84"/>
              <p:cNvSpPr/>
              <p:nvPr/>
            </p:nvSpPr>
            <p:spPr>
              <a:xfrm>
                <a:off x="3804156" y="2575099"/>
                <a:ext cx="12696" cy="49621"/>
              </a:xfrm>
              <a:custGeom>
                <a:avLst/>
                <a:gdLst/>
                <a:ahLst/>
                <a:cxnLst/>
                <a:rect l="l" t="t" r="r" b="b"/>
                <a:pathLst>
                  <a:path w="12696" h="49621" extrusionOk="0">
                    <a:moveTo>
                      <a:pt x="0" y="0"/>
                    </a:moveTo>
                    <a:lnTo>
                      <a:pt x="0" y="49621"/>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23" name="Google Shape;2923;p84"/>
              <p:cNvSpPr/>
              <p:nvPr/>
            </p:nvSpPr>
            <p:spPr>
              <a:xfrm>
                <a:off x="3779145" y="2599973"/>
                <a:ext cx="49895" cy="12626"/>
              </a:xfrm>
              <a:custGeom>
                <a:avLst/>
                <a:gdLst/>
                <a:ahLst/>
                <a:cxnLst/>
                <a:rect l="l" t="t" r="r" b="b"/>
                <a:pathLst>
                  <a:path w="49895" h="12626" extrusionOk="0">
                    <a:moveTo>
                      <a:pt x="0" y="0"/>
                    </a:moveTo>
                    <a:lnTo>
                      <a:pt x="49895"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24" name="Google Shape;2924;p84"/>
            <p:cNvGrpSpPr/>
            <p:nvPr/>
          </p:nvGrpSpPr>
          <p:grpSpPr>
            <a:xfrm>
              <a:off x="4141109" y="2575099"/>
              <a:ext cx="50022" cy="49621"/>
              <a:chOff x="4141109" y="2575099"/>
              <a:chExt cx="50022" cy="49621"/>
            </a:xfrm>
          </p:grpSpPr>
          <p:sp>
            <p:nvSpPr>
              <p:cNvPr id="2925" name="Google Shape;2925;p84"/>
              <p:cNvSpPr/>
              <p:nvPr/>
            </p:nvSpPr>
            <p:spPr>
              <a:xfrm>
                <a:off x="4166120" y="2575099"/>
                <a:ext cx="12696" cy="49621"/>
              </a:xfrm>
              <a:custGeom>
                <a:avLst/>
                <a:gdLst/>
                <a:ahLst/>
                <a:cxnLst/>
                <a:rect l="l" t="t" r="r" b="b"/>
                <a:pathLst>
                  <a:path w="12696" h="49621" extrusionOk="0">
                    <a:moveTo>
                      <a:pt x="0" y="0"/>
                    </a:moveTo>
                    <a:lnTo>
                      <a:pt x="0" y="49621"/>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26" name="Google Shape;2926;p84"/>
              <p:cNvSpPr/>
              <p:nvPr/>
            </p:nvSpPr>
            <p:spPr>
              <a:xfrm>
                <a:off x="4141109" y="2599973"/>
                <a:ext cx="50022" cy="12626"/>
              </a:xfrm>
              <a:custGeom>
                <a:avLst/>
                <a:gdLst/>
                <a:ahLst/>
                <a:cxnLst/>
                <a:rect l="l" t="t" r="r" b="b"/>
                <a:pathLst>
                  <a:path w="50022" h="12626" extrusionOk="0">
                    <a:moveTo>
                      <a:pt x="0" y="0"/>
                    </a:moveTo>
                    <a:lnTo>
                      <a:pt x="50022"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sp>
        <p:nvSpPr>
          <p:cNvPr id="2927" name="Google Shape;2927;p84"/>
          <p:cNvSpPr/>
          <p:nvPr/>
        </p:nvSpPr>
        <p:spPr>
          <a:xfrm>
            <a:off x="1189386" y="1867484"/>
            <a:ext cx="4007545" cy="1463137"/>
          </a:xfrm>
          <a:custGeom>
            <a:avLst/>
            <a:gdLst/>
            <a:ahLst/>
            <a:cxnLst/>
            <a:rect l="l" t="t" r="r" b="b"/>
            <a:pathLst>
              <a:path w="3005659" h="1097353" extrusionOk="0">
                <a:moveTo>
                  <a:pt x="0" y="0"/>
                </a:moveTo>
                <a:lnTo>
                  <a:pt x="52815" y="0"/>
                </a:lnTo>
                <a:lnTo>
                  <a:pt x="52815" y="43435"/>
                </a:lnTo>
                <a:lnTo>
                  <a:pt x="109440" y="43435"/>
                </a:lnTo>
                <a:lnTo>
                  <a:pt x="109440" y="91667"/>
                </a:lnTo>
                <a:lnTo>
                  <a:pt x="126960" y="91667"/>
                </a:lnTo>
                <a:lnTo>
                  <a:pt x="126960" y="139647"/>
                </a:lnTo>
                <a:lnTo>
                  <a:pt x="172031" y="139647"/>
                </a:lnTo>
                <a:lnTo>
                  <a:pt x="172031" y="187248"/>
                </a:lnTo>
                <a:lnTo>
                  <a:pt x="177364" y="187248"/>
                </a:lnTo>
                <a:lnTo>
                  <a:pt x="177364" y="322602"/>
                </a:lnTo>
                <a:lnTo>
                  <a:pt x="183331" y="322602"/>
                </a:lnTo>
                <a:lnTo>
                  <a:pt x="183331" y="371340"/>
                </a:lnTo>
                <a:lnTo>
                  <a:pt x="189298" y="371340"/>
                </a:lnTo>
                <a:lnTo>
                  <a:pt x="189298" y="419573"/>
                </a:lnTo>
                <a:lnTo>
                  <a:pt x="217483" y="419573"/>
                </a:lnTo>
                <a:lnTo>
                  <a:pt x="217483" y="509472"/>
                </a:lnTo>
                <a:lnTo>
                  <a:pt x="298738" y="509472"/>
                </a:lnTo>
                <a:lnTo>
                  <a:pt x="298738" y="557831"/>
                </a:lnTo>
                <a:lnTo>
                  <a:pt x="389768" y="557831"/>
                </a:lnTo>
                <a:lnTo>
                  <a:pt x="389768" y="607452"/>
                </a:lnTo>
                <a:lnTo>
                  <a:pt x="534757" y="607452"/>
                </a:lnTo>
                <a:lnTo>
                  <a:pt x="534757" y="655053"/>
                </a:lnTo>
                <a:lnTo>
                  <a:pt x="886945" y="655053"/>
                </a:lnTo>
                <a:lnTo>
                  <a:pt x="886945" y="710357"/>
                </a:lnTo>
                <a:lnTo>
                  <a:pt x="893293" y="710357"/>
                </a:lnTo>
                <a:lnTo>
                  <a:pt x="893293" y="767049"/>
                </a:lnTo>
                <a:lnTo>
                  <a:pt x="986482" y="767049"/>
                </a:lnTo>
                <a:lnTo>
                  <a:pt x="986482" y="818438"/>
                </a:lnTo>
                <a:lnTo>
                  <a:pt x="993846" y="818438"/>
                </a:lnTo>
                <a:lnTo>
                  <a:pt x="993846" y="875509"/>
                </a:lnTo>
                <a:lnTo>
                  <a:pt x="1089574" y="875509"/>
                </a:lnTo>
                <a:lnTo>
                  <a:pt x="1089574" y="932201"/>
                </a:lnTo>
                <a:lnTo>
                  <a:pt x="1184921" y="932201"/>
                </a:lnTo>
                <a:lnTo>
                  <a:pt x="1184921" y="984853"/>
                </a:lnTo>
                <a:lnTo>
                  <a:pt x="1730597" y="984853"/>
                </a:lnTo>
                <a:lnTo>
                  <a:pt x="1730597" y="1040282"/>
                </a:lnTo>
                <a:lnTo>
                  <a:pt x="2253420" y="1040282"/>
                </a:lnTo>
                <a:lnTo>
                  <a:pt x="2253420" y="1097353"/>
                </a:lnTo>
                <a:lnTo>
                  <a:pt x="3005660" y="1097353"/>
                </a:lnTo>
              </a:path>
            </a:pathLst>
          </a:custGeom>
          <a:noFill/>
          <a:ln w="12675" cap="flat" cmpd="sng">
            <a:solidFill>
              <a:srgbClr val="1482FA"/>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nvGrpSpPr>
          <p:cNvPr id="2928" name="Google Shape;2928;p84"/>
          <p:cNvGrpSpPr/>
          <p:nvPr/>
        </p:nvGrpSpPr>
        <p:grpSpPr>
          <a:xfrm>
            <a:off x="1156038" y="1834317"/>
            <a:ext cx="4514711" cy="926603"/>
            <a:chOff x="1135449" y="1477746"/>
            <a:chExt cx="3386033" cy="694952"/>
          </a:xfrm>
        </p:grpSpPr>
        <p:grpSp>
          <p:nvGrpSpPr>
            <p:cNvPr id="2929" name="Google Shape;2929;p84"/>
            <p:cNvGrpSpPr/>
            <p:nvPr/>
          </p:nvGrpSpPr>
          <p:grpSpPr>
            <a:xfrm>
              <a:off x="4471460" y="2123077"/>
              <a:ext cx="50022" cy="49621"/>
              <a:chOff x="4471460" y="2123077"/>
              <a:chExt cx="50022" cy="49621"/>
            </a:xfrm>
          </p:grpSpPr>
          <p:sp>
            <p:nvSpPr>
              <p:cNvPr id="2930" name="Google Shape;2930;p84"/>
              <p:cNvSpPr/>
              <p:nvPr/>
            </p:nvSpPr>
            <p:spPr>
              <a:xfrm>
                <a:off x="4496471"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31" name="Google Shape;2931;p84"/>
              <p:cNvSpPr/>
              <p:nvPr/>
            </p:nvSpPr>
            <p:spPr>
              <a:xfrm>
                <a:off x="4471460" y="2147825"/>
                <a:ext cx="50022" cy="12626"/>
              </a:xfrm>
              <a:custGeom>
                <a:avLst/>
                <a:gdLst/>
                <a:ahLst/>
                <a:cxnLst/>
                <a:rect l="l" t="t" r="r" b="b"/>
                <a:pathLst>
                  <a:path w="50022" h="12626" extrusionOk="0">
                    <a:moveTo>
                      <a:pt x="0" y="0"/>
                    </a:moveTo>
                    <a:lnTo>
                      <a:pt x="50023"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32" name="Google Shape;2932;p84"/>
            <p:cNvGrpSpPr/>
            <p:nvPr/>
          </p:nvGrpSpPr>
          <p:grpSpPr>
            <a:xfrm>
              <a:off x="4368749" y="2123077"/>
              <a:ext cx="50022" cy="49621"/>
              <a:chOff x="4368749" y="2123077"/>
              <a:chExt cx="50022" cy="49621"/>
            </a:xfrm>
          </p:grpSpPr>
          <p:sp>
            <p:nvSpPr>
              <p:cNvPr id="2933" name="Google Shape;2933;p84"/>
              <p:cNvSpPr/>
              <p:nvPr/>
            </p:nvSpPr>
            <p:spPr>
              <a:xfrm>
                <a:off x="4393760"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34" name="Google Shape;2934;p84"/>
              <p:cNvSpPr/>
              <p:nvPr/>
            </p:nvSpPr>
            <p:spPr>
              <a:xfrm>
                <a:off x="4368749" y="2147825"/>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35" name="Google Shape;2935;p84"/>
            <p:cNvGrpSpPr/>
            <p:nvPr/>
          </p:nvGrpSpPr>
          <p:grpSpPr>
            <a:xfrm>
              <a:off x="4301587" y="2123077"/>
              <a:ext cx="49895" cy="49621"/>
              <a:chOff x="4301587" y="2123077"/>
              <a:chExt cx="49895" cy="49621"/>
            </a:xfrm>
          </p:grpSpPr>
          <p:sp>
            <p:nvSpPr>
              <p:cNvPr id="2936" name="Google Shape;2936;p84"/>
              <p:cNvSpPr/>
              <p:nvPr/>
            </p:nvSpPr>
            <p:spPr>
              <a:xfrm>
                <a:off x="4326598"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37" name="Google Shape;2937;p84"/>
              <p:cNvSpPr/>
              <p:nvPr/>
            </p:nvSpPr>
            <p:spPr>
              <a:xfrm>
                <a:off x="4301587" y="2147825"/>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38" name="Google Shape;2938;p84"/>
            <p:cNvGrpSpPr/>
            <p:nvPr/>
          </p:nvGrpSpPr>
          <p:grpSpPr>
            <a:xfrm>
              <a:off x="4245978" y="2123077"/>
              <a:ext cx="50022" cy="49621"/>
              <a:chOff x="4245978" y="2123077"/>
              <a:chExt cx="50022" cy="49621"/>
            </a:xfrm>
          </p:grpSpPr>
          <p:sp>
            <p:nvSpPr>
              <p:cNvPr id="2939" name="Google Shape;2939;p84"/>
              <p:cNvSpPr/>
              <p:nvPr/>
            </p:nvSpPr>
            <p:spPr>
              <a:xfrm>
                <a:off x="4270989"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40" name="Google Shape;2940;p84"/>
              <p:cNvSpPr/>
              <p:nvPr/>
            </p:nvSpPr>
            <p:spPr>
              <a:xfrm>
                <a:off x="4245978" y="2147825"/>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41" name="Google Shape;2941;p84"/>
            <p:cNvGrpSpPr/>
            <p:nvPr/>
          </p:nvGrpSpPr>
          <p:grpSpPr>
            <a:xfrm>
              <a:off x="4234678" y="2123077"/>
              <a:ext cx="49895" cy="49621"/>
              <a:chOff x="4234678" y="2123077"/>
              <a:chExt cx="49895" cy="49621"/>
            </a:xfrm>
          </p:grpSpPr>
          <p:sp>
            <p:nvSpPr>
              <p:cNvPr id="2942" name="Google Shape;2942;p84"/>
              <p:cNvSpPr/>
              <p:nvPr/>
            </p:nvSpPr>
            <p:spPr>
              <a:xfrm>
                <a:off x="4259690"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43" name="Google Shape;2943;p84"/>
              <p:cNvSpPr/>
              <p:nvPr/>
            </p:nvSpPr>
            <p:spPr>
              <a:xfrm>
                <a:off x="4234678" y="2147825"/>
                <a:ext cx="49895" cy="12626"/>
              </a:xfrm>
              <a:custGeom>
                <a:avLst/>
                <a:gdLst/>
                <a:ahLst/>
                <a:cxnLst/>
                <a:rect l="l" t="t" r="r" b="b"/>
                <a:pathLst>
                  <a:path w="49895" h="12626" extrusionOk="0">
                    <a:moveTo>
                      <a:pt x="0" y="0"/>
                    </a:moveTo>
                    <a:lnTo>
                      <a:pt x="49896"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44" name="Google Shape;2944;p84"/>
            <p:cNvGrpSpPr/>
            <p:nvPr/>
          </p:nvGrpSpPr>
          <p:grpSpPr>
            <a:xfrm>
              <a:off x="4137300" y="2123077"/>
              <a:ext cx="49895" cy="49621"/>
              <a:chOff x="4137300" y="2123077"/>
              <a:chExt cx="49895" cy="49621"/>
            </a:xfrm>
          </p:grpSpPr>
          <p:sp>
            <p:nvSpPr>
              <p:cNvPr id="2945" name="Google Shape;2945;p84"/>
              <p:cNvSpPr/>
              <p:nvPr/>
            </p:nvSpPr>
            <p:spPr>
              <a:xfrm>
                <a:off x="4162311"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46" name="Google Shape;2946;p84"/>
              <p:cNvSpPr/>
              <p:nvPr/>
            </p:nvSpPr>
            <p:spPr>
              <a:xfrm>
                <a:off x="4137300" y="2147825"/>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47" name="Google Shape;2947;p84"/>
            <p:cNvGrpSpPr/>
            <p:nvPr/>
          </p:nvGrpSpPr>
          <p:grpSpPr>
            <a:xfrm>
              <a:off x="3855067" y="2123077"/>
              <a:ext cx="50022" cy="49621"/>
              <a:chOff x="3855067" y="2123077"/>
              <a:chExt cx="50022" cy="49621"/>
            </a:xfrm>
          </p:grpSpPr>
          <p:sp>
            <p:nvSpPr>
              <p:cNvPr id="2948" name="Google Shape;2948;p84"/>
              <p:cNvSpPr/>
              <p:nvPr/>
            </p:nvSpPr>
            <p:spPr>
              <a:xfrm>
                <a:off x="3880078"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49" name="Google Shape;2949;p84"/>
              <p:cNvSpPr/>
              <p:nvPr/>
            </p:nvSpPr>
            <p:spPr>
              <a:xfrm>
                <a:off x="3855067" y="2147825"/>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50" name="Google Shape;2950;p84"/>
            <p:cNvGrpSpPr/>
            <p:nvPr/>
          </p:nvGrpSpPr>
          <p:grpSpPr>
            <a:xfrm>
              <a:off x="3813932" y="2123077"/>
              <a:ext cx="50022" cy="49621"/>
              <a:chOff x="3813932" y="2123077"/>
              <a:chExt cx="50022" cy="49621"/>
            </a:xfrm>
          </p:grpSpPr>
          <p:sp>
            <p:nvSpPr>
              <p:cNvPr id="2951" name="Google Shape;2951;p84"/>
              <p:cNvSpPr/>
              <p:nvPr/>
            </p:nvSpPr>
            <p:spPr>
              <a:xfrm>
                <a:off x="3838943" y="2123077"/>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52" name="Google Shape;2952;p84"/>
              <p:cNvSpPr/>
              <p:nvPr/>
            </p:nvSpPr>
            <p:spPr>
              <a:xfrm>
                <a:off x="3813932" y="2147825"/>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53" name="Google Shape;2953;p84"/>
            <p:cNvGrpSpPr/>
            <p:nvPr/>
          </p:nvGrpSpPr>
          <p:grpSpPr>
            <a:xfrm>
              <a:off x="3753753" y="2054516"/>
              <a:ext cx="50022" cy="49621"/>
              <a:chOff x="3753753" y="2054516"/>
              <a:chExt cx="50022" cy="49621"/>
            </a:xfrm>
          </p:grpSpPr>
          <p:sp>
            <p:nvSpPr>
              <p:cNvPr id="2954" name="Google Shape;2954;p84"/>
              <p:cNvSpPr/>
              <p:nvPr/>
            </p:nvSpPr>
            <p:spPr>
              <a:xfrm>
                <a:off x="3778764" y="2054516"/>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55" name="Google Shape;2955;p84"/>
              <p:cNvSpPr/>
              <p:nvPr/>
            </p:nvSpPr>
            <p:spPr>
              <a:xfrm>
                <a:off x="3753753" y="2079264"/>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56" name="Google Shape;2956;p84"/>
            <p:cNvGrpSpPr/>
            <p:nvPr/>
          </p:nvGrpSpPr>
          <p:grpSpPr>
            <a:xfrm>
              <a:off x="3688368" y="2054516"/>
              <a:ext cx="49895" cy="49621"/>
              <a:chOff x="3688368" y="2054516"/>
              <a:chExt cx="49895" cy="49621"/>
            </a:xfrm>
          </p:grpSpPr>
          <p:sp>
            <p:nvSpPr>
              <p:cNvPr id="2957" name="Google Shape;2957;p84"/>
              <p:cNvSpPr/>
              <p:nvPr/>
            </p:nvSpPr>
            <p:spPr>
              <a:xfrm>
                <a:off x="3713379" y="2054516"/>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58" name="Google Shape;2958;p84"/>
              <p:cNvSpPr/>
              <p:nvPr/>
            </p:nvSpPr>
            <p:spPr>
              <a:xfrm>
                <a:off x="3688368" y="2079264"/>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59" name="Google Shape;2959;p84"/>
            <p:cNvGrpSpPr/>
            <p:nvPr/>
          </p:nvGrpSpPr>
          <p:grpSpPr>
            <a:xfrm>
              <a:off x="3657770" y="2054516"/>
              <a:ext cx="49895" cy="49621"/>
              <a:chOff x="3657770" y="2054516"/>
              <a:chExt cx="49895" cy="49621"/>
            </a:xfrm>
          </p:grpSpPr>
          <p:sp>
            <p:nvSpPr>
              <p:cNvPr id="2960" name="Google Shape;2960;p84"/>
              <p:cNvSpPr/>
              <p:nvPr/>
            </p:nvSpPr>
            <p:spPr>
              <a:xfrm>
                <a:off x="3682655" y="2054516"/>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61" name="Google Shape;2961;p84"/>
              <p:cNvSpPr/>
              <p:nvPr/>
            </p:nvSpPr>
            <p:spPr>
              <a:xfrm>
                <a:off x="3657770" y="2079264"/>
                <a:ext cx="49895" cy="12626"/>
              </a:xfrm>
              <a:custGeom>
                <a:avLst/>
                <a:gdLst/>
                <a:ahLst/>
                <a:cxnLst/>
                <a:rect l="l" t="t" r="r" b="b"/>
                <a:pathLst>
                  <a:path w="49895" h="12626" extrusionOk="0">
                    <a:moveTo>
                      <a:pt x="0" y="0"/>
                    </a:moveTo>
                    <a:lnTo>
                      <a:pt x="49896"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62" name="Google Shape;2962;p84"/>
            <p:cNvGrpSpPr/>
            <p:nvPr/>
          </p:nvGrpSpPr>
          <p:grpSpPr>
            <a:xfrm>
              <a:off x="3291490" y="1956788"/>
              <a:ext cx="49895" cy="49747"/>
              <a:chOff x="3291490" y="1956788"/>
              <a:chExt cx="49895" cy="49747"/>
            </a:xfrm>
          </p:grpSpPr>
          <p:sp>
            <p:nvSpPr>
              <p:cNvPr id="2963" name="Google Shape;2963;p84"/>
              <p:cNvSpPr/>
              <p:nvPr/>
            </p:nvSpPr>
            <p:spPr>
              <a:xfrm>
                <a:off x="3316501" y="195678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64" name="Google Shape;2964;p84"/>
              <p:cNvSpPr/>
              <p:nvPr/>
            </p:nvSpPr>
            <p:spPr>
              <a:xfrm>
                <a:off x="3291490" y="1981662"/>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65" name="Google Shape;2965;p84"/>
            <p:cNvGrpSpPr/>
            <p:nvPr/>
          </p:nvGrpSpPr>
          <p:grpSpPr>
            <a:xfrm>
              <a:off x="3270033" y="1956788"/>
              <a:ext cx="49895" cy="49747"/>
              <a:chOff x="3270033" y="1956788"/>
              <a:chExt cx="49895" cy="49747"/>
            </a:xfrm>
          </p:grpSpPr>
          <p:sp>
            <p:nvSpPr>
              <p:cNvPr id="2966" name="Google Shape;2966;p84"/>
              <p:cNvSpPr/>
              <p:nvPr/>
            </p:nvSpPr>
            <p:spPr>
              <a:xfrm>
                <a:off x="3295045" y="195678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67" name="Google Shape;2967;p84"/>
              <p:cNvSpPr/>
              <p:nvPr/>
            </p:nvSpPr>
            <p:spPr>
              <a:xfrm>
                <a:off x="3270033" y="1981662"/>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68" name="Google Shape;2968;p84"/>
            <p:cNvGrpSpPr/>
            <p:nvPr/>
          </p:nvGrpSpPr>
          <p:grpSpPr>
            <a:xfrm>
              <a:off x="3116665" y="1917268"/>
              <a:ext cx="49895" cy="49747"/>
              <a:chOff x="3116665" y="1917268"/>
              <a:chExt cx="49895" cy="49747"/>
            </a:xfrm>
          </p:grpSpPr>
          <p:sp>
            <p:nvSpPr>
              <p:cNvPr id="2969" name="Google Shape;2969;p84"/>
              <p:cNvSpPr/>
              <p:nvPr/>
            </p:nvSpPr>
            <p:spPr>
              <a:xfrm>
                <a:off x="3141550" y="191726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70" name="Google Shape;2970;p84"/>
              <p:cNvSpPr/>
              <p:nvPr/>
            </p:nvSpPr>
            <p:spPr>
              <a:xfrm>
                <a:off x="3116665" y="1942142"/>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71" name="Google Shape;2971;p84"/>
            <p:cNvGrpSpPr/>
            <p:nvPr/>
          </p:nvGrpSpPr>
          <p:grpSpPr>
            <a:xfrm>
              <a:off x="2766509" y="1801106"/>
              <a:ext cx="50022" cy="49747"/>
              <a:chOff x="2766509" y="1801106"/>
              <a:chExt cx="50022" cy="49747"/>
            </a:xfrm>
          </p:grpSpPr>
          <p:sp>
            <p:nvSpPr>
              <p:cNvPr id="2972" name="Google Shape;2972;p84"/>
              <p:cNvSpPr/>
              <p:nvPr/>
            </p:nvSpPr>
            <p:spPr>
              <a:xfrm>
                <a:off x="2791520" y="1801106"/>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73" name="Google Shape;2973;p84"/>
              <p:cNvSpPr/>
              <p:nvPr/>
            </p:nvSpPr>
            <p:spPr>
              <a:xfrm>
                <a:off x="2766509" y="1825980"/>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74" name="Google Shape;2974;p84"/>
            <p:cNvGrpSpPr/>
            <p:nvPr/>
          </p:nvGrpSpPr>
          <p:grpSpPr>
            <a:xfrm>
              <a:off x="2742894" y="1801106"/>
              <a:ext cx="49895" cy="49747"/>
              <a:chOff x="2742894" y="1801106"/>
              <a:chExt cx="49895" cy="49747"/>
            </a:xfrm>
          </p:grpSpPr>
          <p:sp>
            <p:nvSpPr>
              <p:cNvPr id="2975" name="Google Shape;2975;p84"/>
              <p:cNvSpPr/>
              <p:nvPr/>
            </p:nvSpPr>
            <p:spPr>
              <a:xfrm>
                <a:off x="2767778" y="1801106"/>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76" name="Google Shape;2976;p84"/>
              <p:cNvSpPr/>
              <p:nvPr/>
            </p:nvSpPr>
            <p:spPr>
              <a:xfrm>
                <a:off x="2742894" y="1825980"/>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77" name="Google Shape;2977;p84"/>
            <p:cNvGrpSpPr/>
            <p:nvPr/>
          </p:nvGrpSpPr>
          <p:grpSpPr>
            <a:xfrm>
              <a:off x="2719787" y="1766510"/>
              <a:ext cx="50022" cy="49621"/>
              <a:chOff x="2719787" y="1766510"/>
              <a:chExt cx="50022" cy="49621"/>
            </a:xfrm>
          </p:grpSpPr>
          <p:sp>
            <p:nvSpPr>
              <p:cNvPr id="2978" name="Google Shape;2978;p84"/>
              <p:cNvSpPr/>
              <p:nvPr/>
            </p:nvSpPr>
            <p:spPr>
              <a:xfrm>
                <a:off x="2744798" y="1766510"/>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79" name="Google Shape;2979;p84"/>
              <p:cNvSpPr/>
              <p:nvPr/>
            </p:nvSpPr>
            <p:spPr>
              <a:xfrm>
                <a:off x="2719787" y="1791257"/>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80" name="Google Shape;2980;p84"/>
            <p:cNvGrpSpPr/>
            <p:nvPr/>
          </p:nvGrpSpPr>
          <p:grpSpPr>
            <a:xfrm>
              <a:off x="1853283" y="1666762"/>
              <a:ext cx="50022" cy="49621"/>
              <a:chOff x="1853283" y="1666762"/>
              <a:chExt cx="50022" cy="49621"/>
            </a:xfrm>
          </p:grpSpPr>
          <p:sp>
            <p:nvSpPr>
              <p:cNvPr id="2981" name="Google Shape;2981;p84"/>
              <p:cNvSpPr/>
              <p:nvPr/>
            </p:nvSpPr>
            <p:spPr>
              <a:xfrm>
                <a:off x="1878294" y="166676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82" name="Google Shape;2982;p84"/>
              <p:cNvSpPr/>
              <p:nvPr/>
            </p:nvSpPr>
            <p:spPr>
              <a:xfrm>
                <a:off x="1853283" y="1691636"/>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83" name="Google Shape;2983;p84"/>
            <p:cNvGrpSpPr/>
            <p:nvPr/>
          </p:nvGrpSpPr>
          <p:grpSpPr>
            <a:xfrm>
              <a:off x="1811005" y="1666762"/>
              <a:ext cx="50022" cy="49621"/>
              <a:chOff x="1811005" y="1666762"/>
              <a:chExt cx="50022" cy="49621"/>
            </a:xfrm>
          </p:grpSpPr>
          <p:sp>
            <p:nvSpPr>
              <p:cNvPr id="2984" name="Google Shape;2984;p84"/>
              <p:cNvSpPr/>
              <p:nvPr/>
            </p:nvSpPr>
            <p:spPr>
              <a:xfrm>
                <a:off x="1836016" y="166676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85" name="Google Shape;2985;p84"/>
              <p:cNvSpPr/>
              <p:nvPr/>
            </p:nvSpPr>
            <p:spPr>
              <a:xfrm>
                <a:off x="1811005" y="1691636"/>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86" name="Google Shape;2986;p84"/>
            <p:cNvGrpSpPr/>
            <p:nvPr/>
          </p:nvGrpSpPr>
          <p:grpSpPr>
            <a:xfrm>
              <a:off x="1355090" y="1536963"/>
              <a:ext cx="49895" cy="49621"/>
              <a:chOff x="1355090" y="1536963"/>
              <a:chExt cx="49895" cy="49621"/>
            </a:xfrm>
          </p:grpSpPr>
          <p:sp>
            <p:nvSpPr>
              <p:cNvPr id="2987" name="Google Shape;2987;p84"/>
              <p:cNvSpPr/>
              <p:nvPr/>
            </p:nvSpPr>
            <p:spPr>
              <a:xfrm>
                <a:off x="1379974" y="1536963"/>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88" name="Google Shape;2988;p84"/>
              <p:cNvSpPr/>
              <p:nvPr/>
            </p:nvSpPr>
            <p:spPr>
              <a:xfrm>
                <a:off x="1355090" y="1561837"/>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89" name="Google Shape;2989;p84"/>
            <p:cNvGrpSpPr/>
            <p:nvPr/>
          </p:nvGrpSpPr>
          <p:grpSpPr>
            <a:xfrm>
              <a:off x="1316367" y="1507544"/>
              <a:ext cx="49895" cy="49747"/>
              <a:chOff x="1316367" y="1507544"/>
              <a:chExt cx="49895" cy="49747"/>
            </a:xfrm>
          </p:grpSpPr>
          <p:sp>
            <p:nvSpPr>
              <p:cNvPr id="2990" name="Google Shape;2990;p84"/>
              <p:cNvSpPr/>
              <p:nvPr/>
            </p:nvSpPr>
            <p:spPr>
              <a:xfrm>
                <a:off x="1341251" y="1507544"/>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91" name="Google Shape;2991;p84"/>
              <p:cNvSpPr/>
              <p:nvPr/>
            </p:nvSpPr>
            <p:spPr>
              <a:xfrm>
                <a:off x="1316367" y="1532418"/>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92" name="Google Shape;2992;p84"/>
            <p:cNvGrpSpPr/>
            <p:nvPr/>
          </p:nvGrpSpPr>
          <p:grpSpPr>
            <a:xfrm>
              <a:off x="1239048" y="1477746"/>
              <a:ext cx="49895" cy="49747"/>
              <a:chOff x="1239048" y="1477746"/>
              <a:chExt cx="49895" cy="49747"/>
            </a:xfrm>
          </p:grpSpPr>
          <p:sp>
            <p:nvSpPr>
              <p:cNvPr id="2993" name="Google Shape;2993;p84"/>
              <p:cNvSpPr/>
              <p:nvPr/>
            </p:nvSpPr>
            <p:spPr>
              <a:xfrm>
                <a:off x="1263933" y="1477746"/>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94" name="Google Shape;2994;p84"/>
              <p:cNvSpPr/>
              <p:nvPr/>
            </p:nvSpPr>
            <p:spPr>
              <a:xfrm>
                <a:off x="1239048" y="1502620"/>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2995" name="Google Shape;2995;p84"/>
            <p:cNvGrpSpPr/>
            <p:nvPr/>
          </p:nvGrpSpPr>
          <p:grpSpPr>
            <a:xfrm>
              <a:off x="1135449" y="1477746"/>
              <a:ext cx="50022" cy="49747"/>
              <a:chOff x="1135449" y="1477746"/>
              <a:chExt cx="50022" cy="49747"/>
            </a:xfrm>
          </p:grpSpPr>
          <p:sp>
            <p:nvSpPr>
              <p:cNvPr id="2996" name="Google Shape;2996;p84"/>
              <p:cNvSpPr/>
              <p:nvPr/>
            </p:nvSpPr>
            <p:spPr>
              <a:xfrm>
                <a:off x="1160460" y="1477746"/>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97" name="Google Shape;2997;p84"/>
              <p:cNvSpPr/>
              <p:nvPr/>
            </p:nvSpPr>
            <p:spPr>
              <a:xfrm>
                <a:off x="1135449" y="1502620"/>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sp>
        <p:nvSpPr>
          <p:cNvPr id="2998" name="Google Shape;2998;p84"/>
          <p:cNvSpPr/>
          <p:nvPr/>
        </p:nvSpPr>
        <p:spPr>
          <a:xfrm>
            <a:off x="1189384" y="1867481"/>
            <a:ext cx="4448013" cy="860272"/>
          </a:xfrm>
          <a:custGeom>
            <a:avLst/>
            <a:gdLst/>
            <a:ahLst/>
            <a:cxnLst/>
            <a:rect l="l" t="t" r="r" b="b"/>
            <a:pathLst>
              <a:path w="3336010" h="645204" extrusionOk="0">
                <a:moveTo>
                  <a:pt x="0" y="0"/>
                </a:moveTo>
                <a:lnTo>
                  <a:pt x="180792" y="0"/>
                </a:lnTo>
                <a:lnTo>
                  <a:pt x="180792" y="29798"/>
                </a:lnTo>
                <a:lnTo>
                  <a:pt x="183966" y="29798"/>
                </a:lnTo>
                <a:lnTo>
                  <a:pt x="183966" y="59217"/>
                </a:lnTo>
                <a:lnTo>
                  <a:pt x="308514" y="59217"/>
                </a:lnTo>
                <a:lnTo>
                  <a:pt x="308514" y="92046"/>
                </a:lnTo>
                <a:lnTo>
                  <a:pt x="561800" y="92046"/>
                </a:lnTo>
                <a:lnTo>
                  <a:pt x="561800" y="123864"/>
                </a:lnTo>
                <a:lnTo>
                  <a:pt x="579828" y="123864"/>
                </a:lnTo>
                <a:lnTo>
                  <a:pt x="579828" y="154294"/>
                </a:lnTo>
                <a:lnTo>
                  <a:pt x="628708" y="154294"/>
                </a:lnTo>
                <a:lnTo>
                  <a:pt x="628708" y="189016"/>
                </a:lnTo>
                <a:lnTo>
                  <a:pt x="1243704" y="189016"/>
                </a:lnTo>
                <a:lnTo>
                  <a:pt x="1243704" y="221844"/>
                </a:lnTo>
                <a:lnTo>
                  <a:pt x="1348192" y="221844"/>
                </a:lnTo>
                <a:lnTo>
                  <a:pt x="1348192" y="255809"/>
                </a:lnTo>
                <a:lnTo>
                  <a:pt x="1449888" y="255809"/>
                </a:lnTo>
                <a:lnTo>
                  <a:pt x="1449888" y="288764"/>
                </a:lnTo>
                <a:lnTo>
                  <a:pt x="1589163" y="288764"/>
                </a:lnTo>
                <a:lnTo>
                  <a:pt x="1589163" y="323360"/>
                </a:lnTo>
                <a:lnTo>
                  <a:pt x="1705967" y="323360"/>
                </a:lnTo>
                <a:lnTo>
                  <a:pt x="1705967" y="363259"/>
                </a:lnTo>
                <a:lnTo>
                  <a:pt x="1895265" y="363259"/>
                </a:lnTo>
                <a:lnTo>
                  <a:pt x="1895265" y="401391"/>
                </a:lnTo>
                <a:lnTo>
                  <a:pt x="1928782" y="401391"/>
                </a:lnTo>
                <a:lnTo>
                  <a:pt x="1928782" y="439522"/>
                </a:lnTo>
                <a:lnTo>
                  <a:pt x="2134585" y="439522"/>
                </a:lnTo>
                <a:lnTo>
                  <a:pt x="2134585" y="479042"/>
                </a:lnTo>
                <a:lnTo>
                  <a:pt x="2320709" y="479042"/>
                </a:lnTo>
                <a:lnTo>
                  <a:pt x="2320709" y="527401"/>
                </a:lnTo>
                <a:lnTo>
                  <a:pt x="2433957" y="527401"/>
                </a:lnTo>
                <a:lnTo>
                  <a:pt x="2433957" y="576644"/>
                </a:lnTo>
                <a:lnTo>
                  <a:pt x="2678483" y="576644"/>
                </a:lnTo>
                <a:lnTo>
                  <a:pt x="2678483" y="645205"/>
                </a:lnTo>
                <a:lnTo>
                  <a:pt x="3336011" y="645205"/>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2999" name="Google Shape;2999;p84"/>
          <p:cNvSpPr txBox="1"/>
          <p:nvPr/>
        </p:nvSpPr>
        <p:spPr>
          <a:xfrm>
            <a:off x="2494400" y="3649797"/>
            <a:ext cx="2435237" cy="246167"/>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b="1" dirty="0">
                <a:solidFill>
                  <a:srgbClr val="000000"/>
                </a:solidFill>
                <a:latin typeface="Arial"/>
                <a:ea typeface="Arial"/>
                <a:cs typeface="Arial"/>
                <a:sym typeface="Arial"/>
              </a:rPr>
              <a:t>D3'ten itibaren geçen süre (ay)</a:t>
            </a:r>
          </a:p>
        </p:txBody>
      </p:sp>
      <p:grpSp>
        <p:nvGrpSpPr>
          <p:cNvPr id="3000" name="Google Shape;3000;p84"/>
          <p:cNvGrpSpPr/>
          <p:nvPr/>
        </p:nvGrpSpPr>
        <p:grpSpPr>
          <a:xfrm>
            <a:off x="800509" y="1753828"/>
            <a:ext cx="419200" cy="1836624"/>
            <a:chOff x="868803" y="1417379"/>
            <a:chExt cx="314400" cy="1377468"/>
          </a:xfrm>
        </p:grpSpPr>
        <p:sp>
          <p:nvSpPr>
            <p:cNvPr id="3001" name="Google Shape;3001;p84"/>
            <p:cNvSpPr txBox="1"/>
            <p:nvPr/>
          </p:nvSpPr>
          <p:spPr>
            <a:xfrm>
              <a:off x="953613" y="2610222"/>
              <a:ext cx="2280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0</a:t>
              </a:r>
            </a:p>
          </p:txBody>
        </p:sp>
        <p:sp>
          <p:nvSpPr>
            <p:cNvPr id="3002" name="Google Shape;3002;p84"/>
            <p:cNvSpPr txBox="1"/>
            <p:nvPr/>
          </p:nvSpPr>
          <p:spPr>
            <a:xfrm>
              <a:off x="911208" y="2379000"/>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20</a:t>
              </a:r>
            </a:p>
          </p:txBody>
        </p:sp>
        <p:sp>
          <p:nvSpPr>
            <p:cNvPr id="3003" name="Google Shape;3003;p84"/>
            <p:cNvSpPr txBox="1"/>
            <p:nvPr/>
          </p:nvSpPr>
          <p:spPr>
            <a:xfrm>
              <a:off x="911208" y="2138595"/>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40</a:t>
              </a:r>
            </a:p>
          </p:txBody>
        </p:sp>
        <p:sp>
          <p:nvSpPr>
            <p:cNvPr id="3004" name="Google Shape;3004;p84"/>
            <p:cNvSpPr txBox="1"/>
            <p:nvPr/>
          </p:nvSpPr>
          <p:spPr>
            <a:xfrm>
              <a:off x="911208" y="1898190"/>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60</a:t>
              </a:r>
            </a:p>
          </p:txBody>
        </p:sp>
        <p:sp>
          <p:nvSpPr>
            <p:cNvPr id="3005" name="Google Shape;3005;p84"/>
            <p:cNvSpPr txBox="1"/>
            <p:nvPr/>
          </p:nvSpPr>
          <p:spPr>
            <a:xfrm>
              <a:off x="911208" y="1657785"/>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80</a:t>
              </a:r>
            </a:p>
          </p:txBody>
        </p:sp>
        <p:sp>
          <p:nvSpPr>
            <p:cNvPr id="3006" name="Google Shape;3006;p84"/>
            <p:cNvSpPr txBox="1"/>
            <p:nvPr/>
          </p:nvSpPr>
          <p:spPr>
            <a:xfrm>
              <a:off x="868803" y="1417379"/>
              <a:ext cx="3144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100</a:t>
              </a:r>
            </a:p>
          </p:txBody>
        </p:sp>
      </p:grpSp>
      <p:grpSp>
        <p:nvGrpSpPr>
          <p:cNvPr id="3007" name="Google Shape;3007;p84"/>
          <p:cNvGrpSpPr/>
          <p:nvPr/>
        </p:nvGrpSpPr>
        <p:grpSpPr>
          <a:xfrm>
            <a:off x="1017866" y="3787685"/>
            <a:ext cx="4836697" cy="225714"/>
            <a:chOff x="1031821" y="2942765"/>
            <a:chExt cx="3627523" cy="169285"/>
          </a:xfrm>
        </p:grpSpPr>
        <p:sp>
          <p:nvSpPr>
            <p:cNvPr id="3008" name="Google Shape;3008;p84"/>
            <p:cNvSpPr txBox="1"/>
            <p:nvPr/>
          </p:nvSpPr>
          <p:spPr>
            <a:xfrm>
              <a:off x="1031821"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44</a:t>
              </a:r>
            </a:p>
          </p:txBody>
        </p:sp>
        <p:sp>
          <p:nvSpPr>
            <p:cNvPr id="3009" name="Google Shape;3009;p84"/>
            <p:cNvSpPr txBox="1"/>
            <p:nvPr/>
          </p:nvSpPr>
          <p:spPr>
            <a:xfrm>
              <a:off x="1290439"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36</a:t>
              </a:r>
            </a:p>
          </p:txBody>
        </p:sp>
        <p:sp>
          <p:nvSpPr>
            <p:cNvPr id="3010" name="Google Shape;3010;p84"/>
            <p:cNvSpPr txBox="1"/>
            <p:nvPr/>
          </p:nvSpPr>
          <p:spPr>
            <a:xfrm>
              <a:off x="1549057"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35</a:t>
              </a:r>
            </a:p>
          </p:txBody>
        </p:sp>
        <p:sp>
          <p:nvSpPr>
            <p:cNvPr id="3011" name="Google Shape;3011;p84"/>
            <p:cNvSpPr txBox="1"/>
            <p:nvPr/>
          </p:nvSpPr>
          <p:spPr>
            <a:xfrm>
              <a:off x="1807675"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30</a:t>
              </a:r>
            </a:p>
          </p:txBody>
        </p:sp>
        <p:sp>
          <p:nvSpPr>
            <p:cNvPr id="3012" name="Google Shape;3012;p84"/>
            <p:cNvSpPr txBox="1"/>
            <p:nvPr/>
          </p:nvSpPr>
          <p:spPr>
            <a:xfrm>
              <a:off x="2066294"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30</a:t>
              </a:r>
            </a:p>
          </p:txBody>
        </p:sp>
        <p:sp>
          <p:nvSpPr>
            <p:cNvPr id="3013" name="Google Shape;3013;p84"/>
            <p:cNvSpPr txBox="1"/>
            <p:nvPr/>
          </p:nvSpPr>
          <p:spPr>
            <a:xfrm>
              <a:off x="2324912"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29</a:t>
              </a:r>
            </a:p>
          </p:txBody>
        </p:sp>
        <p:sp>
          <p:nvSpPr>
            <p:cNvPr id="3014" name="Google Shape;3014;p84"/>
            <p:cNvSpPr txBox="1"/>
            <p:nvPr/>
          </p:nvSpPr>
          <p:spPr>
            <a:xfrm>
              <a:off x="2583530"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27</a:t>
              </a:r>
            </a:p>
          </p:txBody>
        </p:sp>
        <p:sp>
          <p:nvSpPr>
            <p:cNvPr id="3015" name="Google Shape;3015;p84"/>
            <p:cNvSpPr txBox="1"/>
            <p:nvPr/>
          </p:nvSpPr>
          <p:spPr>
            <a:xfrm>
              <a:off x="2842022"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22</a:t>
              </a:r>
            </a:p>
          </p:txBody>
        </p:sp>
        <p:sp>
          <p:nvSpPr>
            <p:cNvPr id="3016" name="Google Shape;3016;p84"/>
            <p:cNvSpPr txBox="1"/>
            <p:nvPr/>
          </p:nvSpPr>
          <p:spPr>
            <a:xfrm>
              <a:off x="3100640"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19</a:t>
              </a:r>
            </a:p>
          </p:txBody>
        </p:sp>
        <p:sp>
          <p:nvSpPr>
            <p:cNvPr id="3017" name="Google Shape;3017;p84"/>
            <p:cNvSpPr txBox="1"/>
            <p:nvPr/>
          </p:nvSpPr>
          <p:spPr>
            <a:xfrm>
              <a:off x="3359258"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14</a:t>
              </a:r>
            </a:p>
          </p:txBody>
        </p:sp>
        <p:sp>
          <p:nvSpPr>
            <p:cNvPr id="3018" name="Google Shape;3018;p84"/>
            <p:cNvSpPr txBox="1"/>
            <p:nvPr/>
          </p:nvSpPr>
          <p:spPr>
            <a:xfrm>
              <a:off x="3894142" y="2942765"/>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a:t>
              </a:r>
            </a:p>
          </p:txBody>
        </p:sp>
        <p:sp>
          <p:nvSpPr>
            <p:cNvPr id="3019" name="Google Shape;3019;p84"/>
            <p:cNvSpPr txBox="1"/>
            <p:nvPr/>
          </p:nvSpPr>
          <p:spPr>
            <a:xfrm>
              <a:off x="3604900" y="2942765"/>
              <a:ext cx="2556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11</a:t>
              </a:r>
            </a:p>
          </p:txBody>
        </p:sp>
        <p:sp>
          <p:nvSpPr>
            <p:cNvPr id="3020" name="Google Shape;3020;p84"/>
            <p:cNvSpPr txBox="1"/>
            <p:nvPr/>
          </p:nvSpPr>
          <p:spPr>
            <a:xfrm>
              <a:off x="4152760" y="2942765"/>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3021" name="Google Shape;3021;p84"/>
            <p:cNvSpPr txBox="1"/>
            <p:nvPr/>
          </p:nvSpPr>
          <p:spPr>
            <a:xfrm>
              <a:off x="4384844" y="2942765"/>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3022" name="Google Shape;3022;p84"/>
          <p:cNvGrpSpPr/>
          <p:nvPr/>
        </p:nvGrpSpPr>
        <p:grpSpPr>
          <a:xfrm>
            <a:off x="1017866" y="3906710"/>
            <a:ext cx="4836697" cy="225714"/>
            <a:chOff x="1031821" y="3032033"/>
            <a:chExt cx="3627523" cy="169285"/>
          </a:xfrm>
        </p:grpSpPr>
        <p:sp>
          <p:nvSpPr>
            <p:cNvPr id="3023" name="Google Shape;3023;p84"/>
            <p:cNvSpPr txBox="1"/>
            <p:nvPr/>
          </p:nvSpPr>
          <p:spPr>
            <a:xfrm>
              <a:off x="1031821"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36</a:t>
              </a:r>
            </a:p>
          </p:txBody>
        </p:sp>
        <p:sp>
          <p:nvSpPr>
            <p:cNvPr id="3024" name="Google Shape;3024;p84"/>
            <p:cNvSpPr txBox="1"/>
            <p:nvPr/>
          </p:nvSpPr>
          <p:spPr>
            <a:xfrm>
              <a:off x="1290439"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14</a:t>
              </a:r>
            </a:p>
          </p:txBody>
        </p:sp>
        <p:sp>
          <p:nvSpPr>
            <p:cNvPr id="3025" name="Google Shape;3025;p84"/>
            <p:cNvSpPr txBox="1"/>
            <p:nvPr/>
          </p:nvSpPr>
          <p:spPr>
            <a:xfrm>
              <a:off x="1566705"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8</a:t>
              </a:r>
            </a:p>
          </p:txBody>
        </p:sp>
        <p:sp>
          <p:nvSpPr>
            <p:cNvPr id="3026" name="Google Shape;3026;p84"/>
            <p:cNvSpPr txBox="1"/>
            <p:nvPr/>
          </p:nvSpPr>
          <p:spPr>
            <a:xfrm>
              <a:off x="1825323"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a:t>
              </a:r>
            </a:p>
          </p:txBody>
        </p:sp>
        <p:sp>
          <p:nvSpPr>
            <p:cNvPr id="3027" name="Google Shape;3027;p84"/>
            <p:cNvSpPr txBox="1"/>
            <p:nvPr/>
          </p:nvSpPr>
          <p:spPr>
            <a:xfrm>
              <a:off x="2083941"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a:t>
              </a:r>
            </a:p>
          </p:txBody>
        </p:sp>
        <p:sp>
          <p:nvSpPr>
            <p:cNvPr id="3028" name="Google Shape;3028;p84"/>
            <p:cNvSpPr txBox="1"/>
            <p:nvPr/>
          </p:nvSpPr>
          <p:spPr>
            <a:xfrm>
              <a:off x="2342559"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a:t>
              </a:r>
            </a:p>
          </p:txBody>
        </p:sp>
        <p:sp>
          <p:nvSpPr>
            <p:cNvPr id="3029" name="Google Shape;3029;p84"/>
            <p:cNvSpPr txBox="1"/>
            <p:nvPr/>
          </p:nvSpPr>
          <p:spPr>
            <a:xfrm>
              <a:off x="2601178"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a:t>
              </a:r>
            </a:p>
          </p:txBody>
        </p:sp>
        <p:sp>
          <p:nvSpPr>
            <p:cNvPr id="3030" name="Google Shape;3030;p84"/>
            <p:cNvSpPr txBox="1"/>
            <p:nvPr/>
          </p:nvSpPr>
          <p:spPr>
            <a:xfrm>
              <a:off x="2859669"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3031" name="Google Shape;3031;p84"/>
            <p:cNvSpPr txBox="1"/>
            <p:nvPr/>
          </p:nvSpPr>
          <p:spPr>
            <a:xfrm>
              <a:off x="3118287"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032" name="Google Shape;3032;p84"/>
            <p:cNvSpPr txBox="1"/>
            <p:nvPr/>
          </p:nvSpPr>
          <p:spPr>
            <a:xfrm>
              <a:off x="3376906"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033" name="Google Shape;3033;p84"/>
            <p:cNvSpPr txBox="1"/>
            <p:nvPr/>
          </p:nvSpPr>
          <p:spPr>
            <a:xfrm>
              <a:off x="3894142"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a:t>
              </a:r>
            </a:p>
          </p:txBody>
        </p:sp>
        <p:sp>
          <p:nvSpPr>
            <p:cNvPr id="3034" name="Google Shape;3034;p84"/>
            <p:cNvSpPr txBox="1"/>
            <p:nvPr/>
          </p:nvSpPr>
          <p:spPr>
            <a:xfrm>
              <a:off x="3635524"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035" name="Google Shape;3035;p84"/>
            <p:cNvSpPr txBox="1"/>
            <p:nvPr/>
          </p:nvSpPr>
          <p:spPr>
            <a:xfrm>
              <a:off x="4126353" y="3032033"/>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3036" name="Google Shape;3036;p84"/>
            <p:cNvSpPr txBox="1"/>
            <p:nvPr/>
          </p:nvSpPr>
          <p:spPr>
            <a:xfrm>
              <a:off x="4384844" y="3032033"/>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3037" name="Google Shape;3037;p84"/>
          <p:cNvGrpSpPr/>
          <p:nvPr/>
        </p:nvGrpSpPr>
        <p:grpSpPr>
          <a:xfrm>
            <a:off x="1017866" y="4021020"/>
            <a:ext cx="4836697" cy="225714"/>
            <a:chOff x="1031821" y="3117766"/>
            <a:chExt cx="3627523" cy="169285"/>
          </a:xfrm>
        </p:grpSpPr>
        <p:sp>
          <p:nvSpPr>
            <p:cNvPr id="3038" name="Google Shape;3038;p84"/>
            <p:cNvSpPr txBox="1"/>
            <p:nvPr/>
          </p:nvSpPr>
          <p:spPr>
            <a:xfrm>
              <a:off x="1031821" y="3117766"/>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26</a:t>
              </a:r>
            </a:p>
          </p:txBody>
        </p:sp>
        <p:sp>
          <p:nvSpPr>
            <p:cNvPr id="3039" name="Google Shape;3039;p84"/>
            <p:cNvSpPr txBox="1"/>
            <p:nvPr/>
          </p:nvSpPr>
          <p:spPr>
            <a:xfrm>
              <a:off x="1290439" y="3117766"/>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15</a:t>
              </a:r>
            </a:p>
          </p:txBody>
        </p:sp>
        <p:sp>
          <p:nvSpPr>
            <p:cNvPr id="3040" name="Google Shape;3040;p84"/>
            <p:cNvSpPr txBox="1"/>
            <p:nvPr/>
          </p:nvSpPr>
          <p:spPr>
            <a:xfrm>
              <a:off x="1549057" y="3117766"/>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12</a:t>
              </a:r>
            </a:p>
          </p:txBody>
        </p:sp>
        <p:sp>
          <p:nvSpPr>
            <p:cNvPr id="3041" name="Google Shape;3041;p84"/>
            <p:cNvSpPr txBox="1"/>
            <p:nvPr/>
          </p:nvSpPr>
          <p:spPr>
            <a:xfrm>
              <a:off x="1807675" y="3117766"/>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10</a:t>
              </a:r>
            </a:p>
          </p:txBody>
        </p:sp>
        <p:sp>
          <p:nvSpPr>
            <p:cNvPr id="3042" name="Google Shape;3042;p84"/>
            <p:cNvSpPr txBox="1"/>
            <p:nvPr/>
          </p:nvSpPr>
          <p:spPr>
            <a:xfrm>
              <a:off x="2083941"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a:t>
              </a:r>
            </a:p>
          </p:txBody>
        </p:sp>
        <p:sp>
          <p:nvSpPr>
            <p:cNvPr id="3043" name="Google Shape;3043;p84"/>
            <p:cNvSpPr txBox="1"/>
            <p:nvPr/>
          </p:nvSpPr>
          <p:spPr>
            <a:xfrm>
              <a:off x="2342559"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3044" name="Google Shape;3044;p84"/>
            <p:cNvSpPr txBox="1"/>
            <p:nvPr/>
          </p:nvSpPr>
          <p:spPr>
            <a:xfrm>
              <a:off x="2601178"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3045" name="Google Shape;3045;p84"/>
            <p:cNvSpPr txBox="1"/>
            <p:nvPr/>
          </p:nvSpPr>
          <p:spPr>
            <a:xfrm>
              <a:off x="2859669"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046" name="Google Shape;3046;p84"/>
            <p:cNvSpPr txBox="1"/>
            <p:nvPr/>
          </p:nvSpPr>
          <p:spPr>
            <a:xfrm>
              <a:off x="3118287"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047" name="Google Shape;3047;p84"/>
            <p:cNvSpPr txBox="1"/>
            <p:nvPr/>
          </p:nvSpPr>
          <p:spPr>
            <a:xfrm>
              <a:off x="3376906"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a:t>
              </a:r>
            </a:p>
          </p:txBody>
        </p:sp>
        <p:sp>
          <p:nvSpPr>
            <p:cNvPr id="3048" name="Google Shape;3048;p84"/>
            <p:cNvSpPr txBox="1"/>
            <p:nvPr/>
          </p:nvSpPr>
          <p:spPr>
            <a:xfrm>
              <a:off x="3894142"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a:t>
              </a:r>
            </a:p>
          </p:txBody>
        </p:sp>
        <p:sp>
          <p:nvSpPr>
            <p:cNvPr id="3049" name="Google Shape;3049;p84"/>
            <p:cNvSpPr txBox="1"/>
            <p:nvPr/>
          </p:nvSpPr>
          <p:spPr>
            <a:xfrm>
              <a:off x="3635524" y="3117766"/>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a:t>
              </a:r>
            </a:p>
          </p:txBody>
        </p:sp>
        <p:sp>
          <p:nvSpPr>
            <p:cNvPr id="3050" name="Google Shape;3050;p84"/>
            <p:cNvSpPr txBox="1"/>
            <p:nvPr/>
          </p:nvSpPr>
          <p:spPr>
            <a:xfrm>
              <a:off x="4126353" y="3117766"/>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3051" name="Google Shape;3051;p84"/>
            <p:cNvSpPr txBox="1"/>
            <p:nvPr/>
          </p:nvSpPr>
          <p:spPr>
            <a:xfrm>
              <a:off x="4384844" y="3117766"/>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3052" name="Google Shape;3052;p84"/>
          <p:cNvGrpSpPr/>
          <p:nvPr/>
        </p:nvGrpSpPr>
        <p:grpSpPr>
          <a:xfrm>
            <a:off x="543711" y="3787679"/>
            <a:ext cx="654739" cy="566586"/>
            <a:chOff x="421221" y="2871819"/>
            <a:chExt cx="491054" cy="424939"/>
          </a:xfrm>
        </p:grpSpPr>
        <p:sp>
          <p:nvSpPr>
            <p:cNvPr id="3053" name="Google Shape;3053;p84"/>
            <p:cNvSpPr txBox="1"/>
            <p:nvPr/>
          </p:nvSpPr>
          <p:spPr>
            <a:xfrm>
              <a:off x="421221" y="2871819"/>
              <a:ext cx="490800"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CR (N=44)</a:t>
              </a:r>
            </a:p>
          </p:txBody>
        </p:sp>
        <p:sp>
          <p:nvSpPr>
            <p:cNvPr id="3054" name="Google Shape;3054;p84"/>
            <p:cNvSpPr txBox="1"/>
            <p:nvPr/>
          </p:nvSpPr>
          <p:spPr>
            <a:xfrm>
              <a:off x="421221" y="2961213"/>
              <a:ext cx="490800"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NR (N=36)</a:t>
              </a:r>
            </a:p>
          </p:txBody>
        </p:sp>
        <p:sp>
          <p:nvSpPr>
            <p:cNvPr id="3055" name="Google Shape;3055;p84"/>
            <p:cNvSpPr txBox="1"/>
            <p:nvPr/>
          </p:nvSpPr>
          <p:spPr>
            <a:xfrm>
              <a:off x="424775" y="3050481"/>
              <a:ext cx="487500"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PR (N=26)</a:t>
              </a:r>
            </a:p>
          </p:txBody>
        </p:sp>
      </p:grpSp>
      <p:grpSp>
        <p:nvGrpSpPr>
          <p:cNvPr id="3056" name="Google Shape;3056;p84"/>
          <p:cNvGrpSpPr/>
          <p:nvPr/>
        </p:nvGrpSpPr>
        <p:grpSpPr>
          <a:xfrm>
            <a:off x="4741567" y="1719576"/>
            <a:ext cx="1112995" cy="676135"/>
            <a:chOff x="3569612" y="1352494"/>
            <a:chExt cx="834746" cy="507101"/>
          </a:xfrm>
        </p:grpSpPr>
        <p:grpSp>
          <p:nvGrpSpPr>
            <p:cNvPr id="3057" name="Google Shape;3057;p84"/>
            <p:cNvGrpSpPr/>
            <p:nvPr/>
          </p:nvGrpSpPr>
          <p:grpSpPr>
            <a:xfrm>
              <a:off x="3660643" y="1738746"/>
              <a:ext cx="50022" cy="49747"/>
              <a:chOff x="3915627" y="1809692"/>
              <a:chExt cx="50022" cy="49747"/>
            </a:xfrm>
          </p:grpSpPr>
          <p:sp>
            <p:nvSpPr>
              <p:cNvPr id="3058" name="Google Shape;3058;p84"/>
              <p:cNvSpPr/>
              <p:nvPr/>
            </p:nvSpPr>
            <p:spPr>
              <a:xfrm>
                <a:off x="3940638" y="1809692"/>
                <a:ext cx="12696" cy="49747"/>
              </a:xfrm>
              <a:custGeom>
                <a:avLst/>
                <a:gdLst/>
                <a:ahLst/>
                <a:cxnLst/>
                <a:rect l="l" t="t" r="r" b="b"/>
                <a:pathLst>
                  <a:path w="12696" h="49747" extrusionOk="0">
                    <a:moveTo>
                      <a:pt x="0" y="0"/>
                    </a:moveTo>
                    <a:lnTo>
                      <a:pt x="0" y="49748"/>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059" name="Google Shape;3059;p84"/>
              <p:cNvSpPr/>
              <p:nvPr/>
            </p:nvSpPr>
            <p:spPr>
              <a:xfrm>
                <a:off x="3915627" y="1834566"/>
                <a:ext cx="50022" cy="12626"/>
              </a:xfrm>
              <a:custGeom>
                <a:avLst/>
                <a:gdLst/>
                <a:ahLst/>
                <a:cxnLst/>
                <a:rect l="l" t="t" r="r" b="b"/>
                <a:pathLst>
                  <a:path w="50022" h="12626" extrusionOk="0">
                    <a:moveTo>
                      <a:pt x="0" y="0"/>
                    </a:moveTo>
                    <a:lnTo>
                      <a:pt x="50022"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sp>
          <p:nvSpPr>
            <p:cNvPr id="3060" name="Google Shape;3060;p84"/>
            <p:cNvSpPr/>
            <p:nvPr/>
          </p:nvSpPr>
          <p:spPr>
            <a:xfrm>
              <a:off x="3569612" y="1656043"/>
              <a:ext cx="232210" cy="12626"/>
            </a:xfrm>
            <a:custGeom>
              <a:avLst/>
              <a:gdLst/>
              <a:ahLst/>
              <a:cxnLst/>
              <a:rect l="l" t="t" r="r" b="b"/>
              <a:pathLst>
                <a:path w="232210" h="12626" extrusionOk="0">
                  <a:moveTo>
                    <a:pt x="0" y="0"/>
                  </a:moveTo>
                  <a:lnTo>
                    <a:pt x="232211" y="0"/>
                  </a:lnTo>
                </a:path>
              </a:pathLst>
            </a:custGeom>
            <a:noFill/>
            <a:ln w="12675" cap="flat" cmpd="sng">
              <a:solidFill>
                <a:srgbClr val="1482FA"/>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061" name="Google Shape;3061;p84"/>
            <p:cNvSpPr/>
            <p:nvPr/>
          </p:nvSpPr>
          <p:spPr>
            <a:xfrm>
              <a:off x="3569612" y="1441017"/>
              <a:ext cx="232210" cy="12626"/>
            </a:xfrm>
            <a:custGeom>
              <a:avLst/>
              <a:gdLst/>
              <a:ahLst/>
              <a:cxnLst/>
              <a:rect l="l" t="t" r="r" b="b"/>
              <a:pathLst>
                <a:path w="232210" h="12626" extrusionOk="0">
                  <a:moveTo>
                    <a:pt x="0" y="0"/>
                  </a:moveTo>
                  <a:lnTo>
                    <a:pt x="232211"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062" name="Google Shape;3062;p84"/>
            <p:cNvSpPr/>
            <p:nvPr/>
          </p:nvSpPr>
          <p:spPr>
            <a:xfrm>
              <a:off x="3569612" y="1548594"/>
              <a:ext cx="232210" cy="12626"/>
            </a:xfrm>
            <a:custGeom>
              <a:avLst/>
              <a:gdLst/>
              <a:ahLst/>
              <a:cxnLst/>
              <a:rect l="l" t="t" r="r" b="b"/>
              <a:pathLst>
                <a:path w="232210" h="12626" extrusionOk="0">
                  <a:moveTo>
                    <a:pt x="0" y="0"/>
                  </a:moveTo>
                  <a:lnTo>
                    <a:pt x="232211" y="0"/>
                  </a:lnTo>
                </a:path>
              </a:pathLst>
            </a:custGeom>
            <a:noFill/>
            <a:ln w="1267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063" name="Google Shape;3063;p84"/>
            <p:cNvSpPr txBox="1"/>
            <p:nvPr/>
          </p:nvSpPr>
          <p:spPr>
            <a:xfrm>
              <a:off x="3746440" y="1352494"/>
              <a:ext cx="556500"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CR (N=44)</a:t>
              </a:r>
            </a:p>
          </p:txBody>
        </p:sp>
        <p:sp>
          <p:nvSpPr>
            <p:cNvPr id="3064" name="Google Shape;3064;p84"/>
            <p:cNvSpPr txBox="1"/>
            <p:nvPr/>
          </p:nvSpPr>
          <p:spPr>
            <a:xfrm>
              <a:off x="3746440" y="1459944"/>
              <a:ext cx="556500"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NR (N=36)</a:t>
              </a:r>
            </a:p>
          </p:txBody>
        </p:sp>
        <p:sp>
          <p:nvSpPr>
            <p:cNvPr id="3065" name="Google Shape;3065;p84"/>
            <p:cNvSpPr txBox="1"/>
            <p:nvPr/>
          </p:nvSpPr>
          <p:spPr>
            <a:xfrm>
              <a:off x="3746440" y="1567520"/>
              <a:ext cx="551700"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PR (N=26)</a:t>
              </a:r>
            </a:p>
          </p:txBody>
        </p:sp>
        <p:sp>
          <p:nvSpPr>
            <p:cNvPr id="3066" name="Google Shape;3066;p84"/>
            <p:cNvSpPr txBox="1"/>
            <p:nvPr/>
          </p:nvSpPr>
          <p:spPr>
            <a:xfrm>
              <a:off x="3746439" y="1674970"/>
              <a:ext cx="657919"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Sansürlenmiş</a:t>
              </a:r>
            </a:p>
          </p:txBody>
        </p:sp>
      </p:grpSp>
      <p:grpSp>
        <p:nvGrpSpPr>
          <p:cNvPr id="3067" name="Google Shape;3067;p84"/>
          <p:cNvGrpSpPr/>
          <p:nvPr/>
        </p:nvGrpSpPr>
        <p:grpSpPr>
          <a:xfrm>
            <a:off x="1036826" y="3506366"/>
            <a:ext cx="4815708" cy="246167"/>
            <a:chOff x="1046040" y="2731779"/>
            <a:chExt cx="3611781" cy="184625"/>
          </a:xfrm>
        </p:grpSpPr>
        <p:sp>
          <p:nvSpPr>
            <p:cNvPr id="3068" name="Google Shape;3068;p84"/>
            <p:cNvSpPr txBox="1"/>
            <p:nvPr/>
          </p:nvSpPr>
          <p:spPr>
            <a:xfrm>
              <a:off x="1046040"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0</a:t>
              </a:r>
            </a:p>
          </p:txBody>
        </p:sp>
        <p:sp>
          <p:nvSpPr>
            <p:cNvPr id="3069" name="Google Shape;3069;p84"/>
            <p:cNvSpPr txBox="1"/>
            <p:nvPr/>
          </p:nvSpPr>
          <p:spPr>
            <a:xfrm>
              <a:off x="1304658"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a:t>
              </a:r>
            </a:p>
          </p:txBody>
        </p:sp>
        <p:sp>
          <p:nvSpPr>
            <p:cNvPr id="3070" name="Google Shape;3070;p84"/>
            <p:cNvSpPr txBox="1"/>
            <p:nvPr/>
          </p:nvSpPr>
          <p:spPr>
            <a:xfrm>
              <a:off x="1563150"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6</a:t>
              </a:r>
            </a:p>
          </p:txBody>
        </p:sp>
        <p:sp>
          <p:nvSpPr>
            <p:cNvPr id="3071" name="Google Shape;3071;p84"/>
            <p:cNvSpPr txBox="1"/>
            <p:nvPr/>
          </p:nvSpPr>
          <p:spPr>
            <a:xfrm>
              <a:off x="1821768"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9</a:t>
              </a:r>
            </a:p>
          </p:txBody>
        </p:sp>
        <p:sp>
          <p:nvSpPr>
            <p:cNvPr id="3072" name="Google Shape;3072;p84"/>
            <p:cNvSpPr txBox="1"/>
            <p:nvPr/>
          </p:nvSpPr>
          <p:spPr>
            <a:xfrm>
              <a:off x="2059184"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12</a:t>
              </a:r>
            </a:p>
          </p:txBody>
        </p:sp>
        <p:sp>
          <p:nvSpPr>
            <p:cNvPr id="3073" name="Google Shape;3073;p84"/>
            <p:cNvSpPr txBox="1"/>
            <p:nvPr/>
          </p:nvSpPr>
          <p:spPr>
            <a:xfrm>
              <a:off x="2317802"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15</a:t>
              </a:r>
            </a:p>
          </p:txBody>
        </p:sp>
        <p:sp>
          <p:nvSpPr>
            <p:cNvPr id="3074" name="Google Shape;3074;p84"/>
            <p:cNvSpPr txBox="1"/>
            <p:nvPr/>
          </p:nvSpPr>
          <p:spPr>
            <a:xfrm>
              <a:off x="2576420"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18</a:t>
              </a:r>
            </a:p>
          </p:txBody>
        </p:sp>
        <p:sp>
          <p:nvSpPr>
            <p:cNvPr id="3075" name="Google Shape;3075;p84"/>
            <p:cNvSpPr txBox="1"/>
            <p:nvPr/>
          </p:nvSpPr>
          <p:spPr>
            <a:xfrm>
              <a:off x="2835039"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21</a:t>
              </a:r>
            </a:p>
          </p:txBody>
        </p:sp>
        <p:sp>
          <p:nvSpPr>
            <p:cNvPr id="3076" name="Google Shape;3076;p84"/>
            <p:cNvSpPr txBox="1"/>
            <p:nvPr/>
          </p:nvSpPr>
          <p:spPr>
            <a:xfrm>
              <a:off x="3093657"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24</a:t>
              </a:r>
            </a:p>
          </p:txBody>
        </p:sp>
        <p:sp>
          <p:nvSpPr>
            <p:cNvPr id="3077" name="Google Shape;3077;p84"/>
            <p:cNvSpPr txBox="1"/>
            <p:nvPr/>
          </p:nvSpPr>
          <p:spPr>
            <a:xfrm>
              <a:off x="3352275"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27</a:t>
              </a:r>
            </a:p>
          </p:txBody>
        </p:sp>
        <p:sp>
          <p:nvSpPr>
            <p:cNvPr id="3078" name="Google Shape;3078;p84"/>
            <p:cNvSpPr txBox="1"/>
            <p:nvPr/>
          </p:nvSpPr>
          <p:spPr>
            <a:xfrm>
              <a:off x="3610767"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30</a:t>
              </a:r>
            </a:p>
          </p:txBody>
        </p:sp>
        <p:sp>
          <p:nvSpPr>
            <p:cNvPr id="3079" name="Google Shape;3079;p84"/>
            <p:cNvSpPr txBox="1"/>
            <p:nvPr/>
          </p:nvSpPr>
          <p:spPr>
            <a:xfrm>
              <a:off x="3869385"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33</a:t>
              </a:r>
            </a:p>
          </p:txBody>
        </p:sp>
        <p:sp>
          <p:nvSpPr>
            <p:cNvPr id="3080" name="Google Shape;3080;p84"/>
            <p:cNvSpPr txBox="1"/>
            <p:nvPr/>
          </p:nvSpPr>
          <p:spPr>
            <a:xfrm>
              <a:off x="4128003"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36</a:t>
              </a:r>
            </a:p>
          </p:txBody>
        </p:sp>
        <p:sp>
          <p:nvSpPr>
            <p:cNvPr id="3081" name="Google Shape;3081;p84"/>
            <p:cNvSpPr txBox="1"/>
            <p:nvPr/>
          </p:nvSpPr>
          <p:spPr>
            <a:xfrm>
              <a:off x="4386621"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39</a:t>
              </a:r>
            </a:p>
          </p:txBody>
        </p:sp>
      </p:grpSp>
      <p:sp>
        <p:nvSpPr>
          <p:cNvPr id="3082" name="Google Shape;3082;p84"/>
          <p:cNvSpPr txBox="1"/>
          <p:nvPr/>
        </p:nvSpPr>
        <p:spPr>
          <a:xfrm rot="-5400000">
            <a:off x="208019" y="2517228"/>
            <a:ext cx="1182400" cy="246167"/>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b="1" dirty="0">
                <a:solidFill>
                  <a:srgbClr val="000000"/>
                </a:solidFill>
                <a:latin typeface="Arial"/>
                <a:ea typeface="Arial"/>
                <a:cs typeface="Arial"/>
                <a:sym typeface="Arial"/>
              </a:rPr>
              <a:t>PFS olasılığı (%)</a:t>
            </a:r>
          </a:p>
        </p:txBody>
      </p:sp>
      <p:grpSp>
        <p:nvGrpSpPr>
          <p:cNvPr id="3083" name="Google Shape;3083;p84"/>
          <p:cNvGrpSpPr/>
          <p:nvPr/>
        </p:nvGrpSpPr>
        <p:grpSpPr>
          <a:xfrm>
            <a:off x="6577788" y="4035978"/>
            <a:ext cx="5034249" cy="225714"/>
            <a:chOff x="5219735" y="3121427"/>
            <a:chExt cx="3775687" cy="169285"/>
          </a:xfrm>
        </p:grpSpPr>
        <p:sp>
          <p:nvSpPr>
            <p:cNvPr id="3084" name="Google Shape;3084;p84"/>
            <p:cNvSpPr txBox="1"/>
            <p:nvPr/>
          </p:nvSpPr>
          <p:spPr>
            <a:xfrm>
              <a:off x="5219735" y="3121427"/>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26</a:t>
              </a:r>
            </a:p>
          </p:txBody>
        </p:sp>
        <p:sp>
          <p:nvSpPr>
            <p:cNvPr id="3085" name="Google Shape;3085;p84"/>
            <p:cNvSpPr txBox="1"/>
            <p:nvPr/>
          </p:nvSpPr>
          <p:spPr>
            <a:xfrm>
              <a:off x="5470482" y="3121427"/>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24</a:t>
              </a:r>
            </a:p>
          </p:txBody>
        </p:sp>
        <p:sp>
          <p:nvSpPr>
            <p:cNvPr id="3086" name="Google Shape;3086;p84"/>
            <p:cNvSpPr txBox="1"/>
            <p:nvPr/>
          </p:nvSpPr>
          <p:spPr>
            <a:xfrm>
              <a:off x="5721229" y="3121427"/>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20</a:t>
              </a:r>
            </a:p>
          </p:txBody>
        </p:sp>
        <p:sp>
          <p:nvSpPr>
            <p:cNvPr id="3087" name="Google Shape;3087;p84"/>
            <p:cNvSpPr txBox="1"/>
            <p:nvPr/>
          </p:nvSpPr>
          <p:spPr>
            <a:xfrm>
              <a:off x="5971849" y="3121427"/>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15</a:t>
              </a:r>
            </a:p>
          </p:txBody>
        </p:sp>
        <p:sp>
          <p:nvSpPr>
            <p:cNvPr id="3088" name="Google Shape;3088;p84"/>
            <p:cNvSpPr txBox="1"/>
            <p:nvPr/>
          </p:nvSpPr>
          <p:spPr>
            <a:xfrm>
              <a:off x="6222595" y="3121427"/>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12</a:t>
              </a:r>
            </a:p>
          </p:txBody>
        </p:sp>
        <p:sp>
          <p:nvSpPr>
            <p:cNvPr id="3089" name="Google Shape;3089;p84"/>
            <p:cNvSpPr txBox="1"/>
            <p:nvPr/>
          </p:nvSpPr>
          <p:spPr>
            <a:xfrm>
              <a:off x="6490990"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8</a:t>
              </a:r>
            </a:p>
          </p:txBody>
        </p:sp>
        <p:sp>
          <p:nvSpPr>
            <p:cNvPr id="3090" name="Google Shape;3090;p84"/>
            <p:cNvSpPr txBox="1"/>
            <p:nvPr/>
          </p:nvSpPr>
          <p:spPr>
            <a:xfrm>
              <a:off x="6741609"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a:t>
              </a:r>
            </a:p>
          </p:txBody>
        </p:sp>
        <p:sp>
          <p:nvSpPr>
            <p:cNvPr id="3091" name="Google Shape;3091;p84"/>
            <p:cNvSpPr txBox="1"/>
            <p:nvPr/>
          </p:nvSpPr>
          <p:spPr>
            <a:xfrm>
              <a:off x="6992356"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a:t>
              </a:r>
            </a:p>
          </p:txBody>
        </p:sp>
        <p:sp>
          <p:nvSpPr>
            <p:cNvPr id="3092" name="Google Shape;3092;p84"/>
            <p:cNvSpPr txBox="1"/>
            <p:nvPr/>
          </p:nvSpPr>
          <p:spPr>
            <a:xfrm>
              <a:off x="7243103"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a:t>
              </a:r>
            </a:p>
          </p:txBody>
        </p:sp>
        <p:sp>
          <p:nvSpPr>
            <p:cNvPr id="3093" name="Google Shape;3093;p84"/>
            <p:cNvSpPr txBox="1"/>
            <p:nvPr/>
          </p:nvSpPr>
          <p:spPr>
            <a:xfrm>
              <a:off x="7493850"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094" name="Google Shape;3094;p84"/>
            <p:cNvSpPr txBox="1"/>
            <p:nvPr/>
          </p:nvSpPr>
          <p:spPr>
            <a:xfrm>
              <a:off x="7995216"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a:t>
              </a:r>
            </a:p>
          </p:txBody>
        </p:sp>
        <p:sp>
          <p:nvSpPr>
            <p:cNvPr id="3095" name="Google Shape;3095;p84"/>
            <p:cNvSpPr txBox="1"/>
            <p:nvPr/>
          </p:nvSpPr>
          <p:spPr>
            <a:xfrm>
              <a:off x="7744469"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096" name="Google Shape;3096;p84"/>
            <p:cNvSpPr txBox="1"/>
            <p:nvPr/>
          </p:nvSpPr>
          <p:spPr>
            <a:xfrm>
              <a:off x="8245963" y="3121427"/>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a:t>
              </a:r>
            </a:p>
          </p:txBody>
        </p:sp>
        <p:sp>
          <p:nvSpPr>
            <p:cNvPr id="3097" name="Google Shape;3097;p84"/>
            <p:cNvSpPr txBox="1"/>
            <p:nvPr/>
          </p:nvSpPr>
          <p:spPr>
            <a:xfrm>
              <a:off x="8470175" y="3121427"/>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3098" name="Google Shape;3098;p84"/>
            <p:cNvSpPr txBox="1"/>
            <p:nvPr/>
          </p:nvSpPr>
          <p:spPr>
            <a:xfrm>
              <a:off x="8720922" y="3121427"/>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3099" name="Google Shape;3099;p84"/>
          <p:cNvGrpSpPr/>
          <p:nvPr/>
        </p:nvGrpSpPr>
        <p:grpSpPr>
          <a:xfrm>
            <a:off x="6105371" y="1711110"/>
            <a:ext cx="5571139" cy="2643274"/>
            <a:chOff x="4586116" y="1339794"/>
            <a:chExt cx="4178354" cy="1982455"/>
          </a:xfrm>
        </p:grpSpPr>
        <p:sp>
          <p:nvSpPr>
            <p:cNvPr id="3100" name="Google Shape;3100;p84"/>
            <p:cNvSpPr/>
            <p:nvPr/>
          </p:nvSpPr>
          <p:spPr>
            <a:xfrm>
              <a:off x="5073512" y="1426841"/>
              <a:ext cx="3545749" cy="1233591"/>
            </a:xfrm>
            <a:custGeom>
              <a:avLst/>
              <a:gdLst/>
              <a:ahLst/>
              <a:cxnLst/>
              <a:rect l="l" t="t" r="r" b="b"/>
              <a:pathLst>
                <a:path w="3545749" h="1233591" extrusionOk="0">
                  <a:moveTo>
                    <a:pt x="0" y="0"/>
                  </a:moveTo>
                  <a:lnTo>
                    <a:pt x="0" y="1233591"/>
                  </a:lnTo>
                  <a:lnTo>
                    <a:pt x="3545749" y="123359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nvGrpSpPr>
            <p:cNvPr id="3101" name="Google Shape;3101;p84"/>
            <p:cNvGrpSpPr/>
            <p:nvPr/>
          </p:nvGrpSpPr>
          <p:grpSpPr>
            <a:xfrm>
              <a:off x="5037963" y="1458281"/>
              <a:ext cx="35549" cy="1214777"/>
              <a:chOff x="5310921" y="1502620"/>
              <a:chExt cx="35549" cy="1214777"/>
            </a:xfrm>
          </p:grpSpPr>
          <p:sp>
            <p:nvSpPr>
              <p:cNvPr id="3102" name="Google Shape;3102;p84"/>
              <p:cNvSpPr/>
              <p:nvPr/>
            </p:nvSpPr>
            <p:spPr>
              <a:xfrm>
                <a:off x="5311302" y="2704771"/>
                <a:ext cx="35168" cy="12626"/>
              </a:xfrm>
              <a:custGeom>
                <a:avLst/>
                <a:gdLst/>
                <a:ahLst/>
                <a:cxnLst/>
                <a:rect l="l" t="t" r="r" b="b"/>
                <a:pathLst>
                  <a:path w="35168" h="12626" extrusionOk="0">
                    <a:moveTo>
                      <a:pt x="35168"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03" name="Google Shape;3103;p84"/>
              <p:cNvSpPr/>
              <p:nvPr/>
            </p:nvSpPr>
            <p:spPr>
              <a:xfrm>
                <a:off x="5310921" y="2464366"/>
                <a:ext cx="35294" cy="12626"/>
              </a:xfrm>
              <a:custGeom>
                <a:avLst/>
                <a:gdLst/>
                <a:ahLst/>
                <a:cxnLst/>
                <a:rect l="l" t="t" r="r" b="b"/>
                <a:pathLst>
                  <a:path w="35294" h="12626" extrusionOk="0">
                    <a:moveTo>
                      <a:pt x="35295"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04" name="Google Shape;3104;p84"/>
              <p:cNvSpPr/>
              <p:nvPr/>
            </p:nvSpPr>
            <p:spPr>
              <a:xfrm>
                <a:off x="5310921" y="2223961"/>
                <a:ext cx="35294" cy="12626"/>
              </a:xfrm>
              <a:custGeom>
                <a:avLst/>
                <a:gdLst/>
                <a:ahLst/>
                <a:cxnLst/>
                <a:rect l="l" t="t" r="r" b="b"/>
                <a:pathLst>
                  <a:path w="35294" h="12626" extrusionOk="0">
                    <a:moveTo>
                      <a:pt x="35295"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05" name="Google Shape;3105;p84"/>
              <p:cNvSpPr/>
              <p:nvPr/>
            </p:nvSpPr>
            <p:spPr>
              <a:xfrm>
                <a:off x="5310921" y="1983556"/>
                <a:ext cx="35294" cy="12626"/>
              </a:xfrm>
              <a:custGeom>
                <a:avLst/>
                <a:gdLst/>
                <a:ahLst/>
                <a:cxnLst/>
                <a:rect l="l" t="t" r="r" b="b"/>
                <a:pathLst>
                  <a:path w="35294" h="12626" extrusionOk="0">
                    <a:moveTo>
                      <a:pt x="35295"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06" name="Google Shape;3106;p84"/>
              <p:cNvSpPr/>
              <p:nvPr/>
            </p:nvSpPr>
            <p:spPr>
              <a:xfrm>
                <a:off x="5310921" y="1743025"/>
                <a:ext cx="35294" cy="12626"/>
              </a:xfrm>
              <a:custGeom>
                <a:avLst/>
                <a:gdLst/>
                <a:ahLst/>
                <a:cxnLst/>
                <a:rect l="l" t="t" r="r" b="b"/>
                <a:pathLst>
                  <a:path w="35294" h="12626" extrusionOk="0">
                    <a:moveTo>
                      <a:pt x="35295"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07" name="Google Shape;3107;p84"/>
              <p:cNvSpPr/>
              <p:nvPr/>
            </p:nvSpPr>
            <p:spPr>
              <a:xfrm>
                <a:off x="5311302" y="1502620"/>
                <a:ext cx="35168" cy="12626"/>
              </a:xfrm>
              <a:custGeom>
                <a:avLst/>
                <a:gdLst/>
                <a:ahLst/>
                <a:cxnLst/>
                <a:rect l="l" t="t" r="r" b="b"/>
                <a:pathLst>
                  <a:path w="35168" h="12626" extrusionOk="0">
                    <a:moveTo>
                      <a:pt x="35168" y="0"/>
                    </a:moveTo>
                    <a:lnTo>
                      <a:pt x="0"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08" name="Google Shape;3108;p84"/>
            <p:cNvGrpSpPr/>
            <p:nvPr/>
          </p:nvGrpSpPr>
          <p:grpSpPr>
            <a:xfrm>
              <a:off x="5073512" y="2660432"/>
              <a:ext cx="3522643" cy="35101"/>
              <a:chOff x="5346470" y="2704771"/>
              <a:chExt cx="3522643" cy="35101"/>
            </a:xfrm>
          </p:grpSpPr>
          <p:sp>
            <p:nvSpPr>
              <p:cNvPr id="3109" name="Google Shape;3109;p84"/>
              <p:cNvSpPr/>
              <p:nvPr/>
            </p:nvSpPr>
            <p:spPr>
              <a:xfrm>
                <a:off x="5346470"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0" name="Google Shape;3110;p84"/>
              <p:cNvSpPr/>
              <p:nvPr/>
            </p:nvSpPr>
            <p:spPr>
              <a:xfrm>
                <a:off x="5597217"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1" name="Google Shape;3111;p84"/>
              <p:cNvSpPr/>
              <p:nvPr/>
            </p:nvSpPr>
            <p:spPr>
              <a:xfrm>
                <a:off x="5847964"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2" name="Google Shape;3112;p84"/>
              <p:cNvSpPr/>
              <p:nvPr/>
            </p:nvSpPr>
            <p:spPr>
              <a:xfrm>
                <a:off x="6098584"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3" name="Google Shape;3113;p84"/>
              <p:cNvSpPr/>
              <p:nvPr/>
            </p:nvSpPr>
            <p:spPr>
              <a:xfrm>
                <a:off x="6349330"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4" name="Google Shape;3114;p84"/>
              <p:cNvSpPr/>
              <p:nvPr/>
            </p:nvSpPr>
            <p:spPr>
              <a:xfrm>
                <a:off x="6600077"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5" name="Google Shape;3115;p84"/>
              <p:cNvSpPr/>
              <p:nvPr/>
            </p:nvSpPr>
            <p:spPr>
              <a:xfrm>
                <a:off x="6850697"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6" name="Google Shape;3116;p84"/>
              <p:cNvSpPr/>
              <p:nvPr/>
            </p:nvSpPr>
            <p:spPr>
              <a:xfrm>
                <a:off x="7101444"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7" name="Google Shape;3117;p84"/>
              <p:cNvSpPr/>
              <p:nvPr/>
            </p:nvSpPr>
            <p:spPr>
              <a:xfrm>
                <a:off x="7352190"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8" name="Google Shape;3118;p84"/>
              <p:cNvSpPr/>
              <p:nvPr/>
            </p:nvSpPr>
            <p:spPr>
              <a:xfrm>
                <a:off x="7602937"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19" name="Google Shape;3119;p84"/>
              <p:cNvSpPr/>
              <p:nvPr/>
            </p:nvSpPr>
            <p:spPr>
              <a:xfrm>
                <a:off x="7853557"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20" name="Google Shape;3120;p84"/>
              <p:cNvSpPr/>
              <p:nvPr/>
            </p:nvSpPr>
            <p:spPr>
              <a:xfrm>
                <a:off x="8104304"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21" name="Google Shape;3121;p84"/>
              <p:cNvSpPr/>
              <p:nvPr/>
            </p:nvSpPr>
            <p:spPr>
              <a:xfrm>
                <a:off x="8355050"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22" name="Google Shape;3122;p84"/>
              <p:cNvSpPr/>
              <p:nvPr/>
            </p:nvSpPr>
            <p:spPr>
              <a:xfrm>
                <a:off x="8605670"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23" name="Google Shape;3123;p84"/>
              <p:cNvSpPr/>
              <p:nvPr/>
            </p:nvSpPr>
            <p:spPr>
              <a:xfrm>
                <a:off x="8856417" y="2704771"/>
                <a:ext cx="12696" cy="35101"/>
              </a:xfrm>
              <a:custGeom>
                <a:avLst/>
                <a:gdLst/>
                <a:ahLst/>
                <a:cxnLst/>
                <a:rect l="l" t="t" r="r" b="b"/>
                <a:pathLst>
                  <a:path w="12696" h="35101" extrusionOk="0">
                    <a:moveTo>
                      <a:pt x="0" y="0"/>
                    </a:moveTo>
                    <a:lnTo>
                      <a:pt x="0" y="35101"/>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24" name="Google Shape;3124;p84"/>
            <p:cNvGrpSpPr/>
            <p:nvPr/>
          </p:nvGrpSpPr>
          <p:grpSpPr>
            <a:xfrm>
              <a:off x="5571451" y="1970025"/>
              <a:ext cx="2584659" cy="491290"/>
              <a:chOff x="5844409" y="2014364"/>
              <a:chExt cx="2584659" cy="491290"/>
            </a:xfrm>
          </p:grpSpPr>
          <p:grpSp>
            <p:nvGrpSpPr>
              <p:cNvPr id="3125" name="Google Shape;3125;p84"/>
              <p:cNvGrpSpPr/>
              <p:nvPr/>
            </p:nvGrpSpPr>
            <p:grpSpPr>
              <a:xfrm>
                <a:off x="8379173" y="2455907"/>
                <a:ext cx="49895" cy="49747"/>
                <a:chOff x="8379173" y="2455907"/>
                <a:chExt cx="49895" cy="49747"/>
              </a:xfrm>
            </p:grpSpPr>
            <p:sp>
              <p:nvSpPr>
                <p:cNvPr id="3126" name="Google Shape;3126;p84"/>
                <p:cNvSpPr/>
                <p:nvPr/>
              </p:nvSpPr>
              <p:spPr>
                <a:xfrm>
                  <a:off x="8404057" y="2455907"/>
                  <a:ext cx="12696" cy="49747"/>
                </a:xfrm>
                <a:custGeom>
                  <a:avLst/>
                  <a:gdLst/>
                  <a:ahLst/>
                  <a:cxnLst/>
                  <a:rect l="l" t="t" r="r" b="b"/>
                  <a:pathLst>
                    <a:path w="12696" h="49747" extrusionOk="0">
                      <a:moveTo>
                        <a:pt x="0" y="0"/>
                      </a:moveTo>
                      <a:lnTo>
                        <a:pt x="0" y="49748"/>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27" name="Google Shape;3127;p84"/>
                <p:cNvSpPr/>
                <p:nvPr/>
              </p:nvSpPr>
              <p:spPr>
                <a:xfrm>
                  <a:off x="8379173" y="2480781"/>
                  <a:ext cx="49895" cy="12626"/>
                </a:xfrm>
                <a:custGeom>
                  <a:avLst/>
                  <a:gdLst/>
                  <a:ahLst/>
                  <a:cxnLst/>
                  <a:rect l="l" t="t" r="r" b="b"/>
                  <a:pathLst>
                    <a:path w="49895" h="12626" extrusionOk="0">
                      <a:moveTo>
                        <a:pt x="0" y="0"/>
                      </a:moveTo>
                      <a:lnTo>
                        <a:pt x="49896"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28" name="Google Shape;3128;p84"/>
              <p:cNvGrpSpPr/>
              <p:nvPr/>
            </p:nvGrpSpPr>
            <p:grpSpPr>
              <a:xfrm>
                <a:off x="8327246" y="2455907"/>
                <a:ext cx="49895" cy="49747"/>
                <a:chOff x="8327246" y="2455907"/>
                <a:chExt cx="49895" cy="49747"/>
              </a:xfrm>
            </p:grpSpPr>
            <p:sp>
              <p:nvSpPr>
                <p:cNvPr id="3129" name="Google Shape;3129;p84"/>
                <p:cNvSpPr/>
                <p:nvPr/>
              </p:nvSpPr>
              <p:spPr>
                <a:xfrm>
                  <a:off x="8352257" y="2455907"/>
                  <a:ext cx="12696" cy="49747"/>
                </a:xfrm>
                <a:custGeom>
                  <a:avLst/>
                  <a:gdLst/>
                  <a:ahLst/>
                  <a:cxnLst/>
                  <a:rect l="l" t="t" r="r" b="b"/>
                  <a:pathLst>
                    <a:path w="12696" h="49747" extrusionOk="0">
                      <a:moveTo>
                        <a:pt x="0" y="0"/>
                      </a:moveTo>
                      <a:lnTo>
                        <a:pt x="0" y="49748"/>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30" name="Google Shape;3130;p84"/>
                <p:cNvSpPr/>
                <p:nvPr/>
              </p:nvSpPr>
              <p:spPr>
                <a:xfrm>
                  <a:off x="8327246" y="2480781"/>
                  <a:ext cx="49895" cy="12626"/>
                </a:xfrm>
                <a:custGeom>
                  <a:avLst/>
                  <a:gdLst/>
                  <a:ahLst/>
                  <a:cxnLst/>
                  <a:rect l="l" t="t" r="r" b="b"/>
                  <a:pathLst>
                    <a:path w="49895" h="12626" extrusionOk="0">
                      <a:moveTo>
                        <a:pt x="0" y="0"/>
                      </a:moveTo>
                      <a:lnTo>
                        <a:pt x="49895"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31" name="Google Shape;3131;p84"/>
              <p:cNvGrpSpPr/>
              <p:nvPr/>
            </p:nvGrpSpPr>
            <p:grpSpPr>
              <a:xfrm>
                <a:off x="7958045" y="2344290"/>
                <a:ext cx="49895" cy="49621"/>
                <a:chOff x="7958045" y="2344290"/>
                <a:chExt cx="49895" cy="49621"/>
              </a:xfrm>
            </p:grpSpPr>
            <p:sp>
              <p:nvSpPr>
                <p:cNvPr id="3132" name="Google Shape;3132;p84"/>
                <p:cNvSpPr/>
                <p:nvPr/>
              </p:nvSpPr>
              <p:spPr>
                <a:xfrm>
                  <a:off x="7982930" y="2344290"/>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33" name="Google Shape;3133;p84"/>
                <p:cNvSpPr/>
                <p:nvPr/>
              </p:nvSpPr>
              <p:spPr>
                <a:xfrm>
                  <a:off x="7958045" y="2369164"/>
                  <a:ext cx="49895" cy="12626"/>
                </a:xfrm>
                <a:custGeom>
                  <a:avLst/>
                  <a:gdLst/>
                  <a:ahLst/>
                  <a:cxnLst/>
                  <a:rect l="l" t="t" r="r" b="b"/>
                  <a:pathLst>
                    <a:path w="49895" h="12626" extrusionOk="0">
                      <a:moveTo>
                        <a:pt x="0" y="0"/>
                      </a:moveTo>
                      <a:lnTo>
                        <a:pt x="49896"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34" name="Google Shape;3134;p84"/>
              <p:cNvGrpSpPr/>
              <p:nvPr/>
            </p:nvGrpSpPr>
            <p:grpSpPr>
              <a:xfrm>
                <a:off x="7719487" y="2344290"/>
                <a:ext cx="49895" cy="49621"/>
                <a:chOff x="7719487" y="2344290"/>
                <a:chExt cx="49895" cy="49621"/>
              </a:xfrm>
            </p:grpSpPr>
            <p:sp>
              <p:nvSpPr>
                <p:cNvPr id="3135" name="Google Shape;3135;p84"/>
                <p:cNvSpPr/>
                <p:nvPr/>
              </p:nvSpPr>
              <p:spPr>
                <a:xfrm>
                  <a:off x="7744371" y="2344290"/>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36" name="Google Shape;3136;p84"/>
                <p:cNvSpPr/>
                <p:nvPr/>
              </p:nvSpPr>
              <p:spPr>
                <a:xfrm>
                  <a:off x="7719487" y="2369164"/>
                  <a:ext cx="49895" cy="12626"/>
                </a:xfrm>
                <a:custGeom>
                  <a:avLst/>
                  <a:gdLst/>
                  <a:ahLst/>
                  <a:cxnLst/>
                  <a:rect l="l" t="t" r="r" b="b"/>
                  <a:pathLst>
                    <a:path w="49895" h="12626" extrusionOk="0">
                      <a:moveTo>
                        <a:pt x="0" y="0"/>
                      </a:moveTo>
                      <a:lnTo>
                        <a:pt x="49895"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37" name="Google Shape;3137;p84"/>
              <p:cNvGrpSpPr/>
              <p:nvPr/>
            </p:nvGrpSpPr>
            <p:grpSpPr>
              <a:xfrm>
                <a:off x="7401451" y="2344290"/>
                <a:ext cx="50022" cy="49621"/>
                <a:chOff x="7401451" y="2344290"/>
                <a:chExt cx="50022" cy="49621"/>
              </a:xfrm>
            </p:grpSpPr>
            <p:sp>
              <p:nvSpPr>
                <p:cNvPr id="3138" name="Google Shape;3138;p84"/>
                <p:cNvSpPr/>
                <p:nvPr/>
              </p:nvSpPr>
              <p:spPr>
                <a:xfrm>
                  <a:off x="7426462" y="2344290"/>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39" name="Google Shape;3139;p84"/>
                <p:cNvSpPr/>
                <p:nvPr/>
              </p:nvSpPr>
              <p:spPr>
                <a:xfrm>
                  <a:off x="7401451" y="2369164"/>
                  <a:ext cx="50022" cy="12626"/>
                </a:xfrm>
                <a:custGeom>
                  <a:avLst/>
                  <a:gdLst/>
                  <a:ahLst/>
                  <a:cxnLst/>
                  <a:rect l="l" t="t" r="r" b="b"/>
                  <a:pathLst>
                    <a:path w="50022" h="12626" extrusionOk="0">
                      <a:moveTo>
                        <a:pt x="0" y="0"/>
                      </a:moveTo>
                      <a:lnTo>
                        <a:pt x="50023"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40" name="Google Shape;3140;p84"/>
              <p:cNvGrpSpPr/>
              <p:nvPr/>
            </p:nvGrpSpPr>
            <p:grpSpPr>
              <a:xfrm>
                <a:off x="7287441" y="2344290"/>
                <a:ext cx="50022" cy="49621"/>
                <a:chOff x="7287441" y="2344290"/>
                <a:chExt cx="50022" cy="49621"/>
              </a:xfrm>
            </p:grpSpPr>
            <p:sp>
              <p:nvSpPr>
                <p:cNvPr id="3141" name="Google Shape;3141;p84"/>
                <p:cNvSpPr/>
                <p:nvPr/>
              </p:nvSpPr>
              <p:spPr>
                <a:xfrm>
                  <a:off x="7312452" y="2344290"/>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42" name="Google Shape;3142;p84"/>
                <p:cNvSpPr/>
                <p:nvPr/>
              </p:nvSpPr>
              <p:spPr>
                <a:xfrm>
                  <a:off x="7287441" y="2369164"/>
                  <a:ext cx="50022" cy="12626"/>
                </a:xfrm>
                <a:custGeom>
                  <a:avLst/>
                  <a:gdLst/>
                  <a:ahLst/>
                  <a:cxnLst/>
                  <a:rect l="l" t="t" r="r" b="b"/>
                  <a:pathLst>
                    <a:path w="50022" h="12626" extrusionOk="0">
                      <a:moveTo>
                        <a:pt x="0" y="0"/>
                      </a:moveTo>
                      <a:lnTo>
                        <a:pt x="50022"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43" name="Google Shape;3143;p84"/>
              <p:cNvGrpSpPr/>
              <p:nvPr/>
            </p:nvGrpSpPr>
            <p:grpSpPr>
              <a:xfrm>
                <a:off x="6980577" y="2294164"/>
                <a:ext cx="50022" cy="49621"/>
                <a:chOff x="6980577" y="2294164"/>
                <a:chExt cx="50022" cy="49621"/>
              </a:xfrm>
            </p:grpSpPr>
            <p:sp>
              <p:nvSpPr>
                <p:cNvPr id="3144" name="Google Shape;3144;p84"/>
                <p:cNvSpPr/>
                <p:nvPr/>
              </p:nvSpPr>
              <p:spPr>
                <a:xfrm>
                  <a:off x="7005589" y="2294164"/>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45" name="Google Shape;3145;p84"/>
                <p:cNvSpPr/>
                <p:nvPr/>
              </p:nvSpPr>
              <p:spPr>
                <a:xfrm>
                  <a:off x="6980577" y="2318911"/>
                  <a:ext cx="50022" cy="12626"/>
                </a:xfrm>
                <a:custGeom>
                  <a:avLst/>
                  <a:gdLst/>
                  <a:ahLst/>
                  <a:cxnLst/>
                  <a:rect l="l" t="t" r="r" b="b"/>
                  <a:pathLst>
                    <a:path w="50022" h="12626" extrusionOk="0">
                      <a:moveTo>
                        <a:pt x="0" y="0"/>
                      </a:moveTo>
                      <a:lnTo>
                        <a:pt x="50022"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46" name="Google Shape;3146;p84"/>
              <p:cNvGrpSpPr/>
              <p:nvPr/>
            </p:nvGrpSpPr>
            <p:grpSpPr>
              <a:xfrm>
                <a:off x="6940839" y="2294164"/>
                <a:ext cx="50022" cy="49621"/>
                <a:chOff x="6940839" y="2294164"/>
                <a:chExt cx="50022" cy="49621"/>
              </a:xfrm>
            </p:grpSpPr>
            <p:sp>
              <p:nvSpPr>
                <p:cNvPr id="3147" name="Google Shape;3147;p84"/>
                <p:cNvSpPr/>
                <p:nvPr/>
              </p:nvSpPr>
              <p:spPr>
                <a:xfrm>
                  <a:off x="6965850" y="2294164"/>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48" name="Google Shape;3148;p84"/>
                <p:cNvSpPr/>
                <p:nvPr/>
              </p:nvSpPr>
              <p:spPr>
                <a:xfrm>
                  <a:off x="6940839" y="2318911"/>
                  <a:ext cx="50022" cy="12626"/>
                </a:xfrm>
                <a:custGeom>
                  <a:avLst/>
                  <a:gdLst/>
                  <a:ahLst/>
                  <a:cxnLst/>
                  <a:rect l="l" t="t" r="r" b="b"/>
                  <a:pathLst>
                    <a:path w="50022" h="12626" extrusionOk="0">
                      <a:moveTo>
                        <a:pt x="0" y="0"/>
                      </a:moveTo>
                      <a:lnTo>
                        <a:pt x="50023"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49" name="Google Shape;3149;p84"/>
              <p:cNvGrpSpPr/>
              <p:nvPr/>
            </p:nvGrpSpPr>
            <p:grpSpPr>
              <a:xfrm>
                <a:off x="6861742" y="2294164"/>
                <a:ext cx="50022" cy="49621"/>
                <a:chOff x="6861742" y="2294164"/>
                <a:chExt cx="50022" cy="49621"/>
              </a:xfrm>
            </p:grpSpPr>
            <p:sp>
              <p:nvSpPr>
                <p:cNvPr id="3150" name="Google Shape;3150;p84"/>
                <p:cNvSpPr/>
                <p:nvPr/>
              </p:nvSpPr>
              <p:spPr>
                <a:xfrm>
                  <a:off x="6886754" y="2294164"/>
                  <a:ext cx="12696" cy="49621"/>
                </a:xfrm>
                <a:custGeom>
                  <a:avLst/>
                  <a:gdLst/>
                  <a:ahLst/>
                  <a:cxnLst/>
                  <a:rect l="l" t="t" r="r" b="b"/>
                  <a:pathLst>
                    <a:path w="12696" h="49621" extrusionOk="0">
                      <a:moveTo>
                        <a:pt x="0" y="0"/>
                      </a:moveTo>
                      <a:lnTo>
                        <a:pt x="0" y="49621"/>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51" name="Google Shape;3151;p84"/>
                <p:cNvSpPr/>
                <p:nvPr/>
              </p:nvSpPr>
              <p:spPr>
                <a:xfrm>
                  <a:off x="6861742" y="2318911"/>
                  <a:ext cx="50022" cy="12626"/>
                </a:xfrm>
                <a:custGeom>
                  <a:avLst/>
                  <a:gdLst/>
                  <a:ahLst/>
                  <a:cxnLst/>
                  <a:rect l="l" t="t" r="r" b="b"/>
                  <a:pathLst>
                    <a:path w="50022" h="12626" extrusionOk="0">
                      <a:moveTo>
                        <a:pt x="0" y="0"/>
                      </a:moveTo>
                      <a:lnTo>
                        <a:pt x="50022"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52" name="Google Shape;3152;p84"/>
              <p:cNvGrpSpPr/>
              <p:nvPr/>
            </p:nvGrpSpPr>
            <p:grpSpPr>
              <a:xfrm>
                <a:off x="5844409" y="2014364"/>
                <a:ext cx="49895" cy="49747"/>
                <a:chOff x="5844409" y="2014364"/>
                <a:chExt cx="49895" cy="49747"/>
              </a:xfrm>
            </p:grpSpPr>
            <p:sp>
              <p:nvSpPr>
                <p:cNvPr id="3153" name="Google Shape;3153;p84"/>
                <p:cNvSpPr/>
                <p:nvPr/>
              </p:nvSpPr>
              <p:spPr>
                <a:xfrm>
                  <a:off x="5869293" y="2014364"/>
                  <a:ext cx="12696" cy="49747"/>
                </a:xfrm>
                <a:custGeom>
                  <a:avLst/>
                  <a:gdLst/>
                  <a:ahLst/>
                  <a:cxnLst/>
                  <a:rect l="l" t="t" r="r" b="b"/>
                  <a:pathLst>
                    <a:path w="12696" h="49747" extrusionOk="0">
                      <a:moveTo>
                        <a:pt x="0" y="0"/>
                      </a:moveTo>
                      <a:lnTo>
                        <a:pt x="0" y="49748"/>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54" name="Google Shape;3154;p84"/>
                <p:cNvSpPr/>
                <p:nvPr/>
              </p:nvSpPr>
              <p:spPr>
                <a:xfrm>
                  <a:off x="5844409" y="2039238"/>
                  <a:ext cx="49895" cy="12626"/>
                </a:xfrm>
                <a:custGeom>
                  <a:avLst/>
                  <a:gdLst/>
                  <a:ahLst/>
                  <a:cxnLst/>
                  <a:rect l="l" t="t" r="r" b="b"/>
                  <a:pathLst>
                    <a:path w="49895" h="12626" extrusionOk="0">
                      <a:moveTo>
                        <a:pt x="0" y="0"/>
                      </a:moveTo>
                      <a:lnTo>
                        <a:pt x="49895" y="0"/>
                      </a:lnTo>
                    </a:path>
                  </a:pathLst>
                </a:custGeom>
                <a:noFill/>
                <a:ln w="12675" cap="flat" cmpd="sng">
                  <a:solidFill>
                    <a:srgbClr val="FF1F26"/>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sp>
          <p:nvSpPr>
            <p:cNvPr id="3155" name="Google Shape;3155;p84"/>
            <p:cNvSpPr/>
            <p:nvPr/>
          </p:nvSpPr>
          <p:spPr>
            <a:xfrm>
              <a:off x="5075417" y="1458281"/>
              <a:ext cx="3055682" cy="978160"/>
            </a:xfrm>
            <a:custGeom>
              <a:avLst/>
              <a:gdLst/>
              <a:ahLst/>
              <a:cxnLst/>
              <a:rect l="l" t="t" r="r" b="b"/>
              <a:pathLst>
                <a:path w="3055682" h="978160" extrusionOk="0">
                  <a:moveTo>
                    <a:pt x="0" y="0"/>
                  </a:moveTo>
                  <a:lnTo>
                    <a:pt x="52689" y="0"/>
                  </a:lnTo>
                  <a:lnTo>
                    <a:pt x="52689" y="0"/>
                  </a:lnTo>
                  <a:lnTo>
                    <a:pt x="86460" y="0"/>
                  </a:lnTo>
                  <a:lnTo>
                    <a:pt x="86460" y="36490"/>
                  </a:lnTo>
                  <a:lnTo>
                    <a:pt x="108678" y="36490"/>
                  </a:lnTo>
                  <a:lnTo>
                    <a:pt x="108678" y="71212"/>
                  </a:lnTo>
                  <a:lnTo>
                    <a:pt x="117438" y="71212"/>
                  </a:lnTo>
                  <a:lnTo>
                    <a:pt x="117438" y="101137"/>
                  </a:lnTo>
                  <a:lnTo>
                    <a:pt x="148671" y="101137"/>
                  </a:lnTo>
                  <a:lnTo>
                    <a:pt x="148671" y="135985"/>
                  </a:lnTo>
                  <a:lnTo>
                    <a:pt x="156923" y="135985"/>
                  </a:lnTo>
                  <a:lnTo>
                    <a:pt x="156923" y="170329"/>
                  </a:lnTo>
                  <a:lnTo>
                    <a:pt x="194123" y="170329"/>
                  </a:lnTo>
                  <a:lnTo>
                    <a:pt x="194123" y="201895"/>
                  </a:lnTo>
                  <a:lnTo>
                    <a:pt x="225482" y="201895"/>
                  </a:lnTo>
                  <a:lnTo>
                    <a:pt x="225482" y="234849"/>
                  </a:lnTo>
                  <a:lnTo>
                    <a:pt x="247827" y="234849"/>
                  </a:lnTo>
                  <a:lnTo>
                    <a:pt x="247827" y="267552"/>
                  </a:lnTo>
                  <a:lnTo>
                    <a:pt x="344698" y="267552"/>
                  </a:lnTo>
                  <a:lnTo>
                    <a:pt x="344698" y="301895"/>
                  </a:lnTo>
                  <a:lnTo>
                    <a:pt x="374279" y="301895"/>
                  </a:lnTo>
                  <a:lnTo>
                    <a:pt x="374279" y="336491"/>
                  </a:lnTo>
                  <a:lnTo>
                    <a:pt x="411352" y="336491"/>
                  </a:lnTo>
                  <a:lnTo>
                    <a:pt x="411352" y="367300"/>
                  </a:lnTo>
                  <a:lnTo>
                    <a:pt x="419858" y="367300"/>
                  </a:lnTo>
                  <a:lnTo>
                    <a:pt x="419858" y="435608"/>
                  </a:lnTo>
                  <a:lnTo>
                    <a:pt x="424429" y="435608"/>
                  </a:lnTo>
                  <a:lnTo>
                    <a:pt x="424429" y="469825"/>
                  </a:lnTo>
                  <a:lnTo>
                    <a:pt x="454264" y="469825"/>
                  </a:lnTo>
                  <a:lnTo>
                    <a:pt x="454264" y="501391"/>
                  </a:lnTo>
                  <a:lnTo>
                    <a:pt x="459216" y="501391"/>
                  </a:lnTo>
                  <a:lnTo>
                    <a:pt x="459216" y="536618"/>
                  </a:lnTo>
                  <a:lnTo>
                    <a:pt x="551262" y="536618"/>
                  </a:lnTo>
                  <a:lnTo>
                    <a:pt x="551262" y="566038"/>
                  </a:lnTo>
                  <a:lnTo>
                    <a:pt x="564466" y="566038"/>
                  </a:lnTo>
                  <a:lnTo>
                    <a:pt x="564466" y="575760"/>
                  </a:lnTo>
                  <a:lnTo>
                    <a:pt x="573353" y="575760"/>
                  </a:lnTo>
                  <a:lnTo>
                    <a:pt x="573353" y="610482"/>
                  </a:lnTo>
                  <a:lnTo>
                    <a:pt x="582494" y="610482"/>
                  </a:lnTo>
                  <a:lnTo>
                    <a:pt x="582494" y="642048"/>
                  </a:lnTo>
                  <a:lnTo>
                    <a:pt x="713264" y="642048"/>
                  </a:lnTo>
                  <a:lnTo>
                    <a:pt x="713264" y="676013"/>
                  </a:lnTo>
                  <a:lnTo>
                    <a:pt x="862950" y="676013"/>
                  </a:lnTo>
                  <a:lnTo>
                    <a:pt x="862950" y="710988"/>
                  </a:lnTo>
                  <a:lnTo>
                    <a:pt x="1164989" y="710988"/>
                  </a:lnTo>
                  <a:lnTo>
                    <a:pt x="1164989" y="745205"/>
                  </a:lnTo>
                  <a:lnTo>
                    <a:pt x="1179208" y="745205"/>
                  </a:lnTo>
                  <a:lnTo>
                    <a:pt x="1179208" y="780433"/>
                  </a:lnTo>
                  <a:lnTo>
                    <a:pt x="1394533" y="780433"/>
                  </a:lnTo>
                  <a:lnTo>
                    <a:pt x="1394533" y="816418"/>
                  </a:lnTo>
                  <a:lnTo>
                    <a:pt x="1891837" y="816418"/>
                  </a:lnTo>
                  <a:lnTo>
                    <a:pt x="1891837" y="866418"/>
                  </a:lnTo>
                  <a:lnTo>
                    <a:pt x="2765959" y="866418"/>
                  </a:lnTo>
                  <a:lnTo>
                    <a:pt x="2765959" y="978161"/>
                  </a:lnTo>
                  <a:lnTo>
                    <a:pt x="3055682" y="978161"/>
                  </a:lnTo>
                </a:path>
              </a:pathLst>
            </a:custGeom>
            <a:noFill/>
            <a:ln w="1267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nvGrpSpPr>
            <p:cNvPr id="3156" name="Google Shape;3156;p84"/>
            <p:cNvGrpSpPr/>
            <p:nvPr/>
          </p:nvGrpSpPr>
          <p:grpSpPr>
            <a:xfrm>
              <a:off x="6285603" y="2218259"/>
              <a:ext cx="1952269" cy="262879"/>
              <a:chOff x="6558561" y="2262598"/>
              <a:chExt cx="1952269" cy="262879"/>
            </a:xfrm>
          </p:grpSpPr>
          <p:grpSp>
            <p:nvGrpSpPr>
              <p:cNvPr id="3157" name="Google Shape;3157;p84"/>
              <p:cNvGrpSpPr/>
              <p:nvPr/>
            </p:nvGrpSpPr>
            <p:grpSpPr>
              <a:xfrm>
                <a:off x="6558561" y="2262598"/>
                <a:ext cx="50022" cy="49747"/>
                <a:chOff x="6558561" y="2262598"/>
                <a:chExt cx="50022" cy="49747"/>
              </a:xfrm>
            </p:grpSpPr>
            <p:sp>
              <p:nvSpPr>
                <p:cNvPr id="3158" name="Google Shape;3158;p84"/>
                <p:cNvSpPr/>
                <p:nvPr/>
              </p:nvSpPr>
              <p:spPr>
                <a:xfrm>
                  <a:off x="6583572" y="2262598"/>
                  <a:ext cx="12696" cy="49747"/>
                </a:xfrm>
                <a:custGeom>
                  <a:avLst/>
                  <a:gdLst/>
                  <a:ahLst/>
                  <a:cxnLst/>
                  <a:rect l="l" t="t" r="r" b="b"/>
                  <a:pathLst>
                    <a:path w="12696" h="49747" extrusionOk="0">
                      <a:moveTo>
                        <a:pt x="0" y="0"/>
                      </a:moveTo>
                      <a:lnTo>
                        <a:pt x="0" y="49748"/>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59" name="Google Shape;3159;p84"/>
                <p:cNvSpPr/>
                <p:nvPr/>
              </p:nvSpPr>
              <p:spPr>
                <a:xfrm>
                  <a:off x="6558561" y="2287472"/>
                  <a:ext cx="50022" cy="12626"/>
                </a:xfrm>
                <a:custGeom>
                  <a:avLst/>
                  <a:gdLst/>
                  <a:ahLst/>
                  <a:cxnLst/>
                  <a:rect l="l" t="t" r="r" b="b"/>
                  <a:pathLst>
                    <a:path w="50022" h="12626" extrusionOk="0">
                      <a:moveTo>
                        <a:pt x="0" y="0"/>
                      </a:moveTo>
                      <a:lnTo>
                        <a:pt x="50022"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60" name="Google Shape;3160;p84"/>
              <p:cNvGrpSpPr/>
              <p:nvPr/>
            </p:nvGrpSpPr>
            <p:grpSpPr>
              <a:xfrm>
                <a:off x="8460935" y="2475730"/>
                <a:ext cx="49895" cy="49747"/>
                <a:chOff x="8460935" y="2475730"/>
                <a:chExt cx="49895" cy="49747"/>
              </a:xfrm>
            </p:grpSpPr>
            <p:sp>
              <p:nvSpPr>
                <p:cNvPr id="3161" name="Google Shape;3161;p84"/>
                <p:cNvSpPr/>
                <p:nvPr/>
              </p:nvSpPr>
              <p:spPr>
                <a:xfrm>
                  <a:off x="8485947" y="2475730"/>
                  <a:ext cx="12696" cy="49747"/>
                </a:xfrm>
                <a:custGeom>
                  <a:avLst/>
                  <a:gdLst/>
                  <a:ahLst/>
                  <a:cxnLst/>
                  <a:rect l="l" t="t" r="r" b="b"/>
                  <a:pathLst>
                    <a:path w="12696" h="49747" extrusionOk="0">
                      <a:moveTo>
                        <a:pt x="0" y="0"/>
                      </a:moveTo>
                      <a:lnTo>
                        <a:pt x="0" y="49748"/>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62" name="Google Shape;3162;p84"/>
                <p:cNvSpPr/>
                <p:nvPr/>
              </p:nvSpPr>
              <p:spPr>
                <a:xfrm>
                  <a:off x="8460935" y="2500604"/>
                  <a:ext cx="49895" cy="12626"/>
                </a:xfrm>
                <a:custGeom>
                  <a:avLst/>
                  <a:gdLst/>
                  <a:ahLst/>
                  <a:cxnLst/>
                  <a:rect l="l" t="t" r="r" b="b"/>
                  <a:pathLst>
                    <a:path w="49895" h="12626" extrusionOk="0">
                      <a:moveTo>
                        <a:pt x="0" y="0"/>
                      </a:moveTo>
                      <a:lnTo>
                        <a:pt x="49896"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63" name="Google Shape;3163;p84"/>
              <p:cNvGrpSpPr/>
              <p:nvPr/>
            </p:nvGrpSpPr>
            <p:grpSpPr>
              <a:xfrm>
                <a:off x="8257926" y="2475730"/>
                <a:ext cx="49895" cy="49747"/>
                <a:chOff x="8257926" y="2475730"/>
                <a:chExt cx="49895" cy="49747"/>
              </a:xfrm>
            </p:grpSpPr>
            <p:sp>
              <p:nvSpPr>
                <p:cNvPr id="3164" name="Google Shape;3164;p84"/>
                <p:cNvSpPr/>
                <p:nvPr/>
              </p:nvSpPr>
              <p:spPr>
                <a:xfrm>
                  <a:off x="8282937" y="2475730"/>
                  <a:ext cx="12696" cy="49747"/>
                </a:xfrm>
                <a:custGeom>
                  <a:avLst/>
                  <a:gdLst/>
                  <a:ahLst/>
                  <a:cxnLst/>
                  <a:rect l="l" t="t" r="r" b="b"/>
                  <a:pathLst>
                    <a:path w="12696" h="49747" extrusionOk="0">
                      <a:moveTo>
                        <a:pt x="0" y="0"/>
                      </a:moveTo>
                      <a:lnTo>
                        <a:pt x="0" y="49748"/>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65" name="Google Shape;3165;p84"/>
                <p:cNvSpPr/>
                <p:nvPr/>
              </p:nvSpPr>
              <p:spPr>
                <a:xfrm>
                  <a:off x="8257926" y="2500604"/>
                  <a:ext cx="49895" cy="12626"/>
                </a:xfrm>
                <a:custGeom>
                  <a:avLst/>
                  <a:gdLst/>
                  <a:ahLst/>
                  <a:cxnLst/>
                  <a:rect l="l" t="t" r="r" b="b"/>
                  <a:pathLst>
                    <a:path w="49895" h="12626" extrusionOk="0">
                      <a:moveTo>
                        <a:pt x="0" y="0"/>
                      </a:moveTo>
                      <a:lnTo>
                        <a:pt x="49896"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66" name="Google Shape;3166;p84"/>
              <p:cNvGrpSpPr/>
              <p:nvPr/>
            </p:nvGrpSpPr>
            <p:grpSpPr>
              <a:xfrm>
                <a:off x="7887836" y="2475730"/>
                <a:ext cx="49895" cy="49747"/>
                <a:chOff x="7887836" y="2475730"/>
                <a:chExt cx="49895" cy="49747"/>
              </a:xfrm>
            </p:grpSpPr>
            <p:sp>
              <p:nvSpPr>
                <p:cNvPr id="3167" name="Google Shape;3167;p84"/>
                <p:cNvSpPr/>
                <p:nvPr/>
              </p:nvSpPr>
              <p:spPr>
                <a:xfrm>
                  <a:off x="7912720" y="2475730"/>
                  <a:ext cx="12696" cy="49747"/>
                </a:xfrm>
                <a:custGeom>
                  <a:avLst/>
                  <a:gdLst/>
                  <a:ahLst/>
                  <a:cxnLst/>
                  <a:rect l="l" t="t" r="r" b="b"/>
                  <a:pathLst>
                    <a:path w="12696" h="49747" extrusionOk="0">
                      <a:moveTo>
                        <a:pt x="0" y="0"/>
                      </a:moveTo>
                      <a:lnTo>
                        <a:pt x="0" y="49748"/>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68" name="Google Shape;3168;p84"/>
                <p:cNvSpPr/>
                <p:nvPr/>
              </p:nvSpPr>
              <p:spPr>
                <a:xfrm>
                  <a:off x="7887836" y="2500604"/>
                  <a:ext cx="49895" cy="12626"/>
                </a:xfrm>
                <a:custGeom>
                  <a:avLst/>
                  <a:gdLst/>
                  <a:ahLst/>
                  <a:cxnLst/>
                  <a:rect l="l" t="t" r="r" b="b"/>
                  <a:pathLst>
                    <a:path w="49895" h="12626" extrusionOk="0">
                      <a:moveTo>
                        <a:pt x="0" y="0"/>
                      </a:moveTo>
                      <a:lnTo>
                        <a:pt x="49895"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69" name="Google Shape;3169;p84"/>
              <p:cNvGrpSpPr/>
              <p:nvPr/>
            </p:nvGrpSpPr>
            <p:grpSpPr>
              <a:xfrm>
                <a:off x="7567642" y="2475730"/>
                <a:ext cx="49895" cy="49747"/>
                <a:chOff x="7567642" y="2475730"/>
                <a:chExt cx="49895" cy="49747"/>
              </a:xfrm>
            </p:grpSpPr>
            <p:sp>
              <p:nvSpPr>
                <p:cNvPr id="3170" name="Google Shape;3170;p84"/>
                <p:cNvSpPr/>
                <p:nvPr/>
              </p:nvSpPr>
              <p:spPr>
                <a:xfrm>
                  <a:off x="7592653" y="2475730"/>
                  <a:ext cx="12696" cy="49747"/>
                </a:xfrm>
                <a:custGeom>
                  <a:avLst/>
                  <a:gdLst/>
                  <a:ahLst/>
                  <a:cxnLst/>
                  <a:rect l="l" t="t" r="r" b="b"/>
                  <a:pathLst>
                    <a:path w="12696" h="49747" extrusionOk="0">
                      <a:moveTo>
                        <a:pt x="0" y="0"/>
                      </a:moveTo>
                      <a:lnTo>
                        <a:pt x="0" y="49748"/>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71" name="Google Shape;3171;p84"/>
                <p:cNvSpPr/>
                <p:nvPr/>
              </p:nvSpPr>
              <p:spPr>
                <a:xfrm>
                  <a:off x="7567642" y="2500604"/>
                  <a:ext cx="49895" cy="12626"/>
                </a:xfrm>
                <a:custGeom>
                  <a:avLst/>
                  <a:gdLst/>
                  <a:ahLst/>
                  <a:cxnLst/>
                  <a:rect l="l" t="t" r="r" b="b"/>
                  <a:pathLst>
                    <a:path w="49895" h="12626" extrusionOk="0">
                      <a:moveTo>
                        <a:pt x="0" y="0"/>
                      </a:moveTo>
                      <a:lnTo>
                        <a:pt x="49896" y="0"/>
                      </a:lnTo>
                    </a:path>
                  </a:pathLst>
                </a:custGeom>
                <a:noFill/>
                <a:ln w="12675" cap="flat" cmpd="sng">
                  <a:solidFill>
                    <a:srgbClr val="1482FA"/>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sp>
          <p:nvSpPr>
            <p:cNvPr id="3172" name="Google Shape;3172;p84"/>
            <p:cNvSpPr/>
            <p:nvPr/>
          </p:nvSpPr>
          <p:spPr>
            <a:xfrm>
              <a:off x="5075417" y="1458281"/>
              <a:ext cx="3137571" cy="997984"/>
            </a:xfrm>
            <a:custGeom>
              <a:avLst/>
              <a:gdLst/>
              <a:ahLst/>
              <a:cxnLst/>
              <a:rect l="l" t="t" r="r" b="b"/>
              <a:pathLst>
                <a:path w="3137571" h="997984" extrusionOk="0">
                  <a:moveTo>
                    <a:pt x="0" y="0"/>
                  </a:moveTo>
                  <a:lnTo>
                    <a:pt x="52689" y="0"/>
                  </a:lnTo>
                  <a:lnTo>
                    <a:pt x="52689" y="0"/>
                  </a:lnTo>
                  <a:lnTo>
                    <a:pt x="113249" y="0"/>
                  </a:lnTo>
                  <a:lnTo>
                    <a:pt x="113249" y="44950"/>
                  </a:lnTo>
                  <a:lnTo>
                    <a:pt x="126960" y="44950"/>
                  </a:lnTo>
                  <a:lnTo>
                    <a:pt x="126960" y="92930"/>
                  </a:lnTo>
                  <a:lnTo>
                    <a:pt x="341016" y="92930"/>
                  </a:lnTo>
                  <a:lnTo>
                    <a:pt x="341016" y="157829"/>
                  </a:lnTo>
                  <a:lnTo>
                    <a:pt x="358790" y="157829"/>
                  </a:lnTo>
                  <a:lnTo>
                    <a:pt x="358790" y="188258"/>
                  </a:lnTo>
                  <a:lnTo>
                    <a:pt x="463913" y="188258"/>
                  </a:lnTo>
                  <a:lnTo>
                    <a:pt x="463913" y="236238"/>
                  </a:lnTo>
                  <a:lnTo>
                    <a:pt x="470642" y="236238"/>
                  </a:lnTo>
                  <a:lnTo>
                    <a:pt x="470642" y="278410"/>
                  </a:lnTo>
                  <a:lnTo>
                    <a:pt x="524855" y="278410"/>
                  </a:lnTo>
                  <a:lnTo>
                    <a:pt x="524855" y="327779"/>
                  </a:lnTo>
                  <a:lnTo>
                    <a:pt x="536408" y="327779"/>
                  </a:lnTo>
                  <a:lnTo>
                    <a:pt x="536408" y="371087"/>
                  </a:lnTo>
                  <a:lnTo>
                    <a:pt x="572718" y="371087"/>
                  </a:lnTo>
                  <a:lnTo>
                    <a:pt x="572718" y="462123"/>
                  </a:lnTo>
                  <a:lnTo>
                    <a:pt x="731038" y="462123"/>
                  </a:lnTo>
                  <a:lnTo>
                    <a:pt x="731038" y="509472"/>
                  </a:lnTo>
                  <a:lnTo>
                    <a:pt x="863458" y="509472"/>
                  </a:lnTo>
                  <a:lnTo>
                    <a:pt x="863458" y="554169"/>
                  </a:lnTo>
                  <a:lnTo>
                    <a:pt x="893040" y="554169"/>
                  </a:lnTo>
                  <a:lnTo>
                    <a:pt x="893040" y="601518"/>
                  </a:lnTo>
                  <a:lnTo>
                    <a:pt x="959567" y="601518"/>
                  </a:lnTo>
                  <a:lnTo>
                    <a:pt x="959567" y="647351"/>
                  </a:lnTo>
                  <a:lnTo>
                    <a:pt x="1048185" y="647351"/>
                  </a:lnTo>
                  <a:lnTo>
                    <a:pt x="1048185" y="696341"/>
                  </a:lnTo>
                  <a:lnTo>
                    <a:pt x="1151658" y="696341"/>
                  </a:lnTo>
                  <a:lnTo>
                    <a:pt x="1151658" y="762882"/>
                  </a:lnTo>
                  <a:lnTo>
                    <a:pt x="1159021" y="762882"/>
                  </a:lnTo>
                  <a:lnTo>
                    <a:pt x="1159021" y="784852"/>
                  </a:lnTo>
                  <a:lnTo>
                    <a:pt x="1365332" y="784852"/>
                  </a:lnTo>
                  <a:lnTo>
                    <a:pt x="1365332" y="841039"/>
                  </a:lnTo>
                  <a:lnTo>
                    <a:pt x="1419163" y="841039"/>
                  </a:lnTo>
                  <a:lnTo>
                    <a:pt x="1419163" y="889272"/>
                  </a:lnTo>
                  <a:lnTo>
                    <a:pt x="1683114" y="889272"/>
                  </a:lnTo>
                  <a:lnTo>
                    <a:pt x="1683114" y="941292"/>
                  </a:lnTo>
                  <a:lnTo>
                    <a:pt x="2187020" y="941292"/>
                  </a:lnTo>
                  <a:lnTo>
                    <a:pt x="2187020" y="997984"/>
                  </a:lnTo>
                  <a:lnTo>
                    <a:pt x="3137572" y="997984"/>
                  </a:lnTo>
                </a:path>
              </a:pathLst>
            </a:custGeom>
            <a:noFill/>
            <a:ln w="12675" cap="flat" cmpd="sng">
              <a:solidFill>
                <a:srgbClr val="1482FA"/>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nvGrpSpPr>
            <p:cNvPr id="3173" name="Google Shape;3173;p84"/>
            <p:cNvGrpSpPr/>
            <p:nvPr/>
          </p:nvGrpSpPr>
          <p:grpSpPr>
            <a:xfrm>
              <a:off x="5207329" y="1433407"/>
              <a:ext cx="3400760" cy="460229"/>
              <a:chOff x="5480287" y="1477746"/>
              <a:chExt cx="3400760" cy="460229"/>
            </a:xfrm>
          </p:grpSpPr>
          <p:grpSp>
            <p:nvGrpSpPr>
              <p:cNvPr id="3174" name="Google Shape;3174;p84"/>
              <p:cNvGrpSpPr/>
              <p:nvPr/>
            </p:nvGrpSpPr>
            <p:grpSpPr>
              <a:xfrm>
                <a:off x="8831025" y="1888228"/>
                <a:ext cx="50022" cy="49747"/>
                <a:chOff x="8831025" y="1888228"/>
                <a:chExt cx="50022" cy="49747"/>
              </a:xfrm>
            </p:grpSpPr>
            <p:sp>
              <p:nvSpPr>
                <p:cNvPr id="3175" name="Google Shape;3175;p84"/>
                <p:cNvSpPr/>
                <p:nvPr/>
              </p:nvSpPr>
              <p:spPr>
                <a:xfrm>
                  <a:off x="8856036"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76" name="Google Shape;3176;p84"/>
                <p:cNvSpPr/>
                <p:nvPr/>
              </p:nvSpPr>
              <p:spPr>
                <a:xfrm>
                  <a:off x="8831025" y="1913101"/>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77" name="Google Shape;3177;p84"/>
              <p:cNvGrpSpPr/>
              <p:nvPr/>
            </p:nvGrpSpPr>
            <p:grpSpPr>
              <a:xfrm>
                <a:off x="8756245" y="1888228"/>
                <a:ext cx="49895" cy="49747"/>
                <a:chOff x="8756245" y="1888228"/>
                <a:chExt cx="49895" cy="49747"/>
              </a:xfrm>
            </p:grpSpPr>
            <p:sp>
              <p:nvSpPr>
                <p:cNvPr id="3178" name="Google Shape;3178;p84"/>
                <p:cNvSpPr/>
                <p:nvPr/>
              </p:nvSpPr>
              <p:spPr>
                <a:xfrm>
                  <a:off x="8781129"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79" name="Google Shape;3179;p84"/>
                <p:cNvSpPr/>
                <p:nvPr/>
              </p:nvSpPr>
              <p:spPr>
                <a:xfrm>
                  <a:off x="8756245" y="1913101"/>
                  <a:ext cx="49895" cy="12626"/>
                </a:xfrm>
                <a:custGeom>
                  <a:avLst/>
                  <a:gdLst/>
                  <a:ahLst/>
                  <a:cxnLst/>
                  <a:rect l="l" t="t" r="r" b="b"/>
                  <a:pathLst>
                    <a:path w="49895" h="12626" extrusionOk="0">
                      <a:moveTo>
                        <a:pt x="0" y="0"/>
                      </a:moveTo>
                      <a:lnTo>
                        <a:pt x="49896"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80" name="Google Shape;3180;p84"/>
              <p:cNvGrpSpPr/>
              <p:nvPr/>
            </p:nvGrpSpPr>
            <p:grpSpPr>
              <a:xfrm>
                <a:off x="8694669" y="1888228"/>
                <a:ext cx="50022" cy="49747"/>
                <a:chOff x="8694669" y="1888228"/>
                <a:chExt cx="50022" cy="49747"/>
              </a:xfrm>
            </p:grpSpPr>
            <p:sp>
              <p:nvSpPr>
                <p:cNvPr id="3181" name="Google Shape;3181;p84"/>
                <p:cNvSpPr/>
                <p:nvPr/>
              </p:nvSpPr>
              <p:spPr>
                <a:xfrm>
                  <a:off x="8719681"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82" name="Google Shape;3182;p84"/>
                <p:cNvSpPr/>
                <p:nvPr/>
              </p:nvSpPr>
              <p:spPr>
                <a:xfrm>
                  <a:off x="8694669" y="1913101"/>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83" name="Google Shape;3183;p84"/>
              <p:cNvGrpSpPr/>
              <p:nvPr/>
            </p:nvGrpSpPr>
            <p:grpSpPr>
              <a:xfrm>
                <a:off x="8594625" y="1888228"/>
                <a:ext cx="49895" cy="49747"/>
                <a:chOff x="8594625" y="1888228"/>
                <a:chExt cx="49895" cy="49747"/>
              </a:xfrm>
            </p:grpSpPr>
            <p:sp>
              <p:nvSpPr>
                <p:cNvPr id="3184" name="Google Shape;3184;p84"/>
                <p:cNvSpPr/>
                <p:nvPr/>
              </p:nvSpPr>
              <p:spPr>
                <a:xfrm>
                  <a:off x="8619636"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85" name="Google Shape;3185;p84"/>
                <p:cNvSpPr/>
                <p:nvPr/>
              </p:nvSpPr>
              <p:spPr>
                <a:xfrm>
                  <a:off x="8594625" y="1913101"/>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86" name="Google Shape;3186;p84"/>
              <p:cNvGrpSpPr/>
              <p:nvPr/>
            </p:nvGrpSpPr>
            <p:grpSpPr>
              <a:xfrm>
                <a:off x="8506260" y="1888228"/>
                <a:ext cx="50022" cy="49747"/>
                <a:chOff x="8506260" y="1888228"/>
                <a:chExt cx="50022" cy="49747"/>
              </a:xfrm>
            </p:grpSpPr>
            <p:sp>
              <p:nvSpPr>
                <p:cNvPr id="3187" name="Google Shape;3187;p84"/>
                <p:cNvSpPr/>
                <p:nvPr/>
              </p:nvSpPr>
              <p:spPr>
                <a:xfrm>
                  <a:off x="8531271"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88" name="Google Shape;3188;p84"/>
                <p:cNvSpPr/>
                <p:nvPr/>
              </p:nvSpPr>
              <p:spPr>
                <a:xfrm>
                  <a:off x="8506260" y="1913101"/>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89" name="Google Shape;3189;p84"/>
              <p:cNvGrpSpPr/>
              <p:nvPr/>
            </p:nvGrpSpPr>
            <p:grpSpPr>
              <a:xfrm>
                <a:off x="8432242" y="1888228"/>
                <a:ext cx="50022" cy="49747"/>
                <a:chOff x="8432242" y="1888228"/>
                <a:chExt cx="50022" cy="49747"/>
              </a:xfrm>
            </p:grpSpPr>
            <p:sp>
              <p:nvSpPr>
                <p:cNvPr id="3190" name="Google Shape;3190;p84"/>
                <p:cNvSpPr/>
                <p:nvPr/>
              </p:nvSpPr>
              <p:spPr>
                <a:xfrm>
                  <a:off x="8457253"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91" name="Google Shape;3191;p84"/>
                <p:cNvSpPr/>
                <p:nvPr/>
              </p:nvSpPr>
              <p:spPr>
                <a:xfrm>
                  <a:off x="8432242" y="1913101"/>
                  <a:ext cx="50022" cy="12626"/>
                </a:xfrm>
                <a:custGeom>
                  <a:avLst/>
                  <a:gdLst/>
                  <a:ahLst/>
                  <a:cxnLst/>
                  <a:rect l="l" t="t" r="r" b="b"/>
                  <a:pathLst>
                    <a:path w="50022" h="12626" extrusionOk="0">
                      <a:moveTo>
                        <a:pt x="0" y="0"/>
                      </a:moveTo>
                      <a:lnTo>
                        <a:pt x="50023"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92" name="Google Shape;3192;p84"/>
              <p:cNvGrpSpPr/>
              <p:nvPr/>
            </p:nvGrpSpPr>
            <p:grpSpPr>
              <a:xfrm>
                <a:off x="8418277" y="1888228"/>
                <a:ext cx="49895" cy="49747"/>
                <a:chOff x="8418277" y="1888228"/>
                <a:chExt cx="49895" cy="49747"/>
              </a:xfrm>
            </p:grpSpPr>
            <p:sp>
              <p:nvSpPr>
                <p:cNvPr id="3193" name="Google Shape;3193;p84"/>
                <p:cNvSpPr/>
                <p:nvPr/>
              </p:nvSpPr>
              <p:spPr>
                <a:xfrm>
                  <a:off x="8443288"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94" name="Google Shape;3194;p84"/>
                <p:cNvSpPr/>
                <p:nvPr/>
              </p:nvSpPr>
              <p:spPr>
                <a:xfrm>
                  <a:off x="8418277" y="1913101"/>
                  <a:ext cx="49895" cy="12626"/>
                </a:xfrm>
                <a:custGeom>
                  <a:avLst/>
                  <a:gdLst/>
                  <a:ahLst/>
                  <a:cxnLst/>
                  <a:rect l="l" t="t" r="r" b="b"/>
                  <a:pathLst>
                    <a:path w="49895" h="12626" extrusionOk="0">
                      <a:moveTo>
                        <a:pt x="0" y="0"/>
                      </a:moveTo>
                      <a:lnTo>
                        <a:pt x="49896"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95" name="Google Shape;3195;p84"/>
              <p:cNvGrpSpPr/>
              <p:nvPr/>
            </p:nvGrpSpPr>
            <p:grpSpPr>
              <a:xfrm>
                <a:off x="8391996" y="1888228"/>
                <a:ext cx="50022" cy="49747"/>
                <a:chOff x="8391996" y="1888228"/>
                <a:chExt cx="50022" cy="49747"/>
              </a:xfrm>
            </p:grpSpPr>
            <p:sp>
              <p:nvSpPr>
                <p:cNvPr id="3196" name="Google Shape;3196;p84"/>
                <p:cNvSpPr/>
                <p:nvPr/>
              </p:nvSpPr>
              <p:spPr>
                <a:xfrm>
                  <a:off x="8417007"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197" name="Google Shape;3197;p84"/>
                <p:cNvSpPr/>
                <p:nvPr/>
              </p:nvSpPr>
              <p:spPr>
                <a:xfrm>
                  <a:off x="8391996" y="1913101"/>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198" name="Google Shape;3198;p84"/>
              <p:cNvGrpSpPr/>
              <p:nvPr/>
            </p:nvGrpSpPr>
            <p:grpSpPr>
              <a:xfrm>
                <a:off x="8330166" y="1888228"/>
                <a:ext cx="50022" cy="49747"/>
                <a:chOff x="8330166" y="1888228"/>
                <a:chExt cx="50022" cy="49747"/>
              </a:xfrm>
            </p:grpSpPr>
            <p:sp>
              <p:nvSpPr>
                <p:cNvPr id="3199" name="Google Shape;3199;p84"/>
                <p:cNvSpPr/>
                <p:nvPr/>
              </p:nvSpPr>
              <p:spPr>
                <a:xfrm>
                  <a:off x="8355177"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00" name="Google Shape;3200;p84"/>
                <p:cNvSpPr/>
                <p:nvPr/>
              </p:nvSpPr>
              <p:spPr>
                <a:xfrm>
                  <a:off x="8330166" y="1913101"/>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01" name="Google Shape;3201;p84"/>
              <p:cNvGrpSpPr/>
              <p:nvPr/>
            </p:nvGrpSpPr>
            <p:grpSpPr>
              <a:xfrm>
                <a:off x="8251959" y="1888228"/>
                <a:ext cx="49895" cy="49747"/>
                <a:chOff x="8251959" y="1888228"/>
                <a:chExt cx="49895" cy="49747"/>
              </a:xfrm>
            </p:grpSpPr>
            <p:sp>
              <p:nvSpPr>
                <p:cNvPr id="3202" name="Google Shape;3202;p84"/>
                <p:cNvSpPr/>
                <p:nvPr/>
              </p:nvSpPr>
              <p:spPr>
                <a:xfrm>
                  <a:off x="8276843"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03" name="Google Shape;3203;p84"/>
                <p:cNvSpPr/>
                <p:nvPr/>
              </p:nvSpPr>
              <p:spPr>
                <a:xfrm>
                  <a:off x="8251959" y="1913101"/>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04" name="Google Shape;3204;p84"/>
              <p:cNvGrpSpPr/>
              <p:nvPr/>
            </p:nvGrpSpPr>
            <p:grpSpPr>
              <a:xfrm>
                <a:off x="8234565" y="1888228"/>
                <a:ext cx="49895" cy="49747"/>
                <a:chOff x="8234565" y="1888228"/>
                <a:chExt cx="49895" cy="49747"/>
              </a:xfrm>
            </p:grpSpPr>
            <p:sp>
              <p:nvSpPr>
                <p:cNvPr id="3205" name="Google Shape;3205;p84"/>
                <p:cNvSpPr/>
                <p:nvPr/>
              </p:nvSpPr>
              <p:spPr>
                <a:xfrm>
                  <a:off x="8259449"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06" name="Google Shape;3206;p84"/>
                <p:cNvSpPr/>
                <p:nvPr/>
              </p:nvSpPr>
              <p:spPr>
                <a:xfrm>
                  <a:off x="8234565" y="1913101"/>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07" name="Google Shape;3207;p84"/>
              <p:cNvGrpSpPr/>
              <p:nvPr/>
            </p:nvGrpSpPr>
            <p:grpSpPr>
              <a:xfrm>
                <a:off x="8186193" y="1888228"/>
                <a:ext cx="50022" cy="49747"/>
                <a:chOff x="8186193" y="1888228"/>
                <a:chExt cx="50022" cy="49747"/>
              </a:xfrm>
            </p:grpSpPr>
            <p:sp>
              <p:nvSpPr>
                <p:cNvPr id="3208" name="Google Shape;3208;p84"/>
                <p:cNvSpPr/>
                <p:nvPr/>
              </p:nvSpPr>
              <p:spPr>
                <a:xfrm>
                  <a:off x="8211204"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09" name="Google Shape;3209;p84"/>
                <p:cNvSpPr/>
                <p:nvPr/>
              </p:nvSpPr>
              <p:spPr>
                <a:xfrm>
                  <a:off x="8186193" y="1913101"/>
                  <a:ext cx="50022" cy="12626"/>
                </a:xfrm>
                <a:custGeom>
                  <a:avLst/>
                  <a:gdLst/>
                  <a:ahLst/>
                  <a:cxnLst/>
                  <a:rect l="l" t="t" r="r" b="b"/>
                  <a:pathLst>
                    <a:path w="50022" h="12626" extrusionOk="0">
                      <a:moveTo>
                        <a:pt x="0" y="0"/>
                      </a:moveTo>
                      <a:lnTo>
                        <a:pt x="50023"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10" name="Google Shape;3210;p84"/>
              <p:cNvGrpSpPr/>
              <p:nvPr/>
            </p:nvGrpSpPr>
            <p:grpSpPr>
              <a:xfrm>
                <a:off x="8142392" y="1888228"/>
                <a:ext cx="50022" cy="49747"/>
                <a:chOff x="8142392" y="1888228"/>
                <a:chExt cx="50022" cy="49747"/>
              </a:xfrm>
            </p:grpSpPr>
            <p:sp>
              <p:nvSpPr>
                <p:cNvPr id="3211" name="Google Shape;3211;p84"/>
                <p:cNvSpPr/>
                <p:nvPr/>
              </p:nvSpPr>
              <p:spPr>
                <a:xfrm>
                  <a:off x="8167403"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12" name="Google Shape;3212;p84"/>
                <p:cNvSpPr/>
                <p:nvPr/>
              </p:nvSpPr>
              <p:spPr>
                <a:xfrm>
                  <a:off x="8142392" y="1913101"/>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13" name="Google Shape;3213;p84"/>
              <p:cNvGrpSpPr/>
              <p:nvPr/>
            </p:nvGrpSpPr>
            <p:grpSpPr>
              <a:xfrm>
                <a:off x="8030540" y="1888228"/>
                <a:ext cx="49895" cy="49747"/>
                <a:chOff x="8030540" y="1888228"/>
                <a:chExt cx="49895" cy="49747"/>
              </a:xfrm>
            </p:grpSpPr>
            <p:sp>
              <p:nvSpPr>
                <p:cNvPr id="3214" name="Google Shape;3214;p84"/>
                <p:cNvSpPr/>
                <p:nvPr/>
              </p:nvSpPr>
              <p:spPr>
                <a:xfrm>
                  <a:off x="8055551"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15" name="Google Shape;3215;p84"/>
                <p:cNvSpPr/>
                <p:nvPr/>
              </p:nvSpPr>
              <p:spPr>
                <a:xfrm>
                  <a:off x="8030540" y="1913101"/>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16" name="Google Shape;3216;p84"/>
              <p:cNvGrpSpPr/>
              <p:nvPr/>
            </p:nvGrpSpPr>
            <p:grpSpPr>
              <a:xfrm>
                <a:off x="8006925" y="1888228"/>
                <a:ext cx="49895" cy="49747"/>
                <a:chOff x="8006925" y="1888228"/>
                <a:chExt cx="49895" cy="49747"/>
              </a:xfrm>
            </p:grpSpPr>
            <p:sp>
              <p:nvSpPr>
                <p:cNvPr id="3217" name="Google Shape;3217;p84"/>
                <p:cNvSpPr/>
                <p:nvPr/>
              </p:nvSpPr>
              <p:spPr>
                <a:xfrm>
                  <a:off x="8031809"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18" name="Google Shape;3218;p84"/>
                <p:cNvSpPr/>
                <p:nvPr/>
              </p:nvSpPr>
              <p:spPr>
                <a:xfrm>
                  <a:off x="8006925" y="1913101"/>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19" name="Google Shape;3219;p84"/>
              <p:cNvGrpSpPr/>
              <p:nvPr/>
            </p:nvGrpSpPr>
            <p:grpSpPr>
              <a:xfrm>
                <a:off x="7938747" y="1888228"/>
                <a:ext cx="49895" cy="49747"/>
                <a:chOff x="7938747" y="1888228"/>
                <a:chExt cx="49895" cy="49747"/>
              </a:xfrm>
            </p:grpSpPr>
            <p:sp>
              <p:nvSpPr>
                <p:cNvPr id="3220" name="Google Shape;3220;p84"/>
                <p:cNvSpPr/>
                <p:nvPr/>
              </p:nvSpPr>
              <p:spPr>
                <a:xfrm>
                  <a:off x="7963632"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21" name="Google Shape;3221;p84"/>
                <p:cNvSpPr/>
                <p:nvPr/>
              </p:nvSpPr>
              <p:spPr>
                <a:xfrm>
                  <a:off x="7938747" y="1913101"/>
                  <a:ext cx="49895" cy="12626"/>
                </a:xfrm>
                <a:custGeom>
                  <a:avLst/>
                  <a:gdLst/>
                  <a:ahLst/>
                  <a:cxnLst/>
                  <a:rect l="l" t="t" r="r" b="b"/>
                  <a:pathLst>
                    <a:path w="49895" h="12626" extrusionOk="0">
                      <a:moveTo>
                        <a:pt x="0" y="0"/>
                      </a:moveTo>
                      <a:lnTo>
                        <a:pt x="49896"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22" name="Google Shape;3222;p84"/>
              <p:cNvGrpSpPr/>
              <p:nvPr/>
            </p:nvGrpSpPr>
            <p:grpSpPr>
              <a:xfrm>
                <a:off x="7883393" y="1888228"/>
                <a:ext cx="50022" cy="49747"/>
                <a:chOff x="7883393" y="1888228"/>
                <a:chExt cx="50022" cy="49747"/>
              </a:xfrm>
            </p:grpSpPr>
            <p:sp>
              <p:nvSpPr>
                <p:cNvPr id="3223" name="Google Shape;3223;p84"/>
                <p:cNvSpPr/>
                <p:nvPr/>
              </p:nvSpPr>
              <p:spPr>
                <a:xfrm>
                  <a:off x="7908404" y="1888228"/>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24" name="Google Shape;3224;p84"/>
                <p:cNvSpPr/>
                <p:nvPr/>
              </p:nvSpPr>
              <p:spPr>
                <a:xfrm>
                  <a:off x="7883393" y="1913101"/>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25" name="Google Shape;3225;p84"/>
              <p:cNvGrpSpPr/>
              <p:nvPr/>
            </p:nvGrpSpPr>
            <p:grpSpPr>
              <a:xfrm>
                <a:off x="7466836" y="1801232"/>
                <a:ext cx="49895" cy="49621"/>
                <a:chOff x="7466836" y="1801232"/>
                <a:chExt cx="49895" cy="49621"/>
              </a:xfrm>
            </p:grpSpPr>
            <p:sp>
              <p:nvSpPr>
                <p:cNvPr id="3226" name="Google Shape;3226;p84"/>
                <p:cNvSpPr/>
                <p:nvPr/>
              </p:nvSpPr>
              <p:spPr>
                <a:xfrm>
                  <a:off x="7491720" y="180123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27" name="Google Shape;3227;p84"/>
                <p:cNvSpPr/>
                <p:nvPr/>
              </p:nvSpPr>
              <p:spPr>
                <a:xfrm>
                  <a:off x="7466836" y="1825980"/>
                  <a:ext cx="49895" cy="12626"/>
                </a:xfrm>
                <a:custGeom>
                  <a:avLst/>
                  <a:gdLst/>
                  <a:ahLst/>
                  <a:cxnLst/>
                  <a:rect l="l" t="t" r="r" b="b"/>
                  <a:pathLst>
                    <a:path w="49895" h="12626" extrusionOk="0">
                      <a:moveTo>
                        <a:pt x="0" y="0"/>
                      </a:moveTo>
                      <a:lnTo>
                        <a:pt x="49896"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28" name="Google Shape;3228;p84"/>
              <p:cNvGrpSpPr/>
              <p:nvPr/>
            </p:nvGrpSpPr>
            <p:grpSpPr>
              <a:xfrm>
                <a:off x="7436111" y="1801232"/>
                <a:ext cx="50022" cy="49621"/>
                <a:chOff x="7436111" y="1801232"/>
                <a:chExt cx="50022" cy="49621"/>
              </a:xfrm>
            </p:grpSpPr>
            <p:sp>
              <p:nvSpPr>
                <p:cNvPr id="3229" name="Google Shape;3229;p84"/>
                <p:cNvSpPr/>
                <p:nvPr/>
              </p:nvSpPr>
              <p:spPr>
                <a:xfrm>
                  <a:off x="7461122" y="180123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30" name="Google Shape;3230;p84"/>
                <p:cNvSpPr/>
                <p:nvPr/>
              </p:nvSpPr>
              <p:spPr>
                <a:xfrm>
                  <a:off x="7436111" y="1825980"/>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31" name="Google Shape;3231;p84"/>
              <p:cNvGrpSpPr/>
              <p:nvPr/>
            </p:nvGrpSpPr>
            <p:grpSpPr>
              <a:xfrm>
                <a:off x="7418591" y="1801232"/>
                <a:ext cx="49895" cy="49621"/>
                <a:chOff x="7418591" y="1801232"/>
                <a:chExt cx="49895" cy="49621"/>
              </a:xfrm>
            </p:grpSpPr>
            <p:sp>
              <p:nvSpPr>
                <p:cNvPr id="3232" name="Google Shape;3232;p84"/>
                <p:cNvSpPr/>
                <p:nvPr/>
              </p:nvSpPr>
              <p:spPr>
                <a:xfrm>
                  <a:off x="7443602" y="180123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33" name="Google Shape;3233;p84"/>
                <p:cNvSpPr/>
                <p:nvPr/>
              </p:nvSpPr>
              <p:spPr>
                <a:xfrm>
                  <a:off x="7418591" y="1825980"/>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34" name="Google Shape;3234;p84"/>
              <p:cNvGrpSpPr/>
              <p:nvPr/>
            </p:nvGrpSpPr>
            <p:grpSpPr>
              <a:xfrm>
                <a:off x="7401197" y="1801232"/>
                <a:ext cx="49895" cy="49621"/>
                <a:chOff x="7401197" y="1801232"/>
                <a:chExt cx="49895" cy="49621"/>
              </a:xfrm>
            </p:grpSpPr>
            <p:sp>
              <p:nvSpPr>
                <p:cNvPr id="3235" name="Google Shape;3235;p84"/>
                <p:cNvSpPr/>
                <p:nvPr/>
              </p:nvSpPr>
              <p:spPr>
                <a:xfrm>
                  <a:off x="7426208" y="180123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36" name="Google Shape;3236;p84"/>
                <p:cNvSpPr/>
                <p:nvPr/>
              </p:nvSpPr>
              <p:spPr>
                <a:xfrm>
                  <a:off x="7401197" y="1825980"/>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37" name="Google Shape;3237;p84"/>
              <p:cNvGrpSpPr/>
              <p:nvPr/>
            </p:nvGrpSpPr>
            <p:grpSpPr>
              <a:xfrm>
                <a:off x="7252019" y="1801232"/>
                <a:ext cx="50022" cy="49621"/>
                <a:chOff x="7252019" y="1801232"/>
                <a:chExt cx="50022" cy="49621"/>
              </a:xfrm>
            </p:grpSpPr>
            <p:sp>
              <p:nvSpPr>
                <p:cNvPr id="3238" name="Google Shape;3238;p84"/>
                <p:cNvSpPr/>
                <p:nvPr/>
              </p:nvSpPr>
              <p:spPr>
                <a:xfrm>
                  <a:off x="7277030" y="180123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39" name="Google Shape;3239;p84"/>
                <p:cNvSpPr/>
                <p:nvPr/>
              </p:nvSpPr>
              <p:spPr>
                <a:xfrm>
                  <a:off x="7252019" y="1825980"/>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40" name="Google Shape;3240;p84"/>
              <p:cNvGrpSpPr/>
              <p:nvPr/>
            </p:nvGrpSpPr>
            <p:grpSpPr>
              <a:xfrm>
                <a:off x="7221421" y="1801232"/>
                <a:ext cx="49895" cy="49621"/>
                <a:chOff x="7221421" y="1801232"/>
                <a:chExt cx="49895" cy="49621"/>
              </a:xfrm>
            </p:grpSpPr>
            <p:sp>
              <p:nvSpPr>
                <p:cNvPr id="3241" name="Google Shape;3241;p84"/>
                <p:cNvSpPr/>
                <p:nvPr/>
              </p:nvSpPr>
              <p:spPr>
                <a:xfrm>
                  <a:off x="7246432" y="180123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42" name="Google Shape;3242;p84"/>
                <p:cNvSpPr/>
                <p:nvPr/>
              </p:nvSpPr>
              <p:spPr>
                <a:xfrm>
                  <a:off x="7221421" y="1825980"/>
                  <a:ext cx="49895" cy="12626"/>
                </a:xfrm>
                <a:custGeom>
                  <a:avLst/>
                  <a:gdLst/>
                  <a:ahLst/>
                  <a:cxnLst/>
                  <a:rect l="l" t="t" r="r" b="b"/>
                  <a:pathLst>
                    <a:path w="49895" h="12626" extrusionOk="0">
                      <a:moveTo>
                        <a:pt x="0" y="0"/>
                      </a:moveTo>
                      <a:lnTo>
                        <a:pt x="49896"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43" name="Google Shape;3243;p84"/>
              <p:cNvGrpSpPr/>
              <p:nvPr/>
            </p:nvGrpSpPr>
            <p:grpSpPr>
              <a:xfrm>
                <a:off x="7195013" y="1766510"/>
                <a:ext cx="50022" cy="49747"/>
                <a:chOff x="7195013" y="1766510"/>
                <a:chExt cx="50022" cy="49747"/>
              </a:xfrm>
            </p:grpSpPr>
            <p:sp>
              <p:nvSpPr>
                <p:cNvPr id="3244" name="Google Shape;3244;p84"/>
                <p:cNvSpPr/>
                <p:nvPr/>
              </p:nvSpPr>
              <p:spPr>
                <a:xfrm>
                  <a:off x="7220025" y="1766510"/>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45" name="Google Shape;3245;p84"/>
                <p:cNvSpPr/>
                <p:nvPr/>
              </p:nvSpPr>
              <p:spPr>
                <a:xfrm>
                  <a:off x="7195013" y="1791384"/>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46" name="Google Shape;3246;p84"/>
              <p:cNvGrpSpPr/>
              <p:nvPr/>
            </p:nvGrpSpPr>
            <p:grpSpPr>
              <a:xfrm>
                <a:off x="7141436" y="1735702"/>
                <a:ext cx="49895" cy="49621"/>
                <a:chOff x="7141436" y="1735702"/>
                <a:chExt cx="49895" cy="49621"/>
              </a:xfrm>
            </p:grpSpPr>
            <p:sp>
              <p:nvSpPr>
                <p:cNvPr id="3247" name="Google Shape;3247;p84"/>
                <p:cNvSpPr/>
                <p:nvPr/>
              </p:nvSpPr>
              <p:spPr>
                <a:xfrm>
                  <a:off x="7166320" y="173570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48" name="Google Shape;3248;p84"/>
                <p:cNvSpPr/>
                <p:nvPr/>
              </p:nvSpPr>
              <p:spPr>
                <a:xfrm>
                  <a:off x="7141436" y="1760575"/>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49" name="Google Shape;3249;p84"/>
              <p:cNvGrpSpPr/>
              <p:nvPr/>
            </p:nvGrpSpPr>
            <p:grpSpPr>
              <a:xfrm>
                <a:off x="7114140" y="1735702"/>
                <a:ext cx="49895" cy="49621"/>
                <a:chOff x="7114140" y="1735702"/>
                <a:chExt cx="49895" cy="49621"/>
              </a:xfrm>
            </p:grpSpPr>
            <p:sp>
              <p:nvSpPr>
                <p:cNvPr id="3250" name="Google Shape;3250;p84"/>
                <p:cNvSpPr/>
                <p:nvPr/>
              </p:nvSpPr>
              <p:spPr>
                <a:xfrm>
                  <a:off x="7139151" y="173570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51" name="Google Shape;3251;p84"/>
                <p:cNvSpPr/>
                <p:nvPr/>
              </p:nvSpPr>
              <p:spPr>
                <a:xfrm>
                  <a:off x="7114140" y="1760575"/>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52" name="Google Shape;3252;p84"/>
              <p:cNvGrpSpPr/>
              <p:nvPr/>
            </p:nvGrpSpPr>
            <p:grpSpPr>
              <a:xfrm>
                <a:off x="7104491" y="1735702"/>
                <a:ext cx="49895" cy="49621"/>
                <a:chOff x="7104491" y="1735702"/>
                <a:chExt cx="49895" cy="49621"/>
              </a:xfrm>
            </p:grpSpPr>
            <p:sp>
              <p:nvSpPr>
                <p:cNvPr id="3253" name="Google Shape;3253;p84"/>
                <p:cNvSpPr/>
                <p:nvPr/>
              </p:nvSpPr>
              <p:spPr>
                <a:xfrm>
                  <a:off x="7129375" y="1735702"/>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54" name="Google Shape;3254;p84"/>
                <p:cNvSpPr/>
                <p:nvPr/>
              </p:nvSpPr>
              <p:spPr>
                <a:xfrm>
                  <a:off x="7104491" y="1760575"/>
                  <a:ext cx="49895" cy="12626"/>
                </a:xfrm>
                <a:custGeom>
                  <a:avLst/>
                  <a:gdLst/>
                  <a:ahLst/>
                  <a:cxnLst/>
                  <a:rect l="l" t="t" r="r" b="b"/>
                  <a:pathLst>
                    <a:path w="49895" h="12626" extrusionOk="0">
                      <a:moveTo>
                        <a:pt x="0" y="0"/>
                      </a:moveTo>
                      <a:lnTo>
                        <a:pt x="49895"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55" name="Google Shape;3255;p84"/>
              <p:cNvGrpSpPr/>
              <p:nvPr/>
            </p:nvGrpSpPr>
            <p:grpSpPr>
              <a:xfrm>
                <a:off x="6261347" y="1592645"/>
                <a:ext cx="50022" cy="49621"/>
                <a:chOff x="6261347" y="1592645"/>
                <a:chExt cx="50022" cy="49621"/>
              </a:xfrm>
            </p:grpSpPr>
            <p:sp>
              <p:nvSpPr>
                <p:cNvPr id="3256" name="Google Shape;3256;p84"/>
                <p:cNvSpPr/>
                <p:nvPr/>
              </p:nvSpPr>
              <p:spPr>
                <a:xfrm>
                  <a:off x="6286358" y="1592645"/>
                  <a:ext cx="12696" cy="49621"/>
                </a:xfrm>
                <a:custGeom>
                  <a:avLst/>
                  <a:gdLst/>
                  <a:ahLst/>
                  <a:cxnLst/>
                  <a:rect l="l" t="t" r="r" b="b"/>
                  <a:pathLst>
                    <a:path w="12696" h="49621" extrusionOk="0">
                      <a:moveTo>
                        <a:pt x="0" y="0"/>
                      </a:moveTo>
                      <a:lnTo>
                        <a:pt x="0" y="49621"/>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57" name="Google Shape;3257;p84"/>
                <p:cNvSpPr/>
                <p:nvPr/>
              </p:nvSpPr>
              <p:spPr>
                <a:xfrm>
                  <a:off x="6261347" y="1617519"/>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nvGrpSpPr>
              <p:cNvPr id="3258" name="Google Shape;3258;p84"/>
              <p:cNvGrpSpPr/>
              <p:nvPr/>
            </p:nvGrpSpPr>
            <p:grpSpPr>
              <a:xfrm>
                <a:off x="5480287" y="1477746"/>
                <a:ext cx="50022" cy="49747"/>
                <a:chOff x="5480287" y="1477746"/>
                <a:chExt cx="50022" cy="49747"/>
              </a:xfrm>
            </p:grpSpPr>
            <p:sp>
              <p:nvSpPr>
                <p:cNvPr id="3259" name="Google Shape;3259;p84"/>
                <p:cNvSpPr/>
                <p:nvPr/>
              </p:nvSpPr>
              <p:spPr>
                <a:xfrm>
                  <a:off x="5505298" y="1477746"/>
                  <a:ext cx="12696" cy="49747"/>
                </a:xfrm>
                <a:custGeom>
                  <a:avLst/>
                  <a:gdLst/>
                  <a:ahLst/>
                  <a:cxnLst/>
                  <a:rect l="l" t="t" r="r" b="b"/>
                  <a:pathLst>
                    <a:path w="12696" h="49747" extrusionOk="0">
                      <a:moveTo>
                        <a:pt x="0" y="0"/>
                      </a:moveTo>
                      <a:lnTo>
                        <a:pt x="0" y="49748"/>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60" name="Google Shape;3260;p84"/>
                <p:cNvSpPr/>
                <p:nvPr/>
              </p:nvSpPr>
              <p:spPr>
                <a:xfrm>
                  <a:off x="5480287" y="1502620"/>
                  <a:ext cx="50022" cy="12626"/>
                </a:xfrm>
                <a:custGeom>
                  <a:avLst/>
                  <a:gdLst/>
                  <a:ahLst/>
                  <a:cxnLst/>
                  <a:rect l="l" t="t" r="r" b="b"/>
                  <a:pathLst>
                    <a:path w="50022" h="12626" extrusionOk="0">
                      <a:moveTo>
                        <a:pt x="0" y="0"/>
                      </a:moveTo>
                      <a:lnTo>
                        <a:pt x="50022"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grpSp>
        <p:sp>
          <p:nvSpPr>
            <p:cNvPr id="3261" name="Google Shape;3261;p84"/>
            <p:cNvSpPr/>
            <p:nvPr/>
          </p:nvSpPr>
          <p:spPr>
            <a:xfrm>
              <a:off x="5075417" y="1458281"/>
              <a:ext cx="3507661" cy="410481"/>
            </a:xfrm>
            <a:custGeom>
              <a:avLst/>
              <a:gdLst/>
              <a:ahLst/>
              <a:cxnLst/>
              <a:rect l="l" t="t" r="r" b="b"/>
              <a:pathLst>
                <a:path w="3507661" h="410481" extrusionOk="0">
                  <a:moveTo>
                    <a:pt x="0" y="0"/>
                  </a:moveTo>
                  <a:lnTo>
                    <a:pt x="301912" y="0"/>
                  </a:lnTo>
                  <a:lnTo>
                    <a:pt x="301912" y="29798"/>
                  </a:lnTo>
                  <a:lnTo>
                    <a:pt x="358663" y="29798"/>
                  </a:lnTo>
                  <a:lnTo>
                    <a:pt x="358663" y="59217"/>
                  </a:lnTo>
                  <a:lnTo>
                    <a:pt x="551262" y="59217"/>
                  </a:lnTo>
                  <a:lnTo>
                    <a:pt x="551262" y="84218"/>
                  </a:lnTo>
                  <a:lnTo>
                    <a:pt x="581860" y="84218"/>
                  </a:lnTo>
                  <a:lnTo>
                    <a:pt x="581860" y="114773"/>
                  </a:lnTo>
                  <a:lnTo>
                    <a:pt x="1186953" y="114773"/>
                  </a:lnTo>
                  <a:lnTo>
                    <a:pt x="1186953" y="144950"/>
                  </a:lnTo>
                  <a:lnTo>
                    <a:pt x="1209171" y="144950"/>
                  </a:lnTo>
                  <a:lnTo>
                    <a:pt x="1209171" y="171465"/>
                  </a:lnTo>
                  <a:lnTo>
                    <a:pt x="1244720" y="171465"/>
                  </a:lnTo>
                  <a:lnTo>
                    <a:pt x="1244720" y="201263"/>
                  </a:lnTo>
                  <a:lnTo>
                    <a:pt x="1310485" y="201263"/>
                  </a:lnTo>
                  <a:lnTo>
                    <a:pt x="1310485" y="227779"/>
                  </a:lnTo>
                  <a:lnTo>
                    <a:pt x="1656071" y="227779"/>
                  </a:lnTo>
                  <a:lnTo>
                    <a:pt x="1656071" y="257956"/>
                  </a:lnTo>
                  <a:lnTo>
                    <a:pt x="1840291" y="257956"/>
                  </a:lnTo>
                  <a:lnTo>
                    <a:pt x="1840291" y="288638"/>
                  </a:lnTo>
                  <a:lnTo>
                    <a:pt x="1871650" y="288638"/>
                  </a:lnTo>
                  <a:lnTo>
                    <a:pt x="1871650" y="323360"/>
                  </a:lnTo>
                  <a:lnTo>
                    <a:pt x="2248849" y="323360"/>
                  </a:lnTo>
                  <a:lnTo>
                    <a:pt x="2248849" y="366795"/>
                  </a:lnTo>
                  <a:lnTo>
                    <a:pt x="2362733" y="366795"/>
                  </a:lnTo>
                  <a:lnTo>
                    <a:pt x="2362733" y="410482"/>
                  </a:lnTo>
                  <a:lnTo>
                    <a:pt x="3507662" y="410482"/>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nvGrpSpPr>
            <p:cNvPr id="3262" name="Google Shape;3262;p84"/>
            <p:cNvGrpSpPr/>
            <p:nvPr/>
          </p:nvGrpSpPr>
          <p:grpSpPr>
            <a:xfrm>
              <a:off x="7939643" y="1339794"/>
              <a:ext cx="824827" cy="507101"/>
              <a:chOff x="7939643" y="1360051"/>
              <a:chExt cx="824827" cy="507101"/>
            </a:xfrm>
          </p:grpSpPr>
          <p:grpSp>
            <p:nvGrpSpPr>
              <p:cNvPr id="3263" name="Google Shape;3263;p84"/>
              <p:cNvGrpSpPr/>
              <p:nvPr/>
            </p:nvGrpSpPr>
            <p:grpSpPr>
              <a:xfrm>
                <a:off x="8030673" y="1746303"/>
                <a:ext cx="50022" cy="49747"/>
                <a:chOff x="8303631" y="1809692"/>
                <a:chExt cx="50022" cy="49747"/>
              </a:xfrm>
            </p:grpSpPr>
            <p:sp>
              <p:nvSpPr>
                <p:cNvPr id="3264" name="Google Shape;3264;p84"/>
                <p:cNvSpPr/>
                <p:nvPr/>
              </p:nvSpPr>
              <p:spPr>
                <a:xfrm>
                  <a:off x="8328643" y="1809692"/>
                  <a:ext cx="12696" cy="49747"/>
                </a:xfrm>
                <a:custGeom>
                  <a:avLst/>
                  <a:gdLst/>
                  <a:ahLst/>
                  <a:cxnLst/>
                  <a:rect l="l" t="t" r="r" b="b"/>
                  <a:pathLst>
                    <a:path w="12696" h="49747" extrusionOk="0">
                      <a:moveTo>
                        <a:pt x="0" y="0"/>
                      </a:moveTo>
                      <a:lnTo>
                        <a:pt x="0" y="49748"/>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65" name="Google Shape;3265;p84"/>
                <p:cNvSpPr/>
                <p:nvPr/>
              </p:nvSpPr>
              <p:spPr>
                <a:xfrm>
                  <a:off x="8303631" y="1834566"/>
                  <a:ext cx="50022" cy="12626"/>
                </a:xfrm>
                <a:custGeom>
                  <a:avLst/>
                  <a:gdLst/>
                  <a:ahLst/>
                  <a:cxnLst/>
                  <a:rect l="l" t="t" r="r" b="b"/>
                  <a:pathLst>
                    <a:path w="50022" h="12626" extrusionOk="0">
                      <a:moveTo>
                        <a:pt x="0" y="0"/>
                      </a:moveTo>
                      <a:lnTo>
                        <a:pt x="50023" y="0"/>
                      </a:lnTo>
                    </a:path>
                  </a:pathLst>
                </a:custGeom>
                <a:noFill/>
                <a:ln w="12675"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grpSp>
          <p:sp>
            <p:nvSpPr>
              <p:cNvPr id="3266" name="Google Shape;3266;p84"/>
              <p:cNvSpPr/>
              <p:nvPr/>
            </p:nvSpPr>
            <p:spPr>
              <a:xfrm>
                <a:off x="7939643" y="1663600"/>
                <a:ext cx="232210" cy="12626"/>
              </a:xfrm>
              <a:custGeom>
                <a:avLst/>
                <a:gdLst/>
                <a:ahLst/>
                <a:cxnLst/>
                <a:rect l="l" t="t" r="r" b="b"/>
                <a:pathLst>
                  <a:path w="232210" h="12626" extrusionOk="0">
                    <a:moveTo>
                      <a:pt x="0" y="0"/>
                    </a:moveTo>
                    <a:lnTo>
                      <a:pt x="232211" y="0"/>
                    </a:lnTo>
                  </a:path>
                </a:pathLst>
              </a:custGeom>
              <a:noFill/>
              <a:ln w="12675" cap="flat" cmpd="sng">
                <a:solidFill>
                  <a:srgbClr val="1482FA"/>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67" name="Google Shape;3267;p84"/>
              <p:cNvSpPr/>
              <p:nvPr/>
            </p:nvSpPr>
            <p:spPr>
              <a:xfrm>
                <a:off x="7939643" y="1448574"/>
                <a:ext cx="232210" cy="12626"/>
              </a:xfrm>
              <a:custGeom>
                <a:avLst/>
                <a:gdLst/>
                <a:ahLst/>
                <a:cxnLst/>
                <a:rect l="l" t="t" r="r" b="b"/>
                <a:pathLst>
                  <a:path w="232210" h="12626" extrusionOk="0">
                    <a:moveTo>
                      <a:pt x="0" y="0"/>
                    </a:moveTo>
                    <a:lnTo>
                      <a:pt x="232211" y="0"/>
                    </a:lnTo>
                  </a:path>
                </a:pathLst>
              </a:custGeom>
              <a:noFill/>
              <a:ln w="12675"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68" name="Google Shape;3268;p84"/>
              <p:cNvSpPr/>
              <p:nvPr/>
            </p:nvSpPr>
            <p:spPr>
              <a:xfrm>
                <a:off x="7939643" y="1556151"/>
                <a:ext cx="232210" cy="12626"/>
              </a:xfrm>
              <a:custGeom>
                <a:avLst/>
                <a:gdLst/>
                <a:ahLst/>
                <a:cxnLst/>
                <a:rect l="l" t="t" r="r" b="b"/>
                <a:pathLst>
                  <a:path w="232210" h="12626" extrusionOk="0">
                    <a:moveTo>
                      <a:pt x="0" y="0"/>
                    </a:moveTo>
                    <a:lnTo>
                      <a:pt x="232211" y="0"/>
                    </a:lnTo>
                  </a:path>
                </a:pathLst>
              </a:custGeom>
              <a:noFill/>
              <a:ln w="12675" cap="flat" cmpd="sng">
                <a:solidFill>
                  <a:srgbClr val="FF1F26"/>
                </a:solidFill>
                <a:prstDash val="dashDot"/>
                <a:miter lim="8000"/>
                <a:headEnd type="none" w="sm" len="sm"/>
                <a:tailEnd type="none" w="sm" len="sm"/>
              </a:ln>
            </p:spPr>
            <p:txBody>
              <a:bodyPr spcFirstLastPara="1" wrap="square" lIns="121900" tIns="60933" rIns="121900" bIns="60933" anchor="ctr" anchorCtr="0">
                <a:noAutofit/>
              </a:bodyPr>
              <a:lstStyle/>
              <a:p>
                <a:pPr>
                  <a:buClr>
                    <a:srgbClr val="000000"/>
                  </a:buClr>
                  <a:buSzPts val="600"/>
                </a:pPr>
                <a:endParaRPr sz="800" dirty="0">
                  <a:solidFill>
                    <a:srgbClr val="000000"/>
                  </a:solidFill>
                  <a:latin typeface="Arial"/>
                  <a:ea typeface="Arial"/>
                  <a:cs typeface="Arial"/>
                  <a:sym typeface="Arial"/>
                </a:endParaRPr>
              </a:p>
            </p:txBody>
          </p:sp>
          <p:sp>
            <p:nvSpPr>
              <p:cNvPr id="3269" name="Google Shape;3269;p84"/>
              <p:cNvSpPr txBox="1"/>
              <p:nvPr/>
            </p:nvSpPr>
            <p:spPr>
              <a:xfrm>
                <a:off x="8116470" y="1360051"/>
                <a:ext cx="556500"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CR (N=44)</a:t>
                </a:r>
              </a:p>
            </p:txBody>
          </p:sp>
          <p:sp>
            <p:nvSpPr>
              <p:cNvPr id="3270" name="Google Shape;3270;p84"/>
              <p:cNvSpPr txBox="1"/>
              <p:nvPr/>
            </p:nvSpPr>
            <p:spPr>
              <a:xfrm>
                <a:off x="8116470" y="1467501"/>
                <a:ext cx="556500"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NR (N=36)</a:t>
                </a:r>
              </a:p>
            </p:txBody>
          </p:sp>
          <p:sp>
            <p:nvSpPr>
              <p:cNvPr id="3271" name="Google Shape;3271;p84"/>
              <p:cNvSpPr txBox="1"/>
              <p:nvPr/>
            </p:nvSpPr>
            <p:spPr>
              <a:xfrm>
                <a:off x="8116470" y="1575077"/>
                <a:ext cx="551700"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PR (N=26)</a:t>
                </a:r>
              </a:p>
            </p:txBody>
          </p:sp>
          <p:sp>
            <p:nvSpPr>
              <p:cNvPr id="3272" name="Google Shape;3272;p84"/>
              <p:cNvSpPr txBox="1"/>
              <p:nvPr/>
            </p:nvSpPr>
            <p:spPr>
              <a:xfrm>
                <a:off x="8116470" y="1682527"/>
                <a:ext cx="648000" cy="184625"/>
              </a:xfrm>
              <a:prstGeom prst="rect">
                <a:avLst/>
              </a:prstGeom>
              <a:noFill/>
              <a:ln>
                <a:noFill/>
              </a:ln>
            </p:spPr>
            <p:txBody>
              <a:bodyPr spcFirstLastPara="1" wrap="square" lIns="121900" tIns="60933" rIns="121900" bIns="60933" anchor="t" anchorCtr="0">
                <a:spAutoFit/>
              </a:bodyPr>
              <a:lstStyle/>
              <a:p>
                <a:pPr>
                  <a:buClr>
                    <a:srgbClr val="000000"/>
                  </a:buClr>
                  <a:buSzPts val="600"/>
                </a:pPr>
                <a:r>
                  <a:rPr lang="tr-TR" sz="800" dirty="0">
                    <a:solidFill>
                      <a:srgbClr val="000000"/>
                    </a:solidFill>
                    <a:latin typeface="Arial"/>
                    <a:ea typeface="Arial"/>
                    <a:cs typeface="Arial"/>
                    <a:sym typeface="Arial"/>
                  </a:rPr>
                  <a:t>Sansürlenmiş</a:t>
                </a:r>
              </a:p>
            </p:txBody>
          </p:sp>
        </p:grpSp>
        <p:sp>
          <p:nvSpPr>
            <p:cNvPr id="3273" name="Google Shape;3273;p84"/>
            <p:cNvSpPr txBox="1"/>
            <p:nvPr/>
          </p:nvSpPr>
          <p:spPr>
            <a:xfrm rot="16200000">
              <a:off x="4402315" y="1951279"/>
              <a:ext cx="8484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b="1" dirty="0">
                  <a:solidFill>
                    <a:srgbClr val="000000"/>
                  </a:solidFill>
                  <a:latin typeface="Arial"/>
                  <a:ea typeface="Arial"/>
                  <a:cs typeface="Arial"/>
                  <a:sym typeface="Arial"/>
                </a:rPr>
                <a:t>OS olasılığı (%)</a:t>
              </a:r>
            </a:p>
          </p:txBody>
        </p:sp>
        <p:sp>
          <p:nvSpPr>
            <p:cNvPr id="3274" name="Google Shape;3274;p84"/>
            <p:cNvSpPr txBox="1"/>
            <p:nvPr/>
          </p:nvSpPr>
          <p:spPr>
            <a:xfrm>
              <a:off x="6013400" y="2795016"/>
              <a:ext cx="168997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b="1" dirty="0">
                  <a:solidFill>
                    <a:srgbClr val="000000"/>
                  </a:solidFill>
                  <a:latin typeface="Arial"/>
                  <a:ea typeface="Arial"/>
                  <a:cs typeface="Arial"/>
                  <a:sym typeface="Arial"/>
                </a:rPr>
                <a:t>D3'ten itibaren geçen süre (ay)</a:t>
              </a:r>
            </a:p>
          </p:txBody>
        </p:sp>
        <p:grpSp>
          <p:nvGrpSpPr>
            <p:cNvPr id="3275" name="Google Shape;3275;p84"/>
            <p:cNvGrpSpPr/>
            <p:nvPr/>
          </p:nvGrpSpPr>
          <p:grpSpPr>
            <a:xfrm>
              <a:off x="4783760" y="1373040"/>
              <a:ext cx="314400" cy="1377468"/>
              <a:chOff x="5056718" y="1417379"/>
              <a:chExt cx="314400" cy="1377468"/>
            </a:xfrm>
          </p:grpSpPr>
          <p:sp>
            <p:nvSpPr>
              <p:cNvPr id="3276" name="Google Shape;3276;p84"/>
              <p:cNvSpPr txBox="1"/>
              <p:nvPr/>
            </p:nvSpPr>
            <p:spPr>
              <a:xfrm>
                <a:off x="5141528" y="2610222"/>
                <a:ext cx="2280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0</a:t>
                </a:r>
              </a:p>
            </p:txBody>
          </p:sp>
          <p:sp>
            <p:nvSpPr>
              <p:cNvPr id="3277" name="Google Shape;3277;p84"/>
              <p:cNvSpPr txBox="1"/>
              <p:nvPr/>
            </p:nvSpPr>
            <p:spPr>
              <a:xfrm>
                <a:off x="5099123" y="2379000"/>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20</a:t>
                </a:r>
              </a:p>
            </p:txBody>
          </p:sp>
          <p:sp>
            <p:nvSpPr>
              <p:cNvPr id="3278" name="Google Shape;3278;p84"/>
              <p:cNvSpPr txBox="1"/>
              <p:nvPr/>
            </p:nvSpPr>
            <p:spPr>
              <a:xfrm>
                <a:off x="5099123" y="2138595"/>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40</a:t>
                </a:r>
              </a:p>
            </p:txBody>
          </p:sp>
          <p:sp>
            <p:nvSpPr>
              <p:cNvPr id="3279" name="Google Shape;3279;p84"/>
              <p:cNvSpPr txBox="1"/>
              <p:nvPr/>
            </p:nvSpPr>
            <p:spPr>
              <a:xfrm>
                <a:off x="5099123" y="1898190"/>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60</a:t>
                </a:r>
              </a:p>
            </p:txBody>
          </p:sp>
          <p:sp>
            <p:nvSpPr>
              <p:cNvPr id="3280" name="Google Shape;3280;p84"/>
              <p:cNvSpPr txBox="1"/>
              <p:nvPr/>
            </p:nvSpPr>
            <p:spPr>
              <a:xfrm>
                <a:off x="5099123" y="1657785"/>
                <a:ext cx="2712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80</a:t>
                </a:r>
              </a:p>
            </p:txBody>
          </p:sp>
          <p:sp>
            <p:nvSpPr>
              <p:cNvPr id="3281" name="Google Shape;3281;p84"/>
              <p:cNvSpPr txBox="1"/>
              <p:nvPr/>
            </p:nvSpPr>
            <p:spPr>
              <a:xfrm>
                <a:off x="5056718" y="1417379"/>
                <a:ext cx="314400" cy="184625"/>
              </a:xfrm>
              <a:prstGeom prst="rect">
                <a:avLst/>
              </a:prstGeom>
              <a:noFill/>
              <a:ln>
                <a:noFill/>
              </a:ln>
            </p:spPr>
            <p:txBody>
              <a:bodyPr spcFirstLastPara="1" wrap="square" lIns="121900" tIns="60933" rIns="121900" bIns="60933" anchor="t" anchorCtr="0">
                <a:spAutoFit/>
              </a:bodyPr>
              <a:lstStyle/>
              <a:p>
                <a:pPr algn="r">
                  <a:buClr>
                    <a:srgbClr val="000000"/>
                  </a:buClr>
                  <a:buSzPts val="600"/>
                </a:pPr>
                <a:r>
                  <a:rPr lang="tr-TR" sz="800" dirty="0">
                    <a:solidFill>
                      <a:srgbClr val="000000"/>
                    </a:solidFill>
                    <a:latin typeface="Arial"/>
                    <a:ea typeface="Arial"/>
                    <a:cs typeface="Arial"/>
                    <a:sym typeface="Arial"/>
                  </a:rPr>
                  <a:t>100</a:t>
                </a:r>
              </a:p>
            </p:txBody>
          </p:sp>
        </p:grpSp>
        <p:grpSp>
          <p:nvGrpSpPr>
            <p:cNvPr id="3282" name="Google Shape;3282;p84"/>
            <p:cNvGrpSpPr/>
            <p:nvPr/>
          </p:nvGrpSpPr>
          <p:grpSpPr>
            <a:xfrm>
              <a:off x="4946777" y="2898426"/>
              <a:ext cx="3775687" cy="169285"/>
              <a:chOff x="5219735" y="2942765"/>
              <a:chExt cx="3775687" cy="169285"/>
            </a:xfrm>
          </p:grpSpPr>
          <p:sp>
            <p:nvSpPr>
              <p:cNvPr id="3283" name="Google Shape;3283;p84"/>
              <p:cNvSpPr txBox="1"/>
              <p:nvPr/>
            </p:nvSpPr>
            <p:spPr>
              <a:xfrm>
                <a:off x="5219735"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44</a:t>
                </a:r>
              </a:p>
            </p:txBody>
          </p:sp>
          <p:sp>
            <p:nvSpPr>
              <p:cNvPr id="3284" name="Google Shape;3284;p84"/>
              <p:cNvSpPr txBox="1"/>
              <p:nvPr/>
            </p:nvSpPr>
            <p:spPr>
              <a:xfrm>
                <a:off x="5470482"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43</a:t>
                </a:r>
              </a:p>
            </p:txBody>
          </p:sp>
          <p:sp>
            <p:nvSpPr>
              <p:cNvPr id="3285" name="Google Shape;3285;p84"/>
              <p:cNvSpPr txBox="1"/>
              <p:nvPr/>
            </p:nvSpPr>
            <p:spPr>
              <a:xfrm>
                <a:off x="5721229"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41</a:t>
                </a:r>
              </a:p>
            </p:txBody>
          </p:sp>
          <p:sp>
            <p:nvSpPr>
              <p:cNvPr id="3286" name="Google Shape;3286;p84"/>
              <p:cNvSpPr txBox="1"/>
              <p:nvPr/>
            </p:nvSpPr>
            <p:spPr>
              <a:xfrm>
                <a:off x="5971849"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39</a:t>
                </a:r>
              </a:p>
            </p:txBody>
          </p:sp>
          <p:sp>
            <p:nvSpPr>
              <p:cNvPr id="3287" name="Google Shape;3287;p84"/>
              <p:cNvSpPr txBox="1"/>
              <p:nvPr/>
            </p:nvSpPr>
            <p:spPr>
              <a:xfrm>
                <a:off x="6222595"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38</a:t>
                </a:r>
              </a:p>
            </p:txBody>
          </p:sp>
          <p:sp>
            <p:nvSpPr>
              <p:cNvPr id="3288" name="Google Shape;3288;p84"/>
              <p:cNvSpPr txBox="1"/>
              <p:nvPr/>
            </p:nvSpPr>
            <p:spPr>
              <a:xfrm>
                <a:off x="6473342"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35</a:t>
                </a:r>
              </a:p>
            </p:txBody>
          </p:sp>
          <p:sp>
            <p:nvSpPr>
              <p:cNvPr id="3289" name="Google Shape;3289;p84"/>
              <p:cNvSpPr txBox="1"/>
              <p:nvPr/>
            </p:nvSpPr>
            <p:spPr>
              <a:xfrm>
                <a:off x="6723962"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34</a:t>
                </a:r>
              </a:p>
            </p:txBody>
          </p:sp>
          <p:sp>
            <p:nvSpPr>
              <p:cNvPr id="3290" name="Google Shape;3290;p84"/>
              <p:cNvSpPr txBox="1"/>
              <p:nvPr/>
            </p:nvSpPr>
            <p:spPr>
              <a:xfrm>
                <a:off x="6974709"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33</a:t>
                </a:r>
              </a:p>
            </p:txBody>
          </p:sp>
          <p:sp>
            <p:nvSpPr>
              <p:cNvPr id="3291" name="Google Shape;3291;p84"/>
              <p:cNvSpPr txBox="1"/>
              <p:nvPr/>
            </p:nvSpPr>
            <p:spPr>
              <a:xfrm>
                <a:off x="7225455"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24</a:t>
                </a:r>
              </a:p>
            </p:txBody>
          </p:sp>
          <p:sp>
            <p:nvSpPr>
              <p:cNvPr id="3292" name="Google Shape;3292;p84"/>
              <p:cNvSpPr txBox="1"/>
              <p:nvPr/>
            </p:nvSpPr>
            <p:spPr>
              <a:xfrm>
                <a:off x="7476202"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19</a:t>
                </a:r>
              </a:p>
            </p:txBody>
          </p:sp>
          <p:sp>
            <p:nvSpPr>
              <p:cNvPr id="3293" name="Google Shape;3293;p84"/>
              <p:cNvSpPr txBox="1"/>
              <p:nvPr/>
            </p:nvSpPr>
            <p:spPr>
              <a:xfrm>
                <a:off x="7977569"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13</a:t>
                </a:r>
              </a:p>
            </p:txBody>
          </p:sp>
          <p:sp>
            <p:nvSpPr>
              <p:cNvPr id="3294" name="Google Shape;3294;p84"/>
              <p:cNvSpPr txBox="1"/>
              <p:nvPr/>
            </p:nvSpPr>
            <p:spPr>
              <a:xfrm>
                <a:off x="7726822" y="2942765"/>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18</a:t>
                </a:r>
              </a:p>
            </p:txBody>
          </p:sp>
          <p:sp>
            <p:nvSpPr>
              <p:cNvPr id="3295" name="Google Shape;3295;p84"/>
              <p:cNvSpPr txBox="1"/>
              <p:nvPr/>
            </p:nvSpPr>
            <p:spPr>
              <a:xfrm>
                <a:off x="8245963" y="2942765"/>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8</a:t>
                </a:r>
              </a:p>
            </p:txBody>
          </p:sp>
          <p:sp>
            <p:nvSpPr>
              <p:cNvPr id="3296" name="Google Shape;3296;p84"/>
              <p:cNvSpPr txBox="1"/>
              <p:nvPr/>
            </p:nvSpPr>
            <p:spPr>
              <a:xfrm>
                <a:off x="8496583" y="2942765"/>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3297" name="Google Shape;3297;p84"/>
              <p:cNvSpPr txBox="1"/>
              <p:nvPr/>
            </p:nvSpPr>
            <p:spPr>
              <a:xfrm>
                <a:off x="8720922" y="2942765"/>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3298" name="Google Shape;3298;p84"/>
            <p:cNvGrpSpPr/>
            <p:nvPr/>
          </p:nvGrpSpPr>
          <p:grpSpPr>
            <a:xfrm>
              <a:off x="4946777" y="2987694"/>
              <a:ext cx="3775687" cy="169285"/>
              <a:chOff x="5219735" y="3032033"/>
              <a:chExt cx="3775687" cy="169285"/>
            </a:xfrm>
          </p:grpSpPr>
          <p:sp>
            <p:nvSpPr>
              <p:cNvPr id="3299" name="Google Shape;3299;p84"/>
              <p:cNvSpPr txBox="1"/>
              <p:nvPr/>
            </p:nvSpPr>
            <p:spPr>
              <a:xfrm>
                <a:off x="5219735"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36</a:t>
                </a:r>
              </a:p>
            </p:txBody>
          </p:sp>
          <p:sp>
            <p:nvSpPr>
              <p:cNvPr id="3300" name="Google Shape;3300;p84"/>
              <p:cNvSpPr txBox="1"/>
              <p:nvPr/>
            </p:nvSpPr>
            <p:spPr>
              <a:xfrm>
                <a:off x="5470482"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28</a:t>
                </a:r>
              </a:p>
            </p:txBody>
          </p:sp>
          <p:sp>
            <p:nvSpPr>
              <p:cNvPr id="3301" name="Google Shape;3301;p84"/>
              <p:cNvSpPr txBox="1"/>
              <p:nvPr/>
            </p:nvSpPr>
            <p:spPr>
              <a:xfrm>
                <a:off x="5721229"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20</a:t>
                </a:r>
              </a:p>
            </p:txBody>
          </p:sp>
          <p:sp>
            <p:nvSpPr>
              <p:cNvPr id="3302" name="Google Shape;3302;p84"/>
              <p:cNvSpPr txBox="1"/>
              <p:nvPr/>
            </p:nvSpPr>
            <p:spPr>
              <a:xfrm>
                <a:off x="5971849"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15</a:t>
                </a:r>
              </a:p>
            </p:txBody>
          </p:sp>
          <p:sp>
            <p:nvSpPr>
              <p:cNvPr id="3303" name="Google Shape;3303;p84"/>
              <p:cNvSpPr txBox="1"/>
              <p:nvPr/>
            </p:nvSpPr>
            <p:spPr>
              <a:xfrm>
                <a:off x="6222595"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14</a:t>
                </a:r>
              </a:p>
            </p:txBody>
          </p:sp>
          <p:sp>
            <p:nvSpPr>
              <p:cNvPr id="3304" name="Google Shape;3304;p84"/>
              <p:cNvSpPr txBox="1"/>
              <p:nvPr/>
            </p:nvSpPr>
            <p:spPr>
              <a:xfrm>
                <a:off x="6473342" y="3032033"/>
                <a:ext cx="2553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12</a:t>
                </a:r>
              </a:p>
            </p:txBody>
          </p:sp>
          <p:sp>
            <p:nvSpPr>
              <p:cNvPr id="3305" name="Google Shape;3305;p84"/>
              <p:cNvSpPr txBox="1"/>
              <p:nvPr/>
            </p:nvSpPr>
            <p:spPr>
              <a:xfrm>
                <a:off x="6710985" y="3032033"/>
                <a:ext cx="2556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11</a:t>
                </a:r>
              </a:p>
            </p:txBody>
          </p:sp>
          <p:sp>
            <p:nvSpPr>
              <p:cNvPr id="3306" name="Google Shape;3306;p84"/>
              <p:cNvSpPr txBox="1"/>
              <p:nvPr/>
            </p:nvSpPr>
            <p:spPr>
              <a:xfrm>
                <a:off x="6992356"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8</a:t>
                </a:r>
              </a:p>
            </p:txBody>
          </p:sp>
          <p:sp>
            <p:nvSpPr>
              <p:cNvPr id="3307" name="Google Shape;3307;p84"/>
              <p:cNvSpPr txBox="1"/>
              <p:nvPr/>
            </p:nvSpPr>
            <p:spPr>
              <a:xfrm>
                <a:off x="7243103"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6</a:t>
                </a:r>
              </a:p>
            </p:txBody>
          </p:sp>
          <p:sp>
            <p:nvSpPr>
              <p:cNvPr id="3308" name="Google Shape;3308;p84"/>
              <p:cNvSpPr txBox="1"/>
              <p:nvPr/>
            </p:nvSpPr>
            <p:spPr>
              <a:xfrm>
                <a:off x="7493850"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5</a:t>
                </a:r>
              </a:p>
            </p:txBody>
          </p:sp>
          <p:sp>
            <p:nvSpPr>
              <p:cNvPr id="3309" name="Google Shape;3309;p84"/>
              <p:cNvSpPr txBox="1"/>
              <p:nvPr/>
            </p:nvSpPr>
            <p:spPr>
              <a:xfrm>
                <a:off x="7995216"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3</a:t>
                </a:r>
              </a:p>
            </p:txBody>
          </p:sp>
          <p:sp>
            <p:nvSpPr>
              <p:cNvPr id="3310" name="Google Shape;3310;p84"/>
              <p:cNvSpPr txBox="1"/>
              <p:nvPr/>
            </p:nvSpPr>
            <p:spPr>
              <a:xfrm>
                <a:off x="7744469"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4</a:t>
                </a:r>
              </a:p>
            </p:txBody>
          </p:sp>
          <p:sp>
            <p:nvSpPr>
              <p:cNvPr id="3311" name="Google Shape;3311;p84"/>
              <p:cNvSpPr txBox="1"/>
              <p:nvPr/>
            </p:nvSpPr>
            <p:spPr>
              <a:xfrm>
                <a:off x="8245963" y="3032033"/>
                <a:ext cx="2199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1</a:t>
                </a:r>
              </a:p>
            </p:txBody>
          </p:sp>
          <p:sp>
            <p:nvSpPr>
              <p:cNvPr id="3312" name="Google Shape;3312;p84"/>
              <p:cNvSpPr txBox="1"/>
              <p:nvPr/>
            </p:nvSpPr>
            <p:spPr>
              <a:xfrm>
                <a:off x="8470175" y="3032033"/>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sp>
            <p:nvSpPr>
              <p:cNvPr id="3313" name="Google Shape;3313;p84"/>
              <p:cNvSpPr txBox="1"/>
              <p:nvPr/>
            </p:nvSpPr>
            <p:spPr>
              <a:xfrm>
                <a:off x="8720922" y="3032033"/>
                <a:ext cx="274500" cy="169285"/>
              </a:xfrm>
              <a:prstGeom prst="rect">
                <a:avLst/>
              </a:prstGeom>
              <a:noFill/>
              <a:ln>
                <a:noFill/>
              </a:ln>
            </p:spPr>
            <p:txBody>
              <a:bodyPr spcFirstLastPara="1" wrap="square" lIns="121900" tIns="60933" rIns="121900" bIns="60933" anchor="t" anchorCtr="0">
                <a:spAutoFit/>
              </a:bodyPr>
              <a:lstStyle/>
              <a:p>
                <a:pPr algn="ctr">
                  <a:buClr>
                    <a:srgbClr val="000000"/>
                  </a:buClr>
                  <a:buSzPts val="500"/>
                </a:pPr>
                <a:r>
                  <a:rPr lang="tr-TR" sz="667" dirty="0">
                    <a:solidFill>
                      <a:srgbClr val="000000"/>
                    </a:solidFill>
                    <a:latin typeface="Arial"/>
                    <a:ea typeface="Arial"/>
                    <a:cs typeface="Arial"/>
                    <a:sym typeface="Arial"/>
                  </a:rPr>
                  <a:t>NE</a:t>
                </a:r>
              </a:p>
            </p:txBody>
          </p:sp>
        </p:grpSp>
        <p:grpSp>
          <p:nvGrpSpPr>
            <p:cNvPr id="3314" name="Google Shape;3314;p84"/>
            <p:cNvGrpSpPr/>
            <p:nvPr/>
          </p:nvGrpSpPr>
          <p:grpSpPr>
            <a:xfrm>
              <a:off x="4960870" y="2692851"/>
              <a:ext cx="3759944" cy="184625"/>
              <a:chOff x="5233828" y="2731779"/>
              <a:chExt cx="3759944" cy="184625"/>
            </a:xfrm>
          </p:grpSpPr>
          <p:sp>
            <p:nvSpPr>
              <p:cNvPr id="3315" name="Google Shape;3315;p84"/>
              <p:cNvSpPr txBox="1"/>
              <p:nvPr/>
            </p:nvSpPr>
            <p:spPr>
              <a:xfrm>
                <a:off x="5233828"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0</a:t>
                </a:r>
              </a:p>
            </p:txBody>
          </p:sp>
          <p:sp>
            <p:nvSpPr>
              <p:cNvPr id="3316" name="Google Shape;3316;p84"/>
              <p:cNvSpPr txBox="1"/>
              <p:nvPr/>
            </p:nvSpPr>
            <p:spPr>
              <a:xfrm>
                <a:off x="5484575"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a:t>
                </a:r>
              </a:p>
            </p:txBody>
          </p:sp>
          <p:sp>
            <p:nvSpPr>
              <p:cNvPr id="3317" name="Google Shape;3317;p84"/>
              <p:cNvSpPr txBox="1"/>
              <p:nvPr/>
            </p:nvSpPr>
            <p:spPr>
              <a:xfrm>
                <a:off x="5735321"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6</a:t>
                </a:r>
              </a:p>
            </p:txBody>
          </p:sp>
          <p:sp>
            <p:nvSpPr>
              <p:cNvPr id="3318" name="Google Shape;3318;p84"/>
              <p:cNvSpPr txBox="1"/>
              <p:nvPr/>
            </p:nvSpPr>
            <p:spPr>
              <a:xfrm>
                <a:off x="5986068" y="2731779"/>
                <a:ext cx="2280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9</a:t>
                </a:r>
              </a:p>
            </p:txBody>
          </p:sp>
          <p:sp>
            <p:nvSpPr>
              <p:cNvPr id="3319" name="Google Shape;3319;p84"/>
              <p:cNvSpPr txBox="1"/>
              <p:nvPr/>
            </p:nvSpPr>
            <p:spPr>
              <a:xfrm>
                <a:off x="6215486"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12</a:t>
                </a:r>
              </a:p>
            </p:txBody>
          </p:sp>
          <p:sp>
            <p:nvSpPr>
              <p:cNvPr id="3320" name="Google Shape;3320;p84"/>
              <p:cNvSpPr txBox="1"/>
              <p:nvPr/>
            </p:nvSpPr>
            <p:spPr>
              <a:xfrm>
                <a:off x="6466232"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15</a:t>
                </a:r>
              </a:p>
            </p:txBody>
          </p:sp>
          <p:sp>
            <p:nvSpPr>
              <p:cNvPr id="3321" name="Google Shape;3321;p84"/>
              <p:cNvSpPr txBox="1"/>
              <p:nvPr/>
            </p:nvSpPr>
            <p:spPr>
              <a:xfrm>
                <a:off x="6716979"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18</a:t>
                </a:r>
              </a:p>
            </p:txBody>
          </p:sp>
          <p:sp>
            <p:nvSpPr>
              <p:cNvPr id="3322" name="Google Shape;3322;p84"/>
              <p:cNvSpPr txBox="1"/>
              <p:nvPr/>
            </p:nvSpPr>
            <p:spPr>
              <a:xfrm>
                <a:off x="6967599"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21</a:t>
                </a:r>
              </a:p>
            </p:txBody>
          </p:sp>
          <p:sp>
            <p:nvSpPr>
              <p:cNvPr id="3323" name="Google Shape;3323;p84"/>
              <p:cNvSpPr txBox="1"/>
              <p:nvPr/>
            </p:nvSpPr>
            <p:spPr>
              <a:xfrm>
                <a:off x="7218346"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24</a:t>
                </a:r>
              </a:p>
            </p:txBody>
          </p:sp>
          <p:sp>
            <p:nvSpPr>
              <p:cNvPr id="3324" name="Google Shape;3324;p84"/>
              <p:cNvSpPr txBox="1"/>
              <p:nvPr/>
            </p:nvSpPr>
            <p:spPr>
              <a:xfrm>
                <a:off x="7469092"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27</a:t>
                </a:r>
              </a:p>
            </p:txBody>
          </p:sp>
          <p:sp>
            <p:nvSpPr>
              <p:cNvPr id="3325" name="Google Shape;3325;p84"/>
              <p:cNvSpPr txBox="1"/>
              <p:nvPr/>
            </p:nvSpPr>
            <p:spPr>
              <a:xfrm>
                <a:off x="7719839"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30</a:t>
                </a:r>
              </a:p>
            </p:txBody>
          </p:sp>
          <p:sp>
            <p:nvSpPr>
              <p:cNvPr id="3326" name="Google Shape;3326;p84"/>
              <p:cNvSpPr txBox="1"/>
              <p:nvPr/>
            </p:nvSpPr>
            <p:spPr>
              <a:xfrm>
                <a:off x="7970459"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33</a:t>
                </a:r>
              </a:p>
            </p:txBody>
          </p:sp>
          <p:sp>
            <p:nvSpPr>
              <p:cNvPr id="3327" name="Google Shape;3327;p84"/>
              <p:cNvSpPr txBox="1"/>
              <p:nvPr/>
            </p:nvSpPr>
            <p:spPr>
              <a:xfrm>
                <a:off x="8221206"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36</a:t>
                </a:r>
              </a:p>
            </p:txBody>
          </p:sp>
          <p:sp>
            <p:nvSpPr>
              <p:cNvPr id="3328" name="Google Shape;3328;p84"/>
              <p:cNvSpPr txBox="1"/>
              <p:nvPr/>
            </p:nvSpPr>
            <p:spPr>
              <a:xfrm>
                <a:off x="8471952"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39</a:t>
                </a:r>
              </a:p>
            </p:txBody>
          </p:sp>
          <p:sp>
            <p:nvSpPr>
              <p:cNvPr id="3329" name="Google Shape;3329;p84"/>
              <p:cNvSpPr txBox="1"/>
              <p:nvPr/>
            </p:nvSpPr>
            <p:spPr>
              <a:xfrm>
                <a:off x="8722572" y="2731779"/>
                <a:ext cx="271200" cy="184625"/>
              </a:xfrm>
              <a:prstGeom prst="rect">
                <a:avLst/>
              </a:prstGeom>
              <a:noFill/>
              <a:ln>
                <a:noFill/>
              </a:ln>
            </p:spPr>
            <p:txBody>
              <a:bodyPr spcFirstLastPara="1" wrap="square" lIns="121900" tIns="60933" rIns="121900" bIns="60933" anchor="t" anchorCtr="0">
                <a:spAutoFit/>
              </a:bodyPr>
              <a:lstStyle/>
              <a:p>
                <a:pPr algn="ctr">
                  <a:buClr>
                    <a:srgbClr val="000000"/>
                  </a:buClr>
                  <a:buSzPts val="600"/>
                </a:pPr>
                <a:r>
                  <a:rPr lang="tr-TR" sz="800" dirty="0">
                    <a:solidFill>
                      <a:srgbClr val="000000"/>
                    </a:solidFill>
                    <a:latin typeface="Arial"/>
                    <a:ea typeface="Arial"/>
                    <a:cs typeface="Arial"/>
                    <a:sym typeface="Arial"/>
                  </a:rPr>
                  <a:t>42</a:t>
                </a:r>
              </a:p>
            </p:txBody>
          </p:sp>
        </p:grpSp>
        <p:grpSp>
          <p:nvGrpSpPr>
            <p:cNvPr id="3330" name="Google Shape;3330;p84"/>
            <p:cNvGrpSpPr/>
            <p:nvPr/>
          </p:nvGrpSpPr>
          <p:grpSpPr>
            <a:xfrm>
              <a:off x="4586116" y="2897310"/>
              <a:ext cx="491054" cy="424939"/>
              <a:chOff x="573621" y="3024219"/>
              <a:chExt cx="491054" cy="424939"/>
            </a:xfrm>
          </p:grpSpPr>
          <p:sp>
            <p:nvSpPr>
              <p:cNvPr id="3331" name="Google Shape;3331;p84"/>
              <p:cNvSpPr txBox="1"/>
              <p:nvPr/>
            </p:nvSpPr>
            <p:spPr>
              <a:xfrm>
                <a:off x="573621" y="3024219"/>
                <a:ext cx="490800"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CR (N=44)</a:t>
                </a:r>
              </a:p>
            </p:txBody>
          </p:sp>
          <p:sp>
            <p:nvSpPr>
              <p:cNvPr id="3332" name="Google Shape;3332;p84"/>
              <p:cNvSpPr txBox="1"/>
              <p:nvPr/>
            </p:nvSpPr>
            <p:spPr>
              <a:xfrm>
                <a:off x="573621" y="3113613"/>
                <a:ext cx="490800"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NR (N=36)</a:t>
                </a:r>
              </a:p>
            </p:txBody>
          </p:sp>
          <p:sp>
            <p:nvSpPr>
              <p:cNvPr id="3333" name="Google Shape;3333;p84"/>
              <p:cNvSpPr txBox="1"/>
              <p:nvPr/>
            </p:nvSpPr>
            <p:spPr>
              <a:xfrm>
                <a:off x="577175" y="3202881"/>
                <a:ext cx="487500" cy="246277"/>
              </a:xfrm>
              <a:prstGeom prst="rect">
                <a:avLst/>
              </a:prstGeom>
              <a:noFill/>
              <a:ln>
                <a:noFill/>
              </a:ln>
            </p:spPr>
            <p:txBody>
              <a:bodyPr spcFirstLastPara="1" wrap="square" lIns="121900" tIns="60933" rIns="121900" bIns="60933" anchor="t" anchorCtr="0">
                <a:spAutoFit/>
              </a:bodyPr>
              <a:lstStyle/>
              <a:p>
                <a:pPr algn="r">
                  <a:buClr>
                    <a:srgbClr val="000000"/>
                  </a:buClr>
                  <a:buSzPts val="500"/>
                </a:pPr>
                <a:r>
                  <a:rPr lang="tr-TR" sz="667" dirty="0">
                    <a:solidFill>
                      <a:srgbClr val="000000"/>
                    </a:solidFill>
                    <a:latin typeface="Arial"/>
                    <a:ea typeface="Arial"/>
                    <a:cs typeface="Arial"/>
                    <a:sym typeface="Arial"/>
                  </a:rPr>
                  <a:t>PR (N=26)</a:t>
                </a:r>
              </a:p>
            </p:txBody>
          </p:sp>
        </p:grpSp>
      </p:grpSp>
      <p:sp>
        <p:nvSpPr>
          <p:cNvPr id="2" name="Rectangle 1"/>
          <p:cNvSpPr/>
          <p:nvPr/>
        </p:nvSpPr>
        <p:spPr>
          <a:xfrm>
            <a:off x="7840494" y="6301545"/>
            <a:ext cx="4441988" cy="584775"/>
          </a:xfrm>
          <a:prstGeom prst="rect">
            <a:avLst/>
          </a:prstGeom>
        </p:spPr>
        <p:txBody>
          <a:bodyPr wrap="square">
            <a:spAutoFit/>
          </a:bodyPr>
          <a:lstStyle/>
          <a:p>
            <a:pPr algn="r"/>
            <a:r>
              <a:rPr lang="tr-TR" sz="800" dirty="0"/>
              <a:t>Hutchings M, Carlo-Stella C, Morschhauser F, et al. "Glofitamab Monotherapy in Relapsed or Refractory Large B-Cell Lymphoma: Extended Follow-Up from a Pivotal Phase II Study and Subgroup Analyses in Patients with Prior Chimeric Antigen Receptor T-Cell Therapy and by Baseline Total Metabolic Tumor Volume." ASH 2023; oral presentation (abstract #433).</a:t>
            </a:r>
          </a:p>
        </p:txBody>
      </p:sp>
    </p:spTree>
    <p:extLst>
      <p:ext uri="{BB962C8B-B14F-4D97-AF65-F5344CB8AC3E}">
        <p14:creationId xmlns:p14="http://schemas.microsoft.com/office/powerpoint/2010/main" val="41503649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3"/>
          <p:cNvSpPr txBox="1"/>
          <p:nvPr/>
        </p:nvSpPr>
        <p:spPr>
          <a:xfrm>
            <a:off x="304967"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NHL'de karşılanmamış gereksinimler: Tüm dünyadaki en yaygın </a:t>
            </a:r>
            <a:r>
              <a:rPr lang="en" sz="2533" dirty="0">
                <a:solidFill>
                  <a:srgbClr val="0066CC"/>
                </a:solidFill>
                <a:latin typeface="Arial"/>
                <a:ea typeface="Arial"/>
                <a:cs typeface="Arial"/>
                <a:sym typeface="Arial"/>
              </a:rPr>
              <a:t/>
            </a:r>
            <a:br>
              <a:rPr lang="en" sz="2533" dirty="0">
                <a:solidFill>
                  <a:srgbClr val="0066CC"/>
                </a:solidFill>
                <a:latin typeface="Arial"/>
                <a:ea typeface="Arial"/>
                <a:cs typeface="Arial"/>
                <a:sym typeface="Arial"/>
              </a:rPr>
            </a:br>
            <a:r>
              <a:rPr lang="tr-TR" sz="2533" dirty="0">
                <a:solidFill>
                  <a:srgbClr val="0066CC"/>
                </a:solidFill>
                <a:latin typeface="Arial"/>
                <a:ea typeface="Arial"/>
                <a:cs typeface="Arial"/>
                <a:sym typeface="Arial"/>
              </a:rPr>
              <a:t>hematolojik malignite</a:t>
            </a:r>
          </a:p>
        </p:txBody>
      </p:sp>
      <p:sp>
        <p:nvSpPr>
          <p:cNvPr id="284" name="Google Shape;284;p43"/>
          <p:cNvSpPr/>
          <p:nvPr/>
        </p:nvSpPr>
        <p:spPr>
          <a:xfrm>
            <a:off x="3809600" y="2305900"/>
            <a:ext cx="4572800" cy="360000"/>
          </a:xfrm>
          <a:prstGeom prst="roundRect">
            <a:avLst>
              <a:gd name="adj" fmla="val 19019"/>
            </a:avLst>
          </a:prstGeom>
          <a:solidFill>
            <a:schemeClr val="accent2"/>
          </a:solidFill>
          <a:ln>
            <a:noFill/>
          </a:ln>
        </p:spPr>
        <p:txBody>
          <a:bodyPr spcFirstLastPara="1" wrap="square" lIns="121900" tIns="60933" rIns="121900" bIns="60933" anchor="ctr" anchorCtr="0">
            <a:noAutofit/>
          </a:bodyPr>
          <a:lstStyle/>
          <a:p>
            <a:pPr algn="ctr">
              <a:buClr>
                <a:srgbClr val="000000"/>
              </a:buClr>
              <a:buSzPts val="1100"/>
            </a:pPr>
            <a:r>
              <a:rPr lang="tr-TR" sz="1600" b="1" dirty="0">
                <a:solidFill>
                  <a:schemeClr val="lt1"/>
                </a:solidFill>
                <a:latin typeface="Arial"/>
                <a:ea typeface="Arial"/>
                <a:cs typeface="Arial"/>
                <a:sym typeface="Arial"/>
              </a:rPr>
              <a:t>Yaygın B hücreli NHL alt-tiplerinin sıklığı</a:t>
            </a:r>
            <a:r>
              <a:rPr lang="tr-TR" sz="1600" b="1" baseline="30000" dirty="0">
                <a:solidFill>
                  <a:schemeClr val="lt1"/>
                </a:solidFill>
                <a:latin typeface="Arial"/>
                <a:ea typeface="Arial"/>
                <a:cs typeface="Arial"/>
                <a:sym typeface="Arial"/>
              </a:rPr>
              <a:t>1</a:t>
            </a:r>
          </a:p>
        </p:txBody>
      </p:sp>
      <p:sp>
        <p:nvSpPr>
          <p:cNvPr id="285" name="Google Shape;285;p43"/>
          <p:cNvSpPr txBox="1"/>
          <p:nvPr/>
        </p:nvSpPr>
        <p:spPr>
          <a:xfrm>
            <a:off x="6474516" y="2708073"/>
            <a:ext cx="12956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i="1" dirty="0">
                <a:solidFill>
                  <a:schemeClr val="dk1"/>
                </a:solidFill>
                <a:latin typeface="Arial"/>
                <a:ea typeface="Arial"/>
                <a:cs typeface="Arial"/>
                <a:sym typeface="Arial"/>
              </a:rPr>
              <a:t>İndolent</a:t>
            </a:r>
          </a:p>
        </p:txBody>
      </p:sp>
      <p:sp>
        <p:nvSpPr>
          <p:cNvPr id="286" name="Google Shape;286;p43"/>
          <p:cNvSpPr txBox="1"/>
          <p:nvPr/>
        </p:nvSpPr>
        <p:spPr>
          <a:xfrm>
            <a:off x="4539531" y="2708073"/>
            <a:ext cx="16228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i="1" dirty="0">
                <a:solidFill>
                  <a:schemeClr val="dk1"/>
                </a:solidFill>
                <a:latin typeface="Arial"/>
                <a:ea typeface="Arial"/>
                <a:cs typeface="Arial"/>
                <a:sym typeface="Arial"/>
              </a:rPr>
              <a:t>Agresif</a:t>
            </a:r>
          </a:p>
        </p:txBody>
      </p:sp>
      <p:cxnSp>
        <p:nvCxnSpPr>
          <p:cNvPr id="287" name="Google Shape;287;p43"/>
          <p:cNvCxnSpPr/>
          <p:nvPr/>
        </p:nvCxnSpPr>
        <p:spPr>
          <a:xfrm flipH="1">
            <a:off x="6085387" y="3241301"/>
            <a:ext cx="21200" cy="2366000"/>
          </a:xfrm>
          <a:prstGeom prst="straightConnector1">
            <a:avLst/>
          </a:prstGeom>
          <a:noFill/>
          <a:ln w="12700" cap="flat" cmpd="sng">
            <a:solidFill>
              <a:schemeClr val="dk1"/>
            </a:solidFill>
            <a:prstDash val="lgDash"/>
            <a:round/>
            <a:headEnd type="none" w="sm" len="sm"/>
            <a:tailEnd type="none" w="sm" len="sm"/>
          </a:ln>
        </p:spPr>
      </p:cxnSp>
      <p:sp>
        <p:nvSpPr>
          <p:cNvPr id="288" name="Google Shape;288;p43"/>
          <p:cNvSpPr txBox="1"/>
          <p:nvPr/>
        </p:nvSpPr>
        <p:spPr>
          <a:xfrm>
            <a:off x="5051996" y="3193591"/>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DLBCL</a:t>
            </a:r>
          </a:p>
        </p:txBody>
      </p:sp>
      <p:sp>
        <p:nvSpPr>
          <p:cNvPr id="289" name="Google Shape;289;p43"/>
          <p:cNvSpPr txBox="1"/>
          <p:nvPr/>
        </p:nvSpPr>
        <p:spPr>
          <a:xfrm>
            <a:off x="5051996" y="3891304"/>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MHL</a:t>
            </a:r>
          </a:p>
        </p:txBody>
      </p:sp>
      <p:sp>
        <p:nvSpPr>
          <p:cNvPr id="290" name="Google Shape;290;p43"/>
          <p:cNvSpPr txBox="1"/>
          <p:nvPr/>
        </p:nvSpPr>
        <p:spPr>
          <a:xfrm>
            <a:off x="5051996" y="4583617"/>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BL</a:t>
            </a:r>
          </a:p>
        </p:txBody>
      </p:sp>
      <p:sp>
        <p:nvSpPr>
          <p:cNvPr id="291" name="Google Shape;291;p43"/>
          <p:cNvSpPr txBox="1"/>
          <p:nvPr/>
        </p:nvSpPr>
        <p:spPr>
          <a:xfrm>
            <a:off x="6951839" y="3182683"/>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FL</a:t>
            </a:r>
          </a:p>
        </p:txBody>
      </p:sp>
      <p:sp>
        <p:nvSpPr>
          <p:cNvPr id="292" name="Google Shape;292;p43"/>
          <p:cNvSpPr txBox="1"/>
          <p:nvPr/>
        </p:nvSpPr>
        <p:spPr>
          <a:xfrm>
            <a:off x="6951839" y="3876216"/>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MZL</a:t>
            </a:r>
          </a:p>
        </p:txBody>
      </p:sp>
      <p:sp>
        <p:nvSpPr>
          <p:cNvPr id="293" name="Google Shape;293;p43"/>
          <p:cNvSpPr txBox="1"/>
          <p:nvPr/>
        </p:nvSpPr>
        <p:spPr>
          <a:xfrm>
            <a:off x="6951839" y="4565169"/>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KLL/SLL</a:t>
            </a:r>
          </a:p>
        </p:txBody>
      </p:sp>
      <p:sp>
        <p:nvSpPr>
          <p:cNvPr id="294" name="Google Shape;294;p43"/>
          <p:cNvSpPr txBox="1"/>
          <p:nvPr/>
        </p:nvSpPr>
        <p:spPr>
          <a:xfrm>
            <a:off x="6951839" y="5261324"/>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dirty="0">
                <a:solidFill>
                  <a:srgbClr val="BEBEBE"/>
                </a:solidFill>
                <a:latin typeface="Arial"/>
                <a:ea typeface="Arial"/>
                <a:cs typeface="Arial"/>
                <a:sym typeface="Arial"/>
              </a:rPr>
              <a:t>LPL</a:t>
            </a:r>
          </a:p>
        </p:txBody>
      </p:sp>
      <p:sp>
        <p:nvSpPr>
          <p:cNvPr id="295" name="Google Shape;295;p43"/>
          <p:cNvSpPr txBox="1"/>
          <p:nvPr/>
        </p:nvSpPr>
        <p:spPr>
          <a:xfrm>
            <a:off x="8206238" y="6532196"/>
            <a:ext cx="3966279" cy="283200"/>
          </a:xfrm>
          <a:prstGeom prst="rect">
            <a:avLst/>
          </a:prstGeom>
          <a:noFill/>
          <a:ln>
            <a:noFill/>
          </a:ln>
        </p:spPr>
        <p:txBody>
          <a:bodyPr spcFirstLastPara="1" wrap="square" lIns="0" tIns="0" rIns="0" bIns="0" anchor="b" anchorCtr="0">
            <a:noAutofit/>
          </a:bodyPr>
          <a:lstStyle/>
          <a:p>
            <a:pPr algn="r">
              <a:buClr>
                <a:schemeClr val="lt2"/>
              </a:buClr>
              <a:buSzPts val="700"/>
            </a:pPr>
            <a:r>
              <a:rPr lang="tr-TR" sz="667" dirty="0">
                <a:sym typeface="Arial"/>
              </a:rPr>
              <a:t>1 . </a:t>
            </a:r>
            <a:r>
              <a:rPr lang="tr-TR" sz="667" dirty="0">
                <a:latin typeface="+mj-lt"/>
                <a:sym typeface="Arial"/>
              </a:rPr>
              <a:t>Thandra KC, et al. </a:t>
            </a:r>
            <a:r>
              <a:rPr lang="tr-TR" sz="667" dirty="0">
                <a:latin typeface="+mj-lt"/>
              </a:rPr>
              <a:t>Epidemiology of Non-Hodgkin’s Lymphoma</a:t>
            </a:r>
          </a:p>
          <a:p>
            <a:pPr algn="r">
              <a:buClr>
                <a:schemeClr val="lt2"/>
              </a:buClr>
              <a:buSzPts val="700"/>
            </a:pPr>
            <a:r>
              <a:rPr lang="tr-TR" sz="667" dirty="0">
                <a:latin typeface="+mj-lt"/>
                <a:sym typeface="Arial"/>
              </a:rPr>
              <a:t>Med Sci (Basel) 2021;9:5. </a:t>
            </a:r>
            <a:r>
              <a:rPr lang="en" sz="667" u="sng" dirty="0">
                <a:latin typeface="+mj-lt"/>
                <a:sym typeface="Arial"/>
              </a:rPr>
              <a:t/>
            </a:r>
            <a:br>
              <a:rPr lang="en" sz="667" u="sng" dirty="0">
                <a:latin typeface="+mj-lt"/>
                <a:sym typeface="Arial"/>
              </a:rPr>
            </a:br>
            <a:r>
              <a:rPr lang="tr-TR" sz="667" dirty="0">
                <a:sym typeface="Arial"/>
              </a:rPr>
              <a:t>2. </a:t>
            </a:r>
            <a:r>
              <a:rPr lang="tr-TR" sz="667" dirty="0">
                <a:latin typeface="+mj-lt"/>
                <a:sym typeface="Arial"/>
              </a:rPr>
              <a:t>Vitolo U, et al. </a:t>
            </a:r>
            <a:r>
              <a:rPr lang="tr-TR" sz="667" dirty="0">
                <a:latin typeface="+mj-lt"/>
              </a:rPr>
              <a:t>Obinutuzumab or Rituximab Plus Cyclophosphamide, Doxorubicin, Vincristine, and Prednisone in Previously Untreated Diffuse Large B-Cell Lymphoma.</a:t>
            </a:r>
          </a:p>
          <a:p>
            <a:pPr algn="r">
              <a:buClr>
                <a:schemeClr val="lt2"/>
              </a:buClr>
              <a:buSzPts val="700"/>
            </a:pPr>
            <a:r>
              <a:rPr lang="tr-TR" sz="667" dirty="0">
                <a:latin typeface="+mj-lt"/>
                <a:sym typeface="Arial"/>
              </a:rPr>
              <a:t> JCO 2017;35:3529‒37. </a:t>
            </a:r>
            <a:r>
              <a:rPr lang="en" sz="667" dirty="0">
                <a:sym typeface="Arial"/>
              </a:rPr>
              <a:t/>
            </a:r>
            <a:br>
              <a:rPr lang="en" sz="667" dirty="0">
                <a:sym typeface="Arial"/>
              </a:rPr>
            </a:br>
            <a:r>
              <a:rPr lang="tr-TR" sz="667" dirty="0">
                <a:sym typeface="Arial"/>
              </a:rPr>
              <a:t>3. </a:t>
            </a:r>
            <a:r>
              <a:rPr lang="tr-TR" sz="667" dirty="0">
                <a:latin typeface="+mj-lt"/>
                <a:sym typeface="Arial"/>
              </a:rPr>
              <a:t>Sehn L &amp; Salles G. </a:t>
            </a:r>
            <a:r>
              <a:rPr lang="tr-TR" sz="667" dirty="0">
                <a:latin typeface="+mj-lt"/>
              </a:rPr>
              <a:t>Diffuse Large B-Cell Lymphoma. </a:t>
            </a:r>
            <a:r>
              <a:rPr lang="tr-TR" sz="667" dirty="0">
                <a:latin typeface="+mj-lt"/>
                <a:sym typeface="Arial"/>
              </a:rPr>
              <a:t>NEJM 2021;384:842‒58. </a:t>
            </a:r>
            <a:r>
              <a:rPr lang="en" sz="667" dirty="0">
                <a:latin typeface="+mj-lt"/>
                <a:sym typeface="Arial"/>
              </a:rPr>
              <a:t/>
            </a:r>
            <a:br>
              <a:rPr lang="en" sz="667" dirty="0">
                <a:latin typeface="+mj-lt"/>
                <a:sym typeface="Arial"/>
              </a:rPr>
            </a:br>
            <a:r>
              <a:rPr lang="tr-TR" sz="667" dirty="0">
                <a:sym typeface="Arial"/>
              </a:rPr>
              <a:t>4. </a:t>
            </a:r>
            <a:r>
              <a:rPr lang="tr-TR" sz="667" dirty="0">
                <a:latin typeface="+mj-lt"/>
                <a:sym typeface="Arial"/>
              </a:rPr>
              <a:t>Martin P, et al. </a:t>
            </a:r>
            <a:r>
              <a:rPr lang="en-US" sz="667" dirty="0" err="1">
                <a:latin typeface="+mj-lt"/>
              </a:rPr>
              <a:t>Postibrutinib</a:t>
            </a:r>
            <a:r>
              <a:rPr lang="en-US" sz="667" dirty="0">
                <a:latin typeface="+mj-lt"/>
              </a:rPr>
              <a:t> outcomes in patients with mantle cell lymphoma</a:t>
            </a:r>
            <a:r>
              <a:rPr lang="tr-TR" sz="667" dirty="0">
                <a:latin typeface="+mj-lt"/>
              </a:rPr>
              <a:t>. </a:t>
            </a:r>
            <a:r>
              <a:rPr lang="tr-TR" sz="667" dirty="0">
                <a:latin typeface="+mj-lt"/>
                <a:sym typeface="Arial"/>
              </a:rPr>
              <a:t>Blood 2016;127:1559‒63</a:t>
            </a:r>
            <a:r>
              <a:rPr lang="tr-TR" sz="667" dirty="0">
                <a:sym typeface="Arial"/>
              </a:rPr>
              <a:t>. </a:t>
            </a:r>
            <a:r>
              <a:rPr lang="en" sz="667" dirty="0">
                <a:sym typeface="Arial"/>
              </a:rPr>
              <a:t/>
            </a:r>
            <a:br>
              <a:rPr lang="en" sz="667" dirty="0">
                <a:sym typeface="Arial"/>
              </a:rPr>
            </a:br>
            <a:r>
              <a:rPr lang="tr-TR" sz="667" dirty="0">
                <a:sym typeface="Arial"/>
              </a:rPr>
              <a:t>5. Rivas-Delgado A, et al.</a:t>
            </a:r>
            <a:r>
              <a:rPr lang="en-US" sz="667" dirty="0"/>
              <a:t> Response duration and survival shorten after each relapse in patients with follicular lymphoma treated in the rituximab era</a:t>
            </a:r>
            <a:r>
              <a:rPr lang="tr-TR" sz="667" dirty="0"/>
              <a:t>. </a:t>
            </a:r>
            <a:r>
              <a:rPr lang="tr-TR" sz="667" dirty="0">
                <a:sym typeface="Arial"/>
              </a:rPr>
              <a:t>Br J Haematol 2019;184:753‒59</a:t>
            </a:r>
            <a:r>
              <a:rPr lang="tr-TR" sz="800" dirty="0">
                <a:sym typeface="Arial"/>
              </a:rPr>
              <a:t>.</a:t>
            </a:r>
          </a:p>
        </p:txBody>
      </p:sp>
      <p:sp>
        <p:nvSpPr>
          <p:cNvPr id="296" name="Google Shape;296;p43"/>
          <p:cNvSpPr txBox="1">
            <a:spLocks noGrp="1"/>
          </p:cNvSpPr>
          <p:nvPr>
            <p:ph type="body" idx="1"/>
          </p:nvPr>
        </p:nvSpPr>
        <p:spPr>
          <a:xfrm>
            <a:off x="508000" y="6283267"/>
            <a:ext cx="6787213" cy="226395"/>
          </a:xfrm>
          <a:prstGeom prst="rect">
            <a:avLst/>
          </a:prstGeom>
          <a:noFill/>
          <a:ln>
            <a:noFill/>
          </a:ln>
        </p:spPr>
        <p:txBody>
          <a:bodyPr spcFirstLastPara="1" wrap="square" lIns="0" tIns="0" rIns="0" bIns="0" anchor="b" anchorCtr="0">
            <a:noAutofit/>
          </a:bodyPr>
          <a:lstStyle/>
          <a:p>
            <a:pPr marL="0" indent="0">
              <a:buSzPts val="700"/>
              <a:buNone/>
            </a:pPr>
            <a:r>
              <a:rPr lang="tr-TR" sz="933" dirty="0">
                <a:solidFill>
                  <a:srgbClr val="000000"/>
                </a:solidFill>
              </a:rPr>
              <a:t>BL, Burkitt lenfoma; BTKi, Bruton tirozin kinaz inhibitörü; KLL/SLL, kronik lenfositik lösemi/küçük hücreli lenfositik lenfoma; DLBCL, diffüz büyük B hücreli lenfoma; FL, foliküler lenfoma; LPL, lenfoplazmasitik lenfoma; MHL, mantle hücreli lenfoma; MZL, marjinal zon lenfoma; PD, progresif hastalık; R-CHOP, rituximab artı siklofosfamid, doksorubisin, vinkristin ve prednizon.</a:t>
            </a:r>
          </a:p>
        </p:txBody>
      </p:sp>
      <p:sp>
        <p:nvSpPr>
          <p:cNvPr id="298" name="Google Shape;298;p43"/>
          <p:cNvSpPr/>
          <p:nvPr/>
        </p:nvSpPr>
        <p:spPr>
          <a:xfrm>
            <a:off x="711532" y="4515076"/>
            <a:ext cx="3252800" cy="911200"/>
          </a:xfrm>
          <a:prstGeom prst="wedgeRoundRectCallout">
            <a:avLst>
              <a:gd name="adj1" fmla="val 51839"/>
              <a:gd name="adj2" fmla="val -38135"/>
              <a:gd name="adj3" fmla="val 16667"/>
            </a:avLst>
          </a:prstGeom>
          <a:solidFill>
            <a:srgbClr val="D8D8D8"/>
          </a:solidFill>
          <a:ln w="19050" cap="flat" cmpd="sng">
            <a:solidFill>
              <a:srgbClr val="D8D8D8"/>
            </a:solidFill>
            <a:prstDash val="solid"/>
            <a:round/>
            <a:headEnd type="none" w="sm" len="sm"/>
            <a:tailEnd type="none" w="sm" len="sm"/>
          </a:ln>
        </p:spPr>
        <p:txBody>
          <a:bodyPr spcFirstLastPara="1" wrap="square" lIns="24000" tIns="96000" rIns="24000" bIns="96000" anchor="ctr" anchorCtr="0">
            <a:noAutofit/>
          </a:bodyPr>
          <a:lstStyle/>
          <a:p>
            <a:pPr algn="ctr">
              <a:buClr>
                <a:srgbClr val="000000"/>
              </a:buClr>
              <a:buSzPts val="1000"/>
            </a:pPr>
            <a:r>
              <a:rPr lang="tr-TR" sz="1267" b="1" dirty="0">
                <a:solidFill>
                  <a:schemeClr val="dk1"/>
                </a:solidFill>
                <a:latin typeface="Arial"/>
                <a:ea typeface="Arial"/>
                <a:cs typeface="Arial"/>
                <a:sym typeface="Arial"/>
              </a:rPr>
              <a:t>MHL</a:t>
            </a:r>
          </a:p>
          <a:p>
            <a:pPr marL="228594" indent="-228594">
              <a:buClr>
                <a:srgbClr val="0B41CD"/>
              </a:buClr>
              <a:buSzPts val="1000"/>
              <a:buFont typeface="Arial"/>
              <a:buChar char="•"/>
            </a:pPr>
            <a:r>
              <a:rPr lang="tr-TR" sz="1267" dirty="0">
                <a:latin typeface="Arial"/>
                <a:ea typeface="Arial"/>
                <a:cs typeface="Arial"/>
                <a:sym typeface="Arial"/>
              </a:rPr>
              <a:t>R/R MHL hastalarında, özellikle BTKi tedavisinden sonra PD saptanan hastalarda prognoz kötüdür</a:t>
            </a:r>
            <a:r>
              <a:rPr lang="tr-TR" sz="1267" baseline="30000" dirty="0">
                <a:latin typeface="Arial"/>
                <a:ea typeface="Arial"/>
                <a:cs typeface="Arial"/>
                <a:sym typeface="Arial"/>
              </a:rPr>
              <a:t>4</a:t>
            </a:r>
          </a:p>
        </p:txBody>
      </p:sp>
      <p:sp>
        <p:nvSpPr>
          <p:cNvPr id="299" name="Google Shape;299;p43"/>
          <p:cNvSpPr/>
          <p:nvPr/>
        </p:nvSpPr>
        <p:spPr>
          <a:xfrm>
            <a:off x="8318100" y="2766867"/>
            <a:ext cx="3116800" cy="1414800"/>
          </a:xfrm>
          <a:prstGeom prst="wedgeRoundRectCallout">
            <a:avLst>
              <a:gd name="adj1" fmla="val -52187"/>
              <a:gd name="adj2" fmla="val 11800"/>
              <a:gd name="adj3" fmla="val 16667"/>
            </a:avLst>
          </a:prstGeom>
          <a:solidFill>
            <a:srgbClr val="D8D8D8"/>
          </a:solidFill>
          <a:ln w="19050" cap="flat" cmpd="sng">
            <a:solidFill>
              <a:srgbClr val="D8D8D8"/>
            </a:solidFill>
            <a:prstDash val="solid"/>
            <a:round/>
            <a:headEnd type="none" w="sm" len="sm"/>
            <a:tailEnd type="none" w="sm" len="sm"/>
          </a:ln>
        </p:spPr>
        <p:txBody>
          <a:bodyPr spcFirstLastPara="1" wrap="square" lIns="24000" tIns="96000" rIns="24000" bIns="96000" anchor="ctr" anchorCtr="0">
            <a:noAutofit/>
          </a:bodyPr>
          <a:lstStyle/>
          <a:p>
            <a:pPr algn="ctr">
              <a:buClr>
                <a:srgbClr val="000000"/>
              </a:buClr>
              <a:buSzPts val="1000"/>
            </a:pPr>
            <a:r>
              <a:rPr lang="tr-TR" sz="1267" b="1" dirty="0">
                <a:solidFill>
                  <a:schemeClr val="dk1"/>
                </a:solidFill>
                <a:latin typeface="Arial"/>
                <a:ea typeface="Arial"/>
                <a:cs typeface="Arial"/>
                <a:sym typeface="Arial"/>
              </a:rPr>
              <a:t>FL</a:t>
            </a:r>
          </a:p>
          <a:p>
            <a:pPr marL="228594" indent="-228594">
              <a:buClr>
                <a:srgbClr val="0B41CD"/>
              </a:buClr>
              <a:buSzPts val="1000"/>
              <a:buFont typeface="Arial"/>
              <a:buChar char="•"/>
            </a:pPr>
            <a:r>
              <a:rPr lang="tr-TR" sz="1267" dirty="0">
                <a:latin typeface="Arial"/>
                <a:ea typeface="Arial"/>
                <a:cs typeface="Arial"/>
                <a:sym typeface="Arial"/>
              </a:rPr>
              <a:t>FL, rekürren relapslarla </a:t>
            </a:r>
            <a:r>
              <a:rPr lang="en" sz="1267" dirty="0">
                <a:latin typeface="Arial"/>
                <a:ea typeface="Arial"/>
                <a:cs typeface="Arial"/>
                <a:sym typeface="Arial"/>
              </a:rPr>
              <a:t/>
            </a:r>
            <a:br>
              <a:rPr lang="en" sz="1267" dirty="0">
                <a:latin typeface="Arial"/>
                <a:ea typeface="Arial"/>
                <a:cs typeface="Arial"/>
                <a:sym typeface="Arial"/>
              </a:rPr>
            </a:br>
            <a:r>
              <a:rPr lang="tr-TR" sz="1267" dirty="0">
                <a:latin typeface="Arial"/>
                <a:ea typeface="Arial"/>
                <a:cs typeface="Arial"/>
                <a:sym typeface="Arial"/>
              </a:rPr>
              <a:t>karakterizedir</a:t>
            </a:r>
            <a:r>
              <a:rPr lang="tr-TR" sz="1267" baseline="30000" dirty="0">
                <a:latin typeface="Arial"/>
                <a:ea typeface="Arial"/>
                <a:cs typeface="Arial"/>
                <a:sym typeface="Arial"/>
              </a:rPr>
              <a:t>5</a:t>
            </a:r>
          </a:p>
          <a:p>
            <a:pPr marL="228594" indent="-228594">
              <a:spcBef>
                <a:spcPts val="800"/>
              </a:spcBef>
              <a:buClr>
                <a:srgbClr val="0B41CD"/>
              </a:buClr>
              <a:buSzPts val="1000"/>
              <a:buFont typeface="Arial"/>
              <a:buChar char="•"/>
            </a:pPr>
            <a:r>
              <a:rPr lang="tr-TR" sz="1267" dirty="0">
                <a:latin typeface="Arial"/>
                <a:ea typeface="Arial"/>
                <a:cs typeface="Arial"/>
                <a:sym typeface="Arial"/>
              </a:rPr>
              <a:t>Konvansiyonel ajanlarla, daha sonraki tedavi basamaklarında yanıt oranı azalmakta ve yanıt süresi kısalmaktadır</a:t>
            </a:r>
          </a:p>
        </p:txBody>
      </p:sp>
      <p:sp>
        <p:nvSpPr>
          <p:cNvPr id="300" name="Google Shape;300;p43"/>
          <p:cNvSpPr txBox="1"/>
          <p:nvPr/>
        </p:nvSpPr>
        <p:spPr>
          <a:xfrm>
            <a:off x="435984" y="1458134"/>
            <a:ext cx="11320000" cy="369277"/>
          </a:xfrm>
          <a:prstGeom prst="rect">
            <a:avLst/>
          </a:prstGeom>
          <a:noFill/>
          <a:ln>
            <a:noFill/>
          </a:ln>
        </p:spPr>
        <p:txBody>
          <a:bodyPr spcFirstLastPara="1" wrap="square" lIns="121900" tIns="60933" rIns="121900" bIns="60933" anchor="t" anchorCtr="0">
            <a:spAutoFit/>
          </a:bodyPr>
          <a:lstStyle/>
          <a:p>
            <a:pPr algn="ctr">
              <a:buClr>
                <a:srgbClr val="000000"/>
              </a:buClr>
              <a:buSzPts val="1400"/>
            </a:pPr>
            <a:r>
              <a:rPr lang="tr-TR" sz="1600" dirty="0">
                <a:latin typeface="Arial"/>
                <a:ea typeface="Arial"/>
                <a:cs typeface="Arial"/>
                <a:sym typeface="Arial"/>
              </a:rPr>
              <a:t>NHL, tüm dünyadaki kanser tanıları ve ölümlerinin yaklaşık %3'ünü oluşturmaktadır</a:t>
            </a:r>
            <a:r>
              <a:rPr lang="tr-TR" sz="1600" dirty="0"/>
              <a:t> ve</a:t>
            </a:r>
            <a:r>
              <a:rPr lang="tr-TR" sz="1600" dirty="0">
                <a:latin typeface="Arial"/>
                <a:ea typeface="Arial"/>
                <a:cs typeface="Arial"/>
                <a:sym typeface="Arial"/>
              </a:rPr>
              <a:t> 40’dan fazla majör alt-tipi vardır.</a:t>
            </a:r>
          </a:p>
        </p:txBody>
      </p:sp>
      <p:cxnSp>
        <p:nvCxnSpPr>
          <p:cNvPr id="301" name="Google Shape;301;p43"/>
          <p:cNvCxnSpPr/>
          <p:nvPr/>
        </p:nvCxnSpPr>
        <p:spPr>
          <a:xfrm>
            <a:off x="697833" y="1370367"/>
            <a:ext cx="10862400" cy="0"/>
          </a:xfrm>
          <a:prstGeom prst="straightConnector1">
            <a:avLst/>
          </a:prstGeom>
          <a:noFill/>
          <a:ln w="28575" cap="flat" cmpd="sng">
            <a:solidFill>
              <a:schemeClr val="dk2"/>
            </a:solidFill>
            <a:prstDash val="solid"/>
            <a:round/>
            <a:headEnd type="none" w="sm" len="sm"/>
            <a:tailEnd type="none" w="sm" len="sm"/>
          </a:ln>
        </p:spPr>
      </p:cxnSp>
      <p:cxnSp>
        <p:nvCxnSpPr>
          <p:cNvPr id="302" name="Google Shape;302;p43"/>
          <p:cNvCxnSpPr/>
          <p:nvPr/>
        </p:nvCxnSpPr>
        <p:spPr>
          <a:xfrm rot="10800000" flipH="1">
            <a:off x="697835" y="1948567"/>
            <a:ext cx="10862400" cy="28400"/>
          </a:xfrm>
          <a:prstGeom prst="straightConnector1">
            <a:avLst/>
          </a:prstGeom>
          <a:noFill/>
          <a:ln w="28575" cap="flat" cmpd="sng">
            <a:solidFill>
              <a:schemeClr val="dk2"/>
            </a:solidFill>
            <a:prstDash val="solid"/>
            <a:round/>
            <a:headEnd type="none" w="sm" len="sm"/>
            <a:tailEnd type="none" w="sm" len="sm"/>
          </a:ln>
        </p:spPr>
      </p:cxnSp>
      <p:sp>
        <p:nvSpPr>
          <p:cNvPr id="303" name="Google Shape;303;p43"/>
          <p:cNvSpPr txBox="1"/>
          <p:nvPr/>
        </p:nvSpPr>
        <p:spPr>
          <a:xfrm>
            <a:off x="4392163" y="3193591"/>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~%31</a:t>
            </a:r>
          </a:p>
        </p:txBody>
      </p:sp>
      <p:sp>
        <p:nvSpPr>
          <p:cNvPr id="304" name="Google Shape;304;p43"/>
          <p:cNvSpPr txBox="1"/>
          <p:nvPr/>
        </p:nvSpPr>
        <p:spPr>
          <a:xfrm>
            <a:off x="4392163" y="3891305"/>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~%6</a:t>
            </a:r>
          </a:p>
        </p:txBody>
      </p:sp>
      <p:sp>
        <p:nvSpPr>
          <p:cNvPr id="305" name="Google Shape;305;p43"/>
          <p:cNvSpPr txBox="1"/>
          <p:nvPr/>
        </p:nvSpPr>
        <p:spPr>
          <a:xfrm>
            <a:off x="4392163" y="4583618"/>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~%2</a:t>
            </a:r>
          </a:p>
        </p:txBody>
      </p:sp>
      <p:sp>
        <p:nvSpPr>
          <p:cNvPr id="306" name="Google Shape;306;p43"/>
          <p:cNvSpPr txBox="1"/>
          <p:nvPr/>
        </p:nvSpPr>
        <p:spPr>
          <a:xfrm>
            <a:off x="6288605" y="3182683"/>
            <a:ext cx="12544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chemeClr val="dk1"/>
                </a:solidFill>
                <a:latin typeface="Arial"/>
                <a:ea typeface="Arial"/>
                <a:cs typeface="Arial"/>
                <a:sym typeface="Arial"/>
              </a:rPr>
              <a:t>~%22</a:t>
            </a:r>
          </a:p>
        </p:txBody>
      </p:sp>
      <p:sp>
        <p:nvSpPr>
          <p:cNvPr id="307" name="Google Shape;307;p43"/>
          <p:cNvSpPr txBox="1"/>
          <p:nvPr/>
        </p:nvSpPr>
        <p:spPr>
          <a:xfrm>
            <a:off x="6288605" y="3876217"/>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~%8</a:t>
            </a:r>
          </a:p>
        </p:txBody>
      </p:sp>
      <p:sp>
        <p:nvSpPr>
          <p:cNvPr id="308" name="Google Shape;308;p43"/>
          <p:cNvSpPr txBox="1"/>
          <p:nvPr/>
        </p:nvSpPr>
        <p:spPr>
          <a:xfrm>
            <a:off x="6288605" y="4565169"/>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~%6</a:t>
            </a:r>
          </a:p>
        </p:txBody>
      </p:sp>
      <p:sp>
        <p:nvSpPr>
          <p:cNvPr id="309" name="Google Shape;309;p43"/>
          <p:cNvSpPr txBox="1"/>
          <p:nvPr/>
        </p:nvSpPr>
        <p:spPr>
          <a:xfrm>
            <a:off x="6288605" y="5261325"/>
            <a:ext cx="1254400" cy="779646"/>
          </a:xfrm>
          <a:prstGeom prst="rect">
            <a:avLst/>
          </a:prstGeom>
          <a:noFill/>
          <a:ln>
            <a:noFill/>
          </a:ln>
        </p:spPr>
        <p:txBody>
          <a:bodyPr spcFirstLastPara="1" wrap="square" lIns="121900" tIns="60933" rIns="121900" bIns="60933" anchor="t" anchorCtr="0">
            <a:spAutoFit/>
          </a:bodyPr>
          <a:lstStyle/>
          <a:p>
            <a:pPr>
              <a:spcBef>
                <a:spcPts val="3200"/>
              </a:spcBef>
              <a:buClr>
                <a:srgbClr val="000000"/>
              </a:buClr>
              <a:buSzPts val="1200"/>
            </a:pPr>
            <a:r>
              <a:rPr lang="tr-TR" sz="1600" dirty="0">
                <a:solidFill>
                  <a:srgbClr val="BEBEBE"/>
                </a:solidFill>
                <a:latin typeface="Arial"/>
                <a:ea typeface="Arial"/>
                <a:cs typeface="Arial"/>
                <a:sym typeface="Arial"/>
              </a:rPr>
              <a:t>~%1</a:t>
            </a:r>
          </a:p>
        </p:txBody>
      </p:sp>
      <p:sp>
        <p:nvSpPr>
          <p:cNvPr id="297" name="Google Shape;297;p43"/>
          <p:cNvSpPr/>
          <p:nvPr/>
        </p:nvSpPr>
        <p:spPr>
          <a:xfrm>
            <a:off x="711531" y="225787"/>
            <a:ext cx="10791847" cy="4213440"/>
          </a:xfrm>
          <a:prstGeom prst="wedgeRoundRectCallout">
            <a:avLst>
              <a:gd name="adj1" fmla="val 51806"/>
              <a:gd name="adj2" fmla="val 8975"/>
              <a:gd name="adj3" fmla="val 16667"/>
            </a:avLst>
          </a:prstGeom>
          <a:solidFill>
            <a:srgbClr val="D8D8D8"/>
          </a:solidFill>
          <a:ln w="19050" cap="flat" cmpd="sng">
            <a:solidFill>
              <a:srgbClr val="D8D8D8"/>
            </a:solidFill>
            <a:prstDash val="solid"/>
            <a:round/>
            <a:headEnd type="none" w="sm" len="sm"/>
            <a:tailEnd type="none" w="sm" len="sm"/>
          </a:ln>
        </p:spPr>
        <p:txBody>
          <a:bodyPr spcFirstLastPara="1" wrap="square" lIns="24000" tIns="96000" rIns="24000" bIns="96000" anchor="ctr" anchorCtr="0">
            <a:noAutofit/>
          </a:bodyPr>
          <a:lstStyle/>
          <a:p>
            <a:pPr algn="ctr">
              <a:buClr>
                <a:srgbClr val="000000"/>
              </a:buClr>
              <a:buSzPts val="1000"/>
            </a:pPr>
            <a:r>
              <a:rPr lang="tr-TR" sz="2400" b="1" dirty="0">
                <a:latin typeface="Arial"/>
                <a:ea typeface="Arial"/>
                <a:cs typeface="Arial"/>
                <a:sym typeface="Arial"/>
              </a:rPr>
              <a:t>DLBCL</a:t>
            </a:r>
          </a:p>
          <a:p>
            <a:pPr marL="228594" indent="-228594">
              <a:buClr>
                <a:srgbClr val="0B41CD"/>
              </a:buClr>
              <a:buSzPts val="1000"/>
              <a:buFont typeface="Arial"/>
              <a:buChar char="•"/>
            </a:pPr>
            <a:r>
              <a:rPr lang="tr-TR" sz="2400" dirty="0">
                <a:latin typeface="Arial"/>
                <a:ea typeface="Arial"/>
                <a:cs typeface="Arial"/>
                <a:sym typeface="Arial"/>
              </a:rPr>
              <a:t>DLBCL hastalarının üçte birinden fazlasında standart 1L tedavi R-CHOP ile tam iyileşme elde edilmemektedir</a:t>
            </a:r>
            <a:r>
              <a:rPr lang="tr-TR" sz="2400" baseline="30000" dirty="0">
                <a:latin typeface="Arial"/>
                <a:ea typeface="Arial"/>
                <a:cs typeface="Arial"/>
                <a:sym typeface="Arial"/>
              </a:rPr>
              <a:t>2</a:t>
            </a:r>
          </a:p>
          <a:p>
            <a:pPr marL="228594" indent="-228594">
              <a:spcBef>
                <a:spcPts val="800"/>
              </a:spcBef>
              <a:buClr>
                <a:srgbClr val="0B41CD"/>
              </a:buClr>
              <a:buSzPts val="1000"/>
              <a:buFont typeface="Arial"/>
              <a:buChar char="•"/>
            </a:pPr>
            <a:r>
              <a:rPr lang="tr-TR" sz="2400" dirty="0">
                <a:latin typeface="Arial"/>
                <a:ea typeface="Arial"/>
                <a:cs typeface="Arial"/>
                <a:sym typeface="Arial"/>
              </a:rPr>
              <a:t>R/R DLBCL hastalarında, özellikle de hastalığı refrakter olan hastalarda kötü sonuçlar bildirilmiştir</a:t>
            </a:r>
            <a:r>
              <a:rPr lang="tr-TR" sz="2400" baseline="30000" dirty="0">
                <a:latin typeface="Arial"/>
                <a:ea typeface="Arial"/>
                <a:cs typeface="Arial"/>
                <a:sym typeface="Arial"/>
              </a:rPr>
              <a:t>3</a:t>
            </a:r>
          </a:p>
        </p:txBody>
      </p:sp>
    </p:spTree>
    <p:extLst>
      <p:ext uri="{BB962C8B-B14F-4D97-AF65-F5344CB8AC3E}">
        <p14:creationId xmlns:p14="http://schemas.microsoft.com/office/powerpoint/2010/main" val="397611626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36959" y="215469"/>
            <a:ext cx="9953600" cy="338800"/>
          </a:xfrm>
        </p:spPr>
        <p:txBody>
          <a:bodyPr/>
          <a:lstStyle/>
          <a:p>
            <a:pPr algn="ctr"/>
            <a:r>
              <a:rPr lang="tr-TR" dirty="0">
                <a:latin typeface="+mn-lt"/>
              </a:rPr>
              <a:t>CAR-T ile indirekt karşılaştırma</a:t>
            </a:r>
          </a:p>
        </p:txBody>
      </p:sp>
      <p:graphicFrame>
        <p:nvGraphicFramePr>
          <p:cNvPr id="4" name="Table 3"/>
          <p:cNvGraphicFramePr>
            <a:graphicFrameLocks noGrp="1"/>
          </p:cNvGraphicFramePr>
          <p:nvPr/>
        </p:nvGraphicFramePr>
        <p:xfrm>
          <a:off x="2003867" y="813444"/>
          <a:ext cx="8425180" cy="3820158"/>
        </p:xfrm>
        <a:graphic>
          <a:graphicData uri="http://schemas.openxmlformats.org/drawingml/2006/table">
            <a:tbl>
              <a:tblPr firstRow="1" bandRow="1"/>
              <a:tblGrid>
                <a:gridCol w="2709333">
                  <a:extLst>
                    <a:ext uri="{9D8B030D-6E8A-4147-A177-3AD203B41FA5}">
                      <a16:colId xmlns:a16="http://schemas.microsoft.com/office/drawing/2014/main" val="596774688"/>
                    </a:ext>
                  </a:extLst>
                </a:gridCol>
                <a:gridCol w="2898140">
                  <a:extLst>
                    <a:ext uri="{9D8B030D-6E8A-4147-A177-3AD203B41FA5}">
                      <a16:colId xmlns:a16="http://schemas.microsoft.com/office/drawing/2014/main" val="1582584719"/>
                    </a:ext>
                  </a:extLst>
                </a:gridCol>
                <a:gridCol w="2817707">
                  <a:extLst>
                    <a:ext uri="{9D8B030D-6E8A-4147-A177-3AD203B41FA5}">
                      <a16:colId xmlns:a16="http://schemas.microsoft.com/office/drawing/2014/main" val="2584910188"/>
                    </a:ext>
                  </a:extLst>
                </a:gridCol>
              </a:tblGrid>
              <a:tr h="494453">
                <a:tc>
                  <a:txBody>
                    <a:bodyPr/>
                    <a:lstStyle/>
                    <a:p>
                      <a:r>
                        <a:rPr lang="tr-TR" sz="2400" b="1" dirty="0"/>
                        <a:t>Özellik</a:t>
                      </a:r>
                    </a:p>
                  </a:txBody>
                  <a:tcPr marL="121920" marR="121920" marT="60960" marB="60960"/>
                </a:tc>
                <a:tc>
                  <a:txBody>
                    <a:bodyPr/>
                    <a:lstStyle/>
                    <a:p>
                      <a:r>
                        <a:rPr lang="tr-TR" sz="2400" b="1" dirty="0"/>
                        <a:t>Car-T cell</a:t>
                      </a:r>
                    </a:p>
                  </a:txBody>
                  <a:tcPr marL="121920" marR="121920" marT="60960" marB="60960"/>
                </a:tc>
                <a:tc>
                  <a:txBody>
                    <a:bodyPr/>
                    <a:lstStyle/>
                    <a:p>
                      <a:r>
                        <a:rPr lang="tr-TR" sz="2400" b="1" dirty="0"/>
                        <a:t>Glofitamab</a:t>
                      </a:r>
                    </a:p>
                  </a:txBody>
                  <a:tcPr marL="121920" marR="121920" marT="60960" marB="60960"/>
                </a:tc>
                <a:extLst>
                  <a:ext uri="{0D108BD9-81ED-4DB2-BD59-A6C34878D82A}">
                    <a16:rowId xmlns:a16="http://schemas.microsoft.com/office/drawing/2014/main" val="232339524"/>
                  </a:ext>
                </a:extLst>
              </a:tr>
              <a:tr h="494453">
                <a:tc>
                  <a:txBody>
                    <a:bodyPr/>
                    <a:lstStyle/>
                    <a:p>
                      <a:r>
                        <a:rPr lang="tr-TR" sz="2400" dirty="0"/>
                        <a:t>ORR</a:t>
                      </a:r>
                    </a:p>
                  </a:txBody>
                  <a:tcPr marL="121920" marR="121920" marT="60960" marB="60960"/>
                </a:tc>
                <a:tc>
                  <a:txBody>
                    <a:bodyPr/>
                    <a:lstStyle/>
                    <a:p>
                      <a:r>
                        <a:rPr lang="tr-TR" sz="2400" dirty="0"/>
                        <a:t>%80-85*</a:t>
                      </a:r>
                    </a:p>
                  </a:txBody>
                  <a:tcPr marL="121920" marR="121920" marT="60960" marB="60960"/>
                </a:tc>
                <a:tc>
                  <a:txBody>
                    <a:bodyPr/>
                    <a:lstStyle/>
                    <a:p>
                      <a:r>
                        <a:rPr lang="tr-TR" sz="2400" dirty="0"/>
                        <a:t>%51-64</a:t>
                      </a:r>
                    </a:p>
                  </a:txBody>
                  <a:tcPr marL="121920" marR="121920" marT="60960" marB="60960"/>
                </a:tc>
                <a:extLst>
                  <a:ext uri="{0D108BD9-81ED-4DB2-BD59-A6C34878D82A}">
                    <a16:rowId xmlns:a16="http://schemas.microsoft.com/office/drawing/2014/main" val="4238358524"/>
                  </a:ext>
                </a:extLst>
              </a:tr>
              <a:tr h="494453">
                <a:tc>
                  <a:txBody>
                    <a:bodyPr/>
                    <a:lstStyle/>
                    <a:p>
                      <a:r>
                        <a:rPr lang="tr-TR" sz="2400" dirty="0"/>
                        <a:t>CR</a:t>
                      </a:r>
                    </a:p>
                  </a:txBody>
                  <a:tcPr marL="121920" marR="121920" marT="60960" marB="60960"/>
                </a:tc>
                <a:tc>
                  <a:txBody>
                    <a:bodyPr/>
                    <a:lstStyle/>
                    <a:p>
                      <a:r>
                        <a:rPr lang="tr-TR" sz="2400" dirty="0"/>
                        <a:t>%50-60*</a:t>
                      </a:r>
                    </a:p>
                  </a:txBody>
                  <a:tcPr marL="121920" marR="121920" marT="60960" marB="60960"/>
                </a:tc>
                <a:tc>
                  <a:txBody>
                    <a:bodyPr/>
                    <a:lstStyle/>
                    <a:p>
                      <a:r>
                        <a:rPr lang="tr-TR" sz="2400" dirty="0"/>
                        <a:t>%39-45</a:t>
                      </a:r>
                    </a:p>
                  </a:txBody>
                  <a:tcPr marL="121920" marR="121920" marT="60960" marB="60960"/>
                </a:tc>
                <a:extLst>
                  <a:ext uri="{0D108BD9-81ED-4DB2-BD59-A6C34878D82A}">
                    <a16:rowId xmlns:a16="http://schemas.microsoft.com/office/drawing/2014/main" val="2071352383"/>
                  </a:ext>
                </a:extLst>
              </a:tr>
              <a:tr h="494453">
                <a:tc>
                  <a:txBody>
                    <a:bodyPr/>
                    <a:lstStyle/>
                    <a:p>
                      <a:r>
                        <a:rPr lang="tr-TR" sz="2400" dirty="0"/>
                        <a:t>CRS riski</a:t>
                      </a:r>
                    </a:p>
                  </a:txBody>
                  <a:tcPr marL="121920" marR="121920" marT="60960" marB="60960"/>
                </a:tc>
                <a:tc>
                  <a:txBody>
                    <a:bodyPr/>
                    <a:lstStyle/>
                    <a:p>
                      <a:r>
                        <a:rPr lang="tr-TR" sz="2400" dirty="0"/>
                        <a:t>Ciddi</a:t>
                      </a:r>
                    </a:p>
                  </a:txBody>
                  <a:tcPr marL="121920" marR="121920" marT="60960" marB="60960"/>
                </a:tc>
                <a:tc>
                  <a:txBody>
                    <a:bodyPr/>
                    <a:lstStyle/>
                    <a:p>
                      <a:r>
                        <a:rPr lang="tr-TR" sz="2400" dirty="0"/>
                        <a:t>Daha</a:t>
                      </a:r>
                      <a:r>
                        <a:rPr lang="tr-TR" sz="2400" baseline="0" dirty="0"/>
                        <a:t> düşük</a:t>
                      </a:r>
                      <a:endParaRPr lang="tr-TR" sz="2400" dirty="0"/>
                    </a:p>
                  </a:txBody>
                  <a:tcPr marL="121920" marR="121920" marT="60960" marB="60960"/>
                </a:tc>
                <a:extLst>
                  <a:ext uri="{0D108BD9-81ED-4DB2-BD59-A6C34878D82A}">
                    <a16:rowId xmlns:a16="http://schemas.microsoft.com/office/drawing/2014/main" val="2572619083"/>
                  </a:ext>
                </a:extLst>
              </a:tr>
              <a:tr h="494453">
                <a:tc>
                  <a:txBody>
                    <a:bodyPr/>
                    <a:lstStyle/>
                    <a:p>
                      <a:r>
                        <a:rPr lang="tr-TR" sz="2400" dirty="0"/>
                        <a:t>Uygulama süreci</a:t>
                      </a:r>
                    </a:p>
                  </a:txBody>
                  <a:tcPr marL="121920" marR="121920" marT="60960" marB="60960"/>
                </a:tc>
                <a:tc>
                  <a:txBody>
                    <a:bodyPr/>
                    <a:lstStyle/>
                    <a:p>
                      <a:r>
                        <a:rPr lang="tr-TR" sz="2400" dirty="0"/>
                        <a:t>Zor ve karmaşık</a:t>
                      </a:r>
                    </a:p>
                  </a:txBody>
                  <a:tcPr marL="121920" marR="121920" marT="60960" marB="60960"/>
                </a:tc>
                <a:tc>
                  <a:txBody>
                    <a:bodyPr/>
                    <a:lstStyle/>
                    <a:p>
                      <a:r>
                        <a:rPr lang="tr-TR" sz="2400" dirty="0"/>
                        <a:t>Kolay</a:t>
                      </a:r>
                    </a:p>
                  </a:txBody>
                  <a:tcPr marL="121920" marR="121920" marT="60960" marB="60960"/>
                </a:tc>
                <a:extLst>
                  <a:ext uri="{0D108BD9-81ED-4DB2-BD59-A6C34878D82A}">
                    <a16:rowId xmlns:a16="http://schemas.microsoft.com/office/drawing/2014/main" val="1706818815"/>
                  </a:ext>
                </a:extLst>
              </a:tr>
              <a:tr h="853440">
                <a:tc>
                  <a:txBody>
                    <a:bodyPr/>
                    <a:lstStyle/>
                    <a:p>
                      <a:r>
                        <a:rPr lang="tr-TR" sz="2400" dirty="0"/>
                        <a:t>Uygunluk</a:t>
                      </a:r>
                    </a:p>
                  </a:txBody>
                  <a:tcPr marL="121920" marR="121920" marT="60960" marB="60960"/>
                </a:tc>
                <a:tc>
                  <a:txBody>
                    <a:bodyPr/>
                    <a:lstStyle/>
                    <a:p>
                      <a:r>
                        <a:rPr lang="tr-TR" sz="2400" dirty="0"/>
                        <a:t>Genç ve sağlıklı hastalar</a:t>
                      </a:r>
                    </a:p>
                  </a:txBody>
                  <a:tcPr marL="121920" marR="121920" marT="60960" marB="60960"/>
                </a:tc>
                <a:tc>
                  <a:txBody>
                    <a:bodyPr/>
                    <a:lstStyle/>
                    <a:p>
                      <a:r>
                        <a:rPr lang="tr-TR" sz="2400" dirty="0"/>
                        <a:t>Daha genis hasta grubu</a:t>
                      </a:r>
                    </a:p>
                  </a:txBody>
                  <a:tcPr marL="121920" marR="121920" marT="60960" marB="60960"/>
                </a:tc>
                <a:extLst>
                  <a:ext uri="{0D108BD9-81ED-4DB2-BD59-A6C34878D82A}">
                    <a16:rowId xmlns:a16="http://schemas.microsoft.com/office/drawing/2014/main" val="3422175377"/>
                  </a:ext>
                </a:extLst>
              </a:tr>
              <a:tr h="494453">
                <a:tc>
                  <a:txBody>
                    <a:bodyPr/>
                    <a:lstStyle/>
                    <a:p>
                      <a:r>
                        <a:rPr lang="tr-TR" sz="2400" dirty="0"/>
                        <a:t>Maliyet</a:t>
                      </a:r>
                    </a:p>
                  </a:txBody>
                  <a:tcPr marL="121920" marR="121920" marT="60960" marB="60960"/>
                </a:tc>
                <a:tc>
                  <a:txBody>
                    <a:bodyPr/>
                    <a:lstStyle/>
                    <a:p>
                      <a:r>
                        <a:rPr lang="tr-TR" sz="2400" dirty="0"/>
                        <a:t>Çok yüksek</a:t>
                      </a:r>
                    </a:p>
                  </a:txBody>
                  <a:tcPr marL="121920" marR="121920" marT="60960" marB="60960"/>
                </a:tc>
                <a:tc>
                  <a:txBody>
                    <a:bodyPr/>
                    <a:lstStyle/>
                    <a:p>
                      <a:r>
                        <a:rPr lang="tr-TR" sz="2400" dirty="0"/>
                        <a:t>Orta</a:t>
                      </a:r>
                    </a:p>
                  </a:txBody>
                  <a:tcPr marL="121920" marR="121920" marT="60960" marB="60960"/>
                </a:tc>
                <a:extLst>
                  <a:ext uri="{0D108BD9-81ED-4DB2-BD59-A6C34878D82A}">
                    <a16:rowId xmlns:a16="http://schemas.microsoft.com/office/drawing/2014/main" val="2826315813"/>
                  </a:ext>
                </a:extLst>
              </a:tr>
            </a:tbl>
          </a:graphicData>
        </a:graphic>
      </p:graphicFrame>
      <p:sp>
        <p:nvSpPr>
          <p:cNvPr id="5" name="TextBox 4"/>
          <p:cNvSpPr txBox="1"/>
          <p:nvPr/>
        </p:nvSpPr>
        <p:spPr>
          <a:xfrm>
            <a:off x="881580" y="4832788"/>
            <a:ext cx="10524035" cy="1015663"/>
          </a:xfrm>
          <a:prstGeom prst="rect">
            <a:avLst/>
          </a:prstGeom>
          <a:noFill/>
        </p:spPr>
        <p:txBody>
          <a:bodyPr wrap="none" rtlCol="0">
            <a:spAutoFit/>
          </a:bodyPr>
          <a:lstStyle/>
          <a:p>
            <a:r>
              <a:rPr lang="tr-TR" sz="2000" dirty="0"/>
              <a:t>*CAR-T cel çalışmalarına alınan hastalar daha genç ve sağlıklı bireylerden oluşurken, </a:t>
            </a:r>
          </a:p>
          <a:p>
            <a:r>
              <a:rPr lang="tr-TR" sz="2000" dirty="0"/>
              <a:t>Glofitamab çalışmasına daha yaşlı ve komorbiditeleri olan geniş bir hasta grubu alınmıştır. </a:t>
            </a:r>
          </a:p>
          <a:p>
            <a:r>
              <a:rPr lang="tr-TR" sz="2000" dirty="0"/>
              <a:t>-CAR-T cell sonrası relaps olan alt hasta grubunda Glofitamab </a:t>
            </a:r>
            <a:r>
              <a:rPr lang="tr-TR" sz="2000" b="1" dirty="0"/>
              <a:t>ORR %50-55</a:t>
            </a:r>
            <a:r>
              <a:rPr lang="tr-TR" sz="2000" dirty="0"/>
              <a:t>, </a:t>
            </a:r>
            <a:r>
              <a:rPr lang="tr-TR" sz="2000" b="1" dirty="0"/>
              <a:t>CR %34 </a:t>
            </a:r>
            <a:r>
              <a:rPr lang="tr-TR" sz="2000" dirty="0"/>
              <a:t>bulunmuştur</a:t>
            </a:r>
          </a:p>
        </p:txBody>
      </p:sp>
      <p:sp>
        <p:nvSpPr>
          <p:cNvPr id="12" name="TextBox 11"/>
          <p:cNvSpPr txBox="1"/>
          <p:nvPr/>
        </p:nvSpPr>
        <p:spPr>
          <a:xfrm>
            <a:off x="169403" y="6065109"/>
            <a:ext cx="10817385" cy="707886"/>
          </a:xfrm>
          <a:prstGeom prst="rect">
            <a:avLst/>
          </a:prstGeom>
          <a:noFill/>
        </p:spPr>
        <p:txBody>
          <a:bodyPr wrap="none" rtlCol="0">
            <a:spAutoFit/>
          </a:bodyPr>
          <a:lstStyle/>
          <a:p>
            <a:r>
              <a:rPr lang="tr-TR" sz="800" dirty="0"/>
              <a:t>Hutchings M, Mous R, Clausen MR, et al. Glofitamab, a novel CD20×CD3 T-cell–engaging bispecific antibody, induces durable complete responses in relapsed or refractory B-cell lymphoma: Phase I results. J Clin Oncol. 2023;41(5):992-1002.</a:t>
            </a:r>
          </a:p>
          <a:p>
            <a:r>
              <a:rPr lang="tr-TR" sz="800" dirty="0"/>
              <a:t>Schuster SJ, Bishop MR, Tam CS, et al. Tisagenlecleucel in adult relapsed or refractory diffuse large B-cell lymphoma. N Engl J Med. 2019;380(1):45-56.Kamdar M, Solomon SR, Arnason JE, et al. Lisocabtagene maraleucel for relapsed or refractory large </a:t>
            </a:r>
          </a:p>
          <a:p>
            <a:r>
              <a:rPr lang="tr-TR" sz="800" dirty="0"/>
              <a:t>B-cell lymphoma: Outcomes by prior lines of therapy. Blood Adv. 2022;6(2):449-458.Nastoupil LJ, Jain MD, Feng L, et al. Standard-of-care axicabtagene ciloleucel for relapsed or refractory large B-cellResults from the US lymphoma CAR T consortium. </a:t>
            </a:r>
          </a:p>
          <a:p>
            <a:r>
              <a:rPr lang="tr-TR" sz="800" dirty="0"/>
              <a:t>J Clin Oncol. 2020;38(27):3119-3128.National Comprehensive Cancer Network (NCCN). NCCN Clinical Practice Guidelines in Oncology: B-Cell Lymphomas (Version 3.2024). Published 2024. European Society for Medical Oncology (ESMO). </a:t>
            </a:r>
          </a:p>
          <a:p>
            <a:r>
              <a:rPr lang="tr-TR" sz="800" dirty="0"/>
              <a:t>ESMO guidelines for the diagnosis and treatment of diffuse large B-cell lymphoma. Ann Oncol. 2023;34(2):110-123.</a:t>
            </a:r>
          </a:p>
        </p:txBody>
      </p:sp>
    </p:spTree>
    <p:extLst>
      <p:ext uri="{BB962C8B-B14F-4D97-AF65-F5344CB8AC3E}">
        <p14:creationId xmlns:p14="http://schemas.microsoft.com/office/powerpoint/2010/main" val="17313297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37"/>
        <p:cNvGrpSpPr/>
        <p:nvPr/>
      </p:nvGrpSpPr>
      <p:grpSpPr>
        <a:xfrm>
          <a:off x="0" y="0"/>
          <a:ext cx="0" cy="0"/>
          <a:chOff x="0" y="0"/>
          <a:chExt cx="0" cy="0"/>
        </a:xfrm>
      </p:grpSpPr>
      <p:sp>
        <p:nvSpPr>
          <p:cNvPr id="2538" name="Google Shape;2538;p80"/>
          <p:cNvSpPr/>
          <p:nvPr/>
        </p:nvSpPr>
        <p:spPr>
          <a:xfrm rot="-5400000">
            <a:off x="-872400" y="2785940"/>
            <a:ext cx="3271600" cy="654000"/>
          </a:xfrm>
          <a:prstGeom prst="round2SameRect">
            <a:avLst>
              <a:gd name="adj1" fmla="val 15749"/>
              <a:gd name="adj2" fmla="val 0"/>
            </a:avLst>
          </a:prstGeom>
          <a:solidFill>
            <a:schemeClr val="lt2"/>
          </a:solidFill>
          <a:ln>
            <a:noFill/>
          </a:ln>
        </p:spPr>
        <p:txBody>
          <a:bodyPr spcFirstLastPara="1" wrap="square" lIns="121900" tIns="121900" rIns="121900" bIns="121900" anchor="ctr" anchorCtr="0">
            <a:noAutofit/>
          </a:bodyPr>
          <a:lstStyle/>
          <a:p>
            <a:pPr algn="ctr">
              <a:buClr>
                <a:srgbClr val="000000"/>
              </a:buClr>
              <a:buSzPts val="1400"/>
            </a:pPr>
            <a:endParaRPr sz="1867" baseline="30000" dirty="0">
              <a:solidFill>
                <a:schemeClr val="lt1"/>
              </a:solidFill>
              <a:latin typeface="Arial"/>
              <a:ea typeface="Arial"/>
              <a:cs typeface="Arial"/>
              <a:sym typeface="Arial"/>
            </a:endParaRPr>
          </a:p>
        </p:txBody>
      </p:sp>
      <p:sp>
        <p:nvSpPr>
          <p:cNvPr id="2539" name="Google Shape;2539;p80"/>
          <p:cNvSpPr/>
          <p:nvPr/>
        </p:nvSpPr>
        <p:spPr>
          <a:xfrm>
            <a:off x="1090467" y="1475333"/>
            <a:ext cx="9887600" cy="3275200"/>
          </a:xfrm>
          <a:prstGeom prst="rect">
            <a:avLst/>
          </a:prstGeom>
          <a:solidFill>
            <a:srgbClr val="CFE4F9"/>
          </a:solidFill>
          <a:ln>
            <a:noFill/>
          </a:ln>
        </p:spPr>
        <p:txBody>
          <a:bodyPr spcFirstLastPara="1" wrap="square" lIns="121900" tIns="121900" rIns="121900" bIns="121900" anchor="ctr" anchorCtr="0">
            <a:noAutofit/>
          </a:bodyPr>
          <a:lstStyle/>
          <a:p>
            <a:pPr>
              <a:buClr>
                <a:srgbClr val="000000"/>
              </a:buClr>
              <a:buSzPts val="1200"/>
            </a:pPr>
            <a:endParaRPr sz="1600" dirty="0">
              <a:solidFill>
                <a:schemeClr val="dk1"/>
              </a:solidFill>
              <a:latin typeface="Arial"/>
              <a:ea typeface="Arial"/>
              <a:cs typeface="Arial"/>
              <a:sym typeface="Arial"/>
            </a:endParaRPr>
          </a:p>
        </p:txBody>
      </p:sp>
      <p:sp>
        <p:nvSpPr>
          <p:cNvPr id="2540" name="Google Shape;2540;p80"/>
          <p:cNvSpPr txBox="1">
            <a:spLocks noGrp="1"/>
          </p:cNvSpPr>
          <p:nvPr>
            <p:ph type="title"/>
          </p:nvPr>
        </p:nvSpPr>
        <p:spPr>
          <a:xfrm>
            <a:off x="304800" y="426720"/>
            <a:ext cx="10293200" cy="829200"/>
          </a:xfrm>
          <a:prstGeom prst="rect">
            <a:avLst/>
          </a:prstGeom>
          <a:noFill/>
          <a:ln>
            <a:noFill/>
          </a:ln>
        </p:spPr>
        <p:txBody>
          <a:bodyPr spcFirstLastPara="1" wrap="square" lIns="0" tIns="60933" rIns="121900" bIns="60933" anchor="ctr" anchorCtr="0">
            <a:noAutofit/>
          </a:bodyPr>
          <a:lstStyle/>
          <a:p>
            <a:r>
              <a:rPr lang="tr-TR" sz="2533" dirty="0"/>
              <a:t>Varılan sonuçlar: Pivotal veriler</a:t>
            </a:r>
            <a:r>
              <a:rPr lang="tr-TR" sz="2533" baseline="30000" dirty="0"/>
              <a:t>1</a:t>
            </a:r>
          </a:p>
        </p:txBody>
      </p:sp>
      <p:sp>
        <p:nvSpPr>
          <p:cNvPr id="2541" name="Google Shape;2541;p80"/>
          <p:cNvSpPr txBox="1">
            <a:spLocks noGrp="1"/>
          </p:cNvSpPr>
          <p:nvPr>
            <p:ph type="body" idx="4294967295"/>
          </p:nvPr>
        </p:nvSpPr>
        <p:spPr>
          <a:xfrm>
            <a:off x="6794767" y="5899500"/>
            <a:ext cx="4898000" cy="704000"/>
          </a:xfrm>
          <a:prstGeom prst="rect">
            <a:avLst/>
          </a:prstGeom>
          <a:noFill/>
          <a:ln>
            <a:noFill/>
          </a:ln>
        </p:spPr>
        <p:txBody>
          <a:bodyPr spcFirstLastPara="1" wrap="square" lIns="0" tIns="0" rIns="0" bIns="0" anchor="b" anchorCtr="0">
            <a:noAutofit/>
          </a:bodyPr>
          <a:lstStyle/>
          <a:p>
            <a:pPr marL="0" indent="0" algn="r">
              <a:spcBef>
                <a:spcPts val="0"/>
              </a:spcBef>
              <a:buSzPts val="700"/>
              <a:buNone/>
            </a:pPr>
            <a:endParaRPr sz="933" dirty="0"/>
          </a:p>
          <a:p>
            <a:pPr marL="203195" indent="0" algn="r">
              <a:lnSpc>
                <a:spcPct val="115000"/>
              </a:lnSpc>
              <a:spcBef>
                <a:spcPts val="0"/>
              </a:spcBef>
              <a:buSzPts val="700"/>
              <a:buNone/>
            </a:pPr>
            <a:endParaRPr sz="933" dirty="0">
              <a:solidFill>
                <a:srgbClr val="000000"/>
              </a:solidFill>
            </a:endParaRPr>
          </a:p>
          <a:p>
            <a:pPr marL="0" indent="0" algn="r">
              <a:spcBef>
                <a:spcPts val="0"/>
              </a:spcBef>
              <a:buSzPts val="700"/>
              <a:buNone/>
            </a:pPr>
            <a:r>
              <a:rPr lang="en" sz="933" dirty="0"/>
              <a:t/>
            </a:r>
            <a:br>
              <a:rPr lang="en" sz="933" dirty="0"/>
            </a:br>
            <a:r>
              <a:rPr lang="tr-TR" sz="933" dirty="0">
                <a:solidFill>
                  <a:srgbClr val="000000"/>
                </a:solidFill>
              </a:rPr>
              <a:t>.</a:t>
            </a:r>
          </a:p>
        </p:txBody>
      </p:sp>
      <p:sp>
        <p:nvSpPr>
          <p:cNvPr id="2542" name="Google Shape;2542;p80"/>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2543" name="Google Shape;2543;p80"/>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2544" name="Google Shape;2544;p80"/>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2545" name="Google Shape;2545;p80"/>
          <p:cNvSpPr/>
          <p:nvPr/>
        </p:nvSpPr>
        <p:spPr>
          <a:xfrm>
            <a:off x="51200" y="35533"/>
            <a:ext cx="913600" cy="279200"/>
          </a:xfrm>
          <a:prstGeom prst="roundRect">
            <a:avLst>
              <a:gd name="adj" fmla="val 15117"/>
            </a:avLst>
          </a:prstGeom>
          <a:solidFill>
            <a:schemeClr val="accent1"/>
          </a:solidFill>
          <a:ln>
            <a:noFill/>
          </a:ln>
        </p:spPr>
        <p:txBody>
          <a:bodyPr spcFirstLastPara="1" wrap="square" lIns="121900" tIns="121900" rIns="121900" bIns="121900" anchor="ctr" anchorCtr="0">
            <a:noAutofit/>
          </a:bodyPr>
          <a:lstStyle/>
          <a:p>
            <a:pPr>
              <a:buClr>
                <a:srgbClr val="000000"/>
              </a:buClr>
              <a:buSzPts val="900"/>
            </a:pPr>
            <a:r>
              <a:rPr lang="tr-TR" sz="1200" dirty="0">
                <a:solidFill>
                  <a:schemeClr val="lt1"/>
                </a:solidFill>
                <a:latin typeface="Arial"/>
                <a:ea typeface="Arial"/>
                <a:cs typeface="Arial"/>
                <a:sym typeface="Arial"/>
              </a:rPr>
              <a:t>NP30179</a:t>
            </a:r>
          </a:p>
        </p:txBody>
      </p:sp>
      <p:sp>
        <p:nvSpPr>
          <p:cNvPr id="2546" name="Google Shape;2546;p80"/>
          <p:cNvSpPr txBox="1"/>
          <p:nvPr/>
        </p:nvSpPr>
        <p:spPr>
          <a:xfrm>
            <a:off x="1068200" y="1496060"/>
            <a:ext cx="9566800" cy="1939273"/>
          </a:xfrm>
          <a:prstGeom prst="rect">
            <a:avLst/>
          </a:prstGeom>
          <a:noFill/>
          <a:ln>
            <a:noFill/>
          </a:ln>
        </p:spPr>
        <p:txBody>
          <a:bodyPr spcFirstLastPara="1" wrap="square" lIns="121900" tIns="121900" rIns="121900" bIns="121900" anchor="t" anchorCtr="0">
            <a:spAutoFit/>
          </a:bodyPr>
          <a:lstStyle/>
          <a:p>
            <a:pPr marL="182875" indent="-182875">
              <a:spcBef>
                <a:spcPts val="533"/>
              </a:spcBef>
              <a:buClr>
                <a:srgbClr val="1070B5"/>
              </a:buClr>
              <a:buSzPts val="1100"/>
              <a:buFont typeface="Arial"/>
              <a:buChar char="•"/>
            </a:pPr>
            <a:r>
              <a:rPr lang="tr-TR" sz="1467" dirty="0">
                <a:solidFill>
                  <a:srgbClr val="000000"/>
                </a:solidFill>
                <a:latin typeface="Arial"/>
                <a:ea typeface="Arial"/>
                <a:cs typeface="Arial"/>
                <a:sym typeface="Arial"/>
              </a:rPr>
              <a:t>Daha önce yoğun tedavi uygulanmış (daha önce ≥2 tedavi), glofitamab monoterapisi uygulanan yüksek derecede refrakter DLBCL hastalarında primer etkililik sonlanım noktasına (</a:t>
            </a:r>
            <a:r>
              <a:rPr lang="tr-TR" sz="1467" b="1" dirty="0">
                <a:solidFill>
                  <a:srgbClr val="000000"/>
                </a:solidFill>
                <a:latin typeface="Arial"/>
                <a:ea typeface="Arial"/>
                <a:cs typeface="Arial"/>
                <a:sym typeface="Arial"/>
              </a:rPr>
              <a:t>CR: %39,4</a:t>
            </a:r>
            <a:r>
              <a:rPr lang="tr-TR" sz="1467" dirty="0">
                <a:solidFill>
                  <a:srgbClr val="000000"/>
                </a:solidFill>
                <a:latin typeface="Arial"/>
                <a:ea typeface="Arial"/>
                <a:cs typeface="Arial"/>
                <a:sym typeface="Arial"/>
              </a:rPr>
              <a:t>) ulaşılmıştır</a:t>
            </a:r>
            <a:r>
              <a:rPr lang="tr-TR" sz="1467" baseline="30000" dirty="0">
                <a:solidFill>
                  <a:srgbClr val="000000"/>
                </a:solidFill>
                <a:latin typeface="Arial"/>
                <a:ea typeface="Arial"/>
                <a:cs typeface="Arial"/>
                <a:sym typeface="Arial"/>
              </a:rPr>
              <a:t>1</a:t>
            </a:r>
          </a:p>
          <a:p>
            <a:pPr marL="414518" lvl="1" indent="-202856">
              <a:spcBef>
                <a:spcPts val="1333"/>
              </a:spcBef>
              <a:buClr>
                <a:srgbClr val="1070B5"/>
              </a:buClr>
              <a:buSzPts val="1100"/>
              <a:buFont typeface="Arial"/>
              <a:buChar char="–"/>
            </a:pPr>
            <a:r>
              <a:rPr lang="tr-TR" sz="1467" dirty="0">
                <a:solidFill>
                  <a:srgbClr val="000000"/>
                </a:solidFill>
                <a:latin typeface="Arial"/>
                <a:ea typeface="Arial"/>
                <a:cs typeface="Arial"/>
                <a:sym typeface="Arial"/>
              </a:rPr>
              <a:t>Refrakter hastalarla karşılaştırıldığında, </a:t>
            </a:r>
            <a:r>
              <a:rPr lang="tr-TR" sz="1467" b="1" dirty="0">
                <a:solidFill>
                  <a:srgbClr val="000000"/>
                </a:solidFill>
                <a:latin typeface="Arial"/>
                <a:ea typeface="Arial"/>
                <a:cs typeface="Arial"/>
                <a:sym typeface="Arial"/>
              </a:rPr>
              <a:t>CR oranı </a:t>
            </a:r>
            <a:r>
              <a:rPr lang="tr-TR" sz="1467" dirty="0">
                <a:solidFill>
                  <a:srgbClr val="000000"/>
                </a:solidFill>
                <a:latin typeface="Arial"/>
                <a:ea typeface="Arial"/>
                <a:cs typeface="Arial"/>
                <a:sym typeface="Arial"/>
              </a:rPr>
              <a:t>daha önce CAR-T uygulanan hastalarda tutarlılık göstermiş ve relaps gösteren hastalarda daha yüksek olarak belirlenmiştir</a:t>
            </a:r>
            <a:r>
              <a:rPr lang="tr-TR" sz="1467" baseline="30000" dirty="0">
                <a:solidFill>
                  <a:srgbClr val="000000"/>
                </a:solidFill>
                <a:latin typeface="Arial"/>
                <a:ea typeface="Arial"/>
                <a:cs typeface="Arial"/>
                <a:sym typeface="Arial"/>
              </a:rPr>
              <a:t>1</a:t>
            </a:r>
          </a:p>
          <a:p>
            <a:pPr marL="414518" lvl="1" indent="-202856">
              <a:spcBef>
                <a:spcPts val="1333"/>
              </a:spcBef>
              <a:spcAft>
                <a:spcPts val="1333"/>
              </a:spcAft>
              <a:buClr>
                <a:srgbClr val="1070B5"/>
              </a:buClr>
              <a:buSzPts val="1100"/>
              <a:buFont typeface="Arial"/>
              <a:buChar char="–"/>
            </a:pPr>
            <a:r>
              <a:rPr lang="tr-TR" sz="1467" dirty="0">
                <a:solidFill>
                  <a:srgbClr val="000000"/>
                </a:solidFill>
                <a:latin typeface="Arial"/>
                <a:ea typeface="Arial"/>
                <a:cs typeface="Arial"/>
                <a:sym typeface="Arial"/>
              </a:rPr>
              <a:t>CR'ler erken dönemde elde edilmiş ve sabit tedavi süresinden sonra uzun süreli olmuştur</a:t>
            </a:r>
            <a:r>
              <a:rPr lang="tr-TR" sz="1467" baseline="30000" dirty="0">
                <a:solidFill>
                  <a:srgbClr val="000000"/>
                </a:solidFill>
                <a:latin typeface="Arial"/>
                <a:ea typeface="Arial"/>
                <a:cs typeface="Arial"/>
                <a:sym typeface="Arial"/>
              </a:rPr>
              <a:t>2</a:t>
            </a:r>
            <a:r>
              <a:rPr lang="tr-TR" sz="1467" dirty="0">
                <a:solidFill>
                  <a:srgbClr val="000000"/>
                </a:solidFill>
                <a:latin typeface="Arial"/>
                <a:ea typeface="Arial"/>
                <a:cs typeface="Arial"/>
                <a:sym typeface="Arial"/>
              </a:rPr>
              <a:t> </a:t>
            </a:r>
          </a:p>
        </p:txBody>
      </p:sp>
      <p:sp>
        <p:nvSpPr>
          <p:cNvPr id="2547" name="Google Shape;2547;p80"/>
          <p:cNvSpPr txBox="1"/>
          <p:nvPr/>
        </p:nvSpPr>
        <p:spPr>
          <a:xfrm>
            <a:off x="533400" y="6203567"/>
            <a:ext cx="6152000" cy="400000"/>
          </a:xfrm>
          <a:prstGeom prst="rect">
            <a:avLst/>
          </a:prstGeom>
          <a:noFill/>
          <a:ln>
            <a:noFill/>
          </a:ln>
        </p:spPr>
        <p:txBody>
          <a:bodyPr spcFirstLastPara="1" wrap="square" lIns="0" tIns="0" rIns="0" bIns="0" anchor="b" anchorCtr="0">
            <a:noAutofit/>
          </a:bodyPr>
          <a:lstStyle/>
          <a:p>
            <a:pPr>
              <a:buClr>
                <a:srgbClr val="000000"/>
              </a:buClr>
              <a:buSzPts val="600"/>
            </a:pPr>
            <a:r>
              <a:rPr lang="tr-TR" sz="933" dirty="0">
                <a:latin typeface="Arial"/>
                <a:ea typeface="Arial"/>
                <a:cs typeface="Arial"/>
                <a:sym typeface="Arial"/>
              </a:rPr>
              <a:t>CAR, kimerik antijen reseptörü; CR, tam yanıt; CRS, sitokin salınım sendromu; DLBCL, diffüz büyük B hücreli lenfoma.</a:t>
            </a:r>
          </a:p>
        </p:txBody>
      </p:sp>
      <p:sp>
        <p:nvSpPr>
          <p:cNvPr id="2548" name="Google Shape;2548;p80"/>
          <p:cNvSpPr txBox="1"/>
          <p:nvPr/>
        </p:nvSpPr>
        <p:spPr>
          <a:xfrm>
            <a:off x="1090533" y="3492800"/>
            <a:ext cx="8889600" cy="1095259"/>
          </a:xfrm>
          <a:prstGeom prst="rect">
            <a:avLst/>
          </a:prstGeom>
          <a:noFill/>
          <a:ln>
            <a:noFill/>
          </a:ln>
        </p:spPr>
        <p:txBody>
          <a:bodyPr spcFirstLastPara="1" wrap="square" lIns="121900" tIns="121900" rIns="121900" bIns="121900" anchor="t" anchorCtr="0">
            <a:spAutoFit/>
          </a:bodyPr>
          <a:lstStyle/>
          <a:p>
            <a:pPr marL="182875" indent="-182875">
              <a:spcBef>
                <a:spcPts val="533"/>
              </a:spcBef>
              <a:buClr>
                <a:srgbClr val="1070B5"/>
              </a:buClr>
              <a:buSzPts val="1100"/>
              <a:buFont typeface="Arial"/>
              <a:buChar char="•"/>
            </a:pPr>
            <a:r>
              <a:rPr lang="tr-TR" sz="1467" dirty="0">
                <a:solidFill>
                  <a:srgbClr val="000000"/>
                </a:solidFill>
                <a:latin typeface="Arial"/>
                <a:ea typeface="Arial"/>
                <a:cs typeface="Arial"/>
                <a:sym typeface="Arial"/>
              </a:rPr>
              <a:t>Glofitamab iyi tolere edilmiş ve tedaviyi bırakma oranı düşük düzeyde kalmıştır</a:t>
            </a:r>
            <a:r>
              <a:rPr lang="tr-TR" sz="1467" baseline="30000" dirty="0">
                <a:solidFill>
                  <a:srgbClr val="000000"/>
                </a:solidFill>
                <a:latin typeface="Arial"/>
                <a:ea typeface="Arial"/>
                <a:cs typeface="Arial"/>
                <a:sym typeface="Arial"/>
              </a:rPr>
              <a:t>2</a:t>
            </a:r>
          </a:p>
          <a:p>
            <a:pPr marL="414518" lvl="1" indent="-202856">
              <a:spcBef>
                <a:spcPts val="1333"/>
              </a:spcBef>
              <a:spcAft>
                <a:spcPts val="1333"/>
              </a:spcAft>
              <a:buClr>
                <a:srgbClr val="1070B5"/>
              </a:buClr>
              <a:buSzPts val="1100"/>
              <a:buFont typeface="Arial"/>
              <a:buChar char="–"/>
            </a:pPr>
            <a:r>
              <a:rPr lang="tr-TR" sz="1467" dirty="0">
                <a:solidFill>
                  <a:srgbClr val="000000"/>
                </a:solidFill>
                <a:latin typeface="Arial"/>
                <a:ea typeface="Arial"/>
                <a:cs typeface="Arial"/>
                <a:sym typeface="Arial"/>
              </a:rPr>
              <a:t>CRS öngörülebilmiş ve çoğunlukla </a:t>
            </a:r>
            <a:r>
              <a:rPr lang="tr-TR" sz="1467">
                <a:solidFill>
                  <a:srgbClr val="000000"/>
                </a:solidFill>
                <a:latin typeface="Arial"/>
                <a:ea typeface="Arial"/>
                <a:cs typeface="Arial"/>
                <a:sym typeface="Arial"/>
              </a:rPr>
              <a:t>düşük dereceli </a:t>
            </a:r>
            <a:r>
              <a:rPr lang="tr-TR" sz="1467" dirty="0">
                <a:solidFill>
                  <a:srgbClr val="000000"/>
                </a:solidFill>
                <a:latin typeface="Arial"/>
                <a:ea typeface="Arial"/>
                <a:cs typeface="Arial"/>
                <a:sym typeface="Arial"/>
              </a:rPr>
              <a:t>olmuştur</a:t>
            </a:r>
            <a:r>
              <a:rPr lang="tr-TR" sz="1467" baseline="30000" dirty="0">
                <a:solidFill>
                  <a:srgbClr val="000000"/>
                </a:solidFill>
                <a:latin typeface="Arial"/>
                <a:ea typeface="Arial"/>
                <a:cs typeface="Arial"/>
                <a:sym typeface="Arial"/>
              </a:rPr>
              <a:t>2</a:t>
            </a:r>
          </a:p>
        </p:txBody>
      </p:sp>
      <p:cxnSp>
        <p:nvCxnSpPr>
          <p:cNvPr id="2549" name="Google Shape;2549;p80"/>
          <p:cNvCxnSpPr/>
          <p:nvPr/>
        </p:nvCxnSpPr>
        <p:spPr>
          <a:xfrm rot="10800000" flipH="1">
            <a:off x="1127067" y="3146211"/>
            <a:ext cx="9814400" cy="11200"/>
          </a:xfrm>
          <a:prstGeom prst="straightConnector1">
            <a:avLst/>
          </a:prstGeom>
          <a:noFill/>
          <a:ln w="9525" cap="flat" cmpd="sng">
            <a:solidFill>
              <a:schemeClr val="lt2"/>
            </a:solidFill>
            <a:prstDash val="dash"/>
            <a:round/>
            <a:headEnd type="none" w="sm" len="sm"/>
            <a:tailEnd type="none" w="sm" len="sm"/>
          </a:ln>
        </p:spPr>
      </p:cxnSp>
      <p:sp>
        <p:nvSpPr>
          <p:cNvPr id="2550" name="Google Shape;2550;p80"/>
          <p:cNvSpPr txBox="1"/>
          <p:nvPr/>
        </p:nvSpPr>
        <p:spPr>
          <a:xfrm>
            <a:off x="1043767" y="4756067"/>
            <a:ext cx="10602000" cy="702781"/>
          </a:xfrm>
          <a:prstGeom prst="rect">
            <a:avLst/>
          </a:prstGeom>
          <a:noFill/>
          <a:ln>
            <a:noFill/>
          </a:ln>
        </p:spPr>
        <p:txBody>
          <a:bodyPr spcFirstLastPara="1" wrap="square" lIns="121900" tIns="121900" rIns="121900" bIns="121900" anchor="t" anchorCtr="0">
            <a:spAutoFit/>
          </a:bodyPr>
          <a:lstStyle/>
          <a:p>
            <a:pPr marL="182875" indent="-182875">
              <a:spcBef>
                <a:spcPts val="533"/>
              </a:spcBef>
              <a:spcAft>
                <a:spcPts val="1333"/>
              </a:spcAft>
              <a:buClr>
                <a:srgbClr val="1070B5"/>
              </a:buClr>
              <a:buSzPts val="1100"/>
              <a:buFont typeface="Arial"/>
              <a:buChar char="•"/>
            </a:pPr>
            <a:r>
              <a:rPr lang="tr-TR" sz="1467" dirty="0">
                <a:solidFill>
                  <a:srgbClr val="000000"/>
                </a:solidFill>
                <a:latin typeface="Arial"/>
                <a:ea typeface="Arial"/>
                <a:cs typeface="Arial"/>
                <a:sym typeface="Arial"/>
              </a:rPr>
              <a:t>Çinli hastalarda yapılan Faz I GLOSHINE çalışmasında benzer etkililik ve güvenlilik sonuçları bildirilmiştir</a:t>
            </a:r>
            <a:r>
              <a:rPr lang="tr-TR" sz="1467" baseline="30000" dirty="0">
                <a:solidFill>
                  <a:srgbClr val="000000"/>
                </a:solidFill>
                <a:latin typeface="Arial"/>
                <a:ea typeface="Arial"/>
                <a:cs typeface="Arial"/>
                <a:sym typeface="Arial"/>
              </a:rPr>
              <a:t>3</a:t>
            </a:r>
          </a:p>
        </p:txBody>
      </p:sp>
      <p:pic>
        <p:nvPicPr>
          <p:cNvPr id="2551" name="Google Shape;2551;p80"/>
          <p:cNvPicPr preferRelativeResize="0"/>
          <p:nvPr/>
        </p:nvPicPr>
        <p:blipFill rotWithShape="1">
          <a:blip r:embed="rId3">
            <a:alphaModFix/>
          </a:blip>
          <a:srcRect/>
          <a:stretch/>
        </p:blipFill>
        <p:spPr>
          <a:xfrm>
            <a:off x="458600" y="3532000"/>
            <a:ext cx="609600" cy="609600"/>
          </a:xfrm>
          <a:prstGeom prst="rect">
            <a:avLst/>
          </a:prstGeom>
          <a:noFill/>
          <a:ln>
            <a:noFill/>
          </a:ln>
        </p:spPr>
      </p:pic>
      <p:pic>
        <p:nvPicPr>
          <p:cNvPr id="2552" name="Google Shape;2552;p80"/>
          <p:cNvPicPr preferRelativeResize="0"/>
          <p:nvPr/>
        </p:nvPicPr>
        <p:blipFill rotWithShape="1">
          <a:blip r:embed="rId4">
            <a:alphaModFix/>
          </a:blip>
          <a:srcRect/>
          <a:stretch/>
        </p:blipFill>
        <p:spPr>
          <a:xfrm>
            <a:off x="458600" y="2048667"/>
            <a:ext cx="609600" cy="609600"/>
          </a:xfrm>
          <a:prstGeom prst="rect">
            <a:avLst/>
          </a:prstGeom>
          <a:noFill/>
          <a:ln>
            <a:noFill/>
          </a:ln>
        </p:spPr>
      </p:pic>
      <p:cxnSp>
        <p:nvCxnSpPr>
          <p:cNvPr id="2553" name="Google Shape;2553;p80"/>
          <p:cNvCxnSpPr/>
          <p:nvPr/>
        </p:nvCxnSpPr>
        <p:spPr>
          <a:xfrm rot="10800000" flipH="1">
            <a:off x="462303" y="3173933"/>
            <a:ext cx="609600" cy="10000"/>
          </a:xfrm>
          <a:prstGeom prst="straightConnector1">
            <a:avLst/>
          </a:prstGeom>
          <a:noFill/>
          <a:ln w="9525" cap="flat" cmpd="sng">
            <a:solidFill>
              <a:schemeClr val="lt1"/>
            </a:solidFill>
            <a:prstDash val="dash"/>
            <a:round/>
            <a:headEnd type="none" w="sm" len="sm"/>
            <a:tailEnd type="none" w="sm" len="sm"/>
          </a:ln>
        </p:spPr>
      </p:cxnSp>
      <p:sp>
        <p:nvSpPr>
          <p:cNvPr id="2" name="Rectangle 1"/>
          <p:cNvSpPr>
            <a:spLocks noChangeArrowheads="1"/>
          </p:cNvSpPr>
          <p:nvPr/>
        </p:nvSpPr>
        <p:spPr bwMode="auto">
          <a:xfrm>
            <a:off x="5081099" y="6484436"/>
            <a:ext cx="7210856" cy="431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Dickinson M, Carlo-Stella C, Morschhauser F, et al. "Glofitamab for Relapsed or Refractory Diffuse Large B-Cell Lymphoma." New England Journal of Medicine. 2022;387:2220-2231. 2. Dickinson M, Carlo-Stella C, Morschhauser F, et al. "Glofitamab in Patients with Relapsed/Refractory Diffuse Large B-Cell Lymphoma and ≥2 Prior Therapies: Pivotal Phase II Expansion Results." Journal of Clinical Oncology. 2022;40(16_suppl):7500. 3. Song Y, et al. "Study of [specific study title if available]." Blood. 2022;140(Supplement 1):12050–12051.</a:t>
            </a:r>
          </a:p>
        </p:txBody>
      </p:sp>
    </p:spTree>
    <p:extLst>
      <p:ext uri="{BB962C8B-B14F-4D97-AF65-F5344CB8AC3E}">
        <p14:creationId xmlns:p14="http://schemas.microsoft.com/office/powerpoint/2010/main" val="164516293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248"/>
        <p:cNvGrpSpPr/>
        <p:nvPr/>
      </p:nvGrpSpPr>
      <p:grpSpPr>
        <a:xfrm>
          <a:off x="0" y="0"/>
          <a:ext cx="0" cy="0"/>
          <a:chOff x="0" y="0"/>
          <a:chExt cx="0" cy="0"/>
        </a:xfrm>
      </p:grpSpPr>
      <p:sp>
        <p:nvSpPr>
          <p:cNvPr id="7249" name="Google Shape;7249;p153"/>
          <p:cNvSpPr/>
          <p:nvPr/>
        </p:nvSpPr>
        <p:spPr>
          <a:xfrm rot="10800000" flipH="1">
            <a:off x="0" y="1993515"/>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7250" name="Google Shape;7250;p153"/>
          <p:cNvSpPr/>
          <p:nvPr/>
        </p:nvSpPr>
        <p:spPr>
          <a:xfrm>
            <a:off x="0" y="198120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w="9525" cap="flat" cmpd="sng">
            <a:solidFill>
              <a:srgbClr val="8FC7FF"/>
            </a:solidFill>
            <a:prstDash val="solid"/>
            <a:round/>
            <a:headEnd type="none" w="sm" len="sm"/>
            <a:tailEnd type="none" w="sm" len="sm"/>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7251" name="Google Shape;7251;p153"/>
          <p:cNvSpPr/>
          <p:nvPr/>
        </p:nvSpPr>
        <p:spPr>
          <a:xfrm>
            <a:off x="0" y="-9"/>
            <a:ext cx="12192000" cy="1985600"/>
          </a:xfrm>
          <a:prstGeom prst="rect">
            <a:avLst/>
          </a:prstGeom>
          <a:gradFill>
            <a:gsLst>
              <a:gs pos="0">
                <a:srgbClr val="C1E0FE"/>
              </a:gs>
              <a:gs pos="19000">
                <a:srgbClr val="C1E0FE"/>
              </a:gs>
              <a:gs pos="87000">
                <a:srgbClr val="0066CC"/>
              </a:gs>
              <a:gs pos="100000">
                <a:srgbClr val="0066CC"/>
              </a:gs>
            </a:gsLst>
            <a:lin ang="10801400" scaled="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7252" name="Google Shape;7252;p153"/>
          <p:cNvSpPr txBox="1">
            <a:spLocks noGrp="1"/>
          </p:cNvSpPr>
          <p:nvPr>
            <p:ph type="ctrTitle"/>
          </p:nvPr>
        </p:nvSpPr>
        <p:spPr>
          <a:xfrm>
            <a:off x="508000" y="2935034"/>
            <a:ext cx="11040400" cy="1470000"/>
          </a:xfrm>
          <a:prstGeom prst="rect">
            <a:avLst/>
          </a:prstGeom>
          <a:noFill/>
          <a:ln>
            <a:noFill/>
          </a:ln>
        </p:spPr>
        <p:txBody>
          <a:bodyPr spcFirstLastPara="1" wrap="square" lIns="0" tIns="60933" rIns="121900" bIns="60933" anchor="ctr" anchorCtr="0">
            <a:noAutofit/>
          </a:bodyPr>
          <a:lstStyle/>
          <a:p>
            <a:pPr>
              <a:spcAft>
                <a:spcPts val="1333"/>
              </a:spcAft>
            </a:pPr>
            <a:r>
              <a:rPr lang="tr-TR" dirty="0">
                <a:solidFill>
                  <a:schemeClr val="accent2"/>
                </a:solidFill>
                <a:latin typeface="Roche Sans"/>
                <a:ea typeface="Roche Sans"/>
                <a:cs typeface="Roche Sans"/>
                <a:sym typeface="Roche Sans"/>
              </a:rPr>
              <a:t>R/R DLBCL'de Glofit-GemOx ve R-GemOx tedavilerinin karşılaştırıldığı Faz III çalışma </a:t>
            </a:r>
            <a:r>
              <a:rPr lang="en" dirty="0">
                <a:solidFill>
                  <a:schemeClr val="accent2"/>
                </a:solidFill>
                <a:latin typeface="Roche Sans"/>
                <a:ea typeface="Roche Sans"/>
                <a:cs typeface="Roche Sans"/>
                <a:sym typeface="Roche Sans"/>
              </a:rPr>
              <a:t/>
            </a:r>
            <a:br>
              <a:rPr lang="en" dirty="0">
                <a:solidFill>
                  <a:schemeClr val="accent2"/>
                </a:solidFill>
                <a:latin typeface="Roche Sans"/>
                <a:ea typeface="Roche Sans"/>
                <a:cs typeface="Roche Sans"/>
                <a:sym typeface="Roche Sans"/>
              </a:rPr>
            </a:br>
            <a:r>
              <a:rPr lang="tr-TR" dirty="0">
                <a:solidFill>
                  <a:schemeClr val="accent2"/>
                </a:solidFill>
                <a:latin typeface="Roche Sans"/>
                <a:ea typeface="Roche Sans"/>
                <a:cs typeface="Roche Sans"/>
                <a:sym typeface="Roche Sans"/>
              </a:rPr>
              <a:t>(STARGLO; GO41944)</a:t>
            </a:r>
          </a:p>
        </p:txBody>
      </p:sp>
      <p:sp>
        <p:nvSpPr>
          <p:cNvPr id="7253" name="Google Shape;7253;p153"/>
          <p:cNvSpPr txBox="1">
            <a:spLocks noGrp="1"/>
          </p:cNvSpPr>
          <p:nvPr>
            <p:ph type="ctrTitle"/>
          </p:nvPr>
        </p:nvSpPr>
        <p:spPr>
          <a:xfrm>
            <a:off x="325200" y="150900"/>
            <a:ext cx="11609200" cy="1470000"/>
          </a:xfrm>
          <a:prstGeom prst="rect">
            <a:avLst/>
          </a:prstGeom>
          <a:noFill/>
          <a:ln>
            <a:noFill/>
          </a:ln>
        </p:spPr>
        <p:txBody>
          <a:bodyPr spcFirstLastPara="1" wrap="square" lIns="0" tIns="60933" rIns="121900" bIns="60933" anchor="ctr" anchorCtr="0">
            <a:noAutofit/>
          </a:bodyPr>
          <a:lstStyle/>
          <a:p>
            <a:r>
              <a:rPr lang="tr-TR" sz="2933" b="1" dirty="0">
                <a:solidFill>
                  <a:schemeClr val="lt1"/>
                </a:solidFill>
                <a:latin typeface="Roche Sans"/>
                <a:ea typeface="Roche Sans"/>
                <a:cs typeface="Roche Sans"/>
                <a:sym typeface="Roche Sans"/>
              </a:rPr>
              <a:t>NHL'de glofitamab kombinasyonları</a:t>
            </a:r>
          </a:p>
        </p:txBody>
      </p:sp>
      <p:sp>
        <p:nvSpPr>
          <p:cNvPr id="7254" name="Google Shape;7254;p153"/>
          <p:cNvSpPr/>
          <p:nvPr/>
        </p:nvSpPr>
        <p:spPr>
          <a:xfrm>
            <a:off x="0" y="2011667"/>
            <a:ext cx="1101600" cy="279200"/>
          </a:xfrm>
          <a:prstGeom prst="roundRect">
            <a:avLst>
              <a:gd name="adj" fmla="val 15117"/>
            </a:avLst>
          </a:prstGeom>
          <a:solidFill>
            <a:srgbClr val="F8D849"/>
          </a:solidFill>
          <a:ln>
            <a:noFill/>
          </a:ln>
        </p:spPr>
        <p:txBody>
          <a:bodyPr spcFirstLastPara="1" wrap="square" lIns="121900" tIns="121900" rIns="121900" bIns="121900" anchor="ctr" anchorCtr="0">
            <a:noAutofit/>
          </a:bodyPr>
          <a:lstStyle/>
          <a:p>
            <a:pPr algn="ctr">
              <a:buClr>
                <a:srgbClr val="000000"/>
              </a:buClr>
              <a:buSzPts val="900"/>
            </a:pPr>
            <a:r>
              <a:rPr lang="tr-TR" sz="1200" dirty="0">
                <a:solidFill>
                  <a:srgbClr val="000000"/>
                </a:solidFill>
                <a:latin typeface="Arial"/>
                <a:ea typeface="Arial"/>
                <a:cs typeface="Arial"/>
                <a:sym typeface="Arial"/>
              </a:rPr>
              <a:t>STARGLO</a:t>
            </a:r>
          </a:p>
        </p:txBody>
      </p:sp>
      <p:sp>
        <p:nvSpPr>
          <p:cNvPr id="7255" name="Google Shape;7255;p153"/>
          <p:cNvSpPr txBox="1"/>
          <p:nvPr/>
        </p:nvSpPr>
        <p:spPr>
          <a:xfrm>
            <a:off x="1043767" y="1997467"/>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Tree>
    <p:extLst>
      <p:ext uri="{BB962C8B-B14F-4D97-AF65-F5344CB8AC3E}">
        <p14:creationId xmlns:p14="http://schemas.microsoft.com/office/powerpoint/2010/main" val="2912369177"/>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261"/>
        <p:cNvGrpSpPr/>
        <p:nvPr/>
      </p:nvGrpSpPr>
      <p:grpSpPr>
        <a:xfrm>
          <a:off x="0" y="0"/>
          <a:ext cx="0" cy="0"/>
          <a:chOff x="0" y="0"/>
          <a:chExt cx="0" cy="0"/>
        </a:xfrm>
      </p:grpSpPr>
      <p:cxnSp>
        <p:nvCxnSpPr>
          <p:cNvPr id="7262" name="Google Shape;7262;p154"/>
          <p:cNvCxnSpPr/>
          <p:nvPr/>
        </p:nvCxnSpPr>
        <p:spPr>
          <a:xfrm rot="4162">
            <a:off x="4632579" y="4617215"/>
            <a:ext cx="330400" cy="0"/>
          </a:xfrm>
          <a:prstGeom prst="straightConnector1">
            <a:avLst/>
          </a:prstGeom>
          <a:noFill/>
          <a:ln w="19050" cap="flat" cmpd="sng">
            <a:solidFill>
              <a:srgbClr val="544F4F"/>
            </a:solidFill>
            <a:prstDash val="solid"/>
            <a:round/>
            <a:headEnd type="none" w="sm" len="sm"/>
            <a:tailEnd type="none" w="sm" len="sm"/>
          </a:ln>
        </p:spPr>
      </p:cxnSp>
      <p:cxnSp>
        <p:nvCxnSpPr>
          <p:cNvPr id="7263" name="Google Shape;7263;p154"/>
          <p:cNvCxnSpPr/>
          <p:nvPr/>
        </p:nvCxnSpPr>
        <p:spPr>
          <a:xfrm>
            <a:off x="4626333" y="2023167"/>
            <a:ext cx="330400" cy="0"/>
          </a:xfrm>
          <a:prstGeom prst="straightConnector1">
            <a:avLst/>
          </a:prstGeom>
          <a:noFill/>
          <a:ln w="19050" cap="flat" cmpd="sng">
            <a:solidFill>
              <a:srgbClr val="544F4F"/>
            </a:solidFill>
            <a:prstDash val="solid"/>
            <a:round/>
            <a:headEnd type="none" w="sm" len="sm"/>
            <a:tailEnd type="none" w="sm" len="sm"/>
          </a:ln>
        </p:spPr>
      </p:cxnSp>
      <p:sp>
        <p:nvSpPr>
          <p:cNvPr id="7264" name="Google Shape;7264;p154"/>
          <p:cNvSpPr txBox="1"/>
          <p:nvPr/>
        </p:nvSpPr>
        <p:spPr>
          <a:xfrm>
            <a:off x="304967" y="528320"/>
            <a:ext cx="10618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STARGLO (GO41944; </a:t>
            </a:r>
            <a:r>
              <a:rPr lang="tr-TR" sz="2533" u="sng" dirty="0">
                <a:solidFill>
                  <a:schemeClr val="hlink"/>
                </a:solidFill>
                <a:latin typeface="Arial"/>
                <a:ea typeface="Arial"/>
                <a:cs typeface="Arial"/>
                <a:sym typeface="Arial"/>
                <a:hlinkClick r:id="rId3"/>
              </a:rPr>
              <a:t>NCT04408638</a:t>
            </a:r>
            <a:r>
              <a:rPr lang="tr-TR" sz="2533" dirty="0">
                <a:solidFill>
                  <a:srgbClr val="0066CC"/>
                </a:solidFill>
                <a:latin typeface="Arial"/>
                <a:ea typeface="Arial"/>
                <a:cs typeface="Arial"/>
                <a:sym typeface="Arial"/>
              </a:rPr>
              <a:t>): çalışma tasarımı</a:t>
            </a:r>
          </a:p>
        </p:txBody>
      </p:sp>
      <p:sp>
        <p:nvSpPr>
          <p:cNvPr id="7265" name="Google Shape;7265;p154"/>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7266" name="Google Shape;7266;p154"/>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7267" name="Google Shape;7267;p154"/>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7269" name="Google Shape;7269;p154"/>
          <p:cNvSpPr txBox="1">
            <a:spLocks noGrp="1"/>
          </p:cNvSpPr>
          <p:nvPr>
            <p:ph type="body" idx="2"/>
          </p:nvPr>
        </p:nvSpPr>
        <p:spPr>
          <a:xfrm>
            <a:off x="-193430" y="6480288"/>
            <a:ext cx="12314336" cy="360000"/>
          </a:xfrm>
          <a:prstGeom prst="rect">
            <a:avLst/>
          </a:prstGeom>
          <a:noFill/>
          <a:ln>
            <a:noFill/>
          </a:ln>
        </p:spPr>
        <p:txBody>
          <a:bodyPr spcFirstLastPara="1" wrap="square" lIns="0" tIns="0" rIns="0" bIns="0" anchor="b" anchorCtr="0">
            <a:noAutofit/>
          </a:bodyPr>
          <a:lstStyle/>
          <a:p>
            <a:pPr marL="212336" indent="-212336" algn="r">
              <a:buSzPts val="800"/>
            </a:pPr>
            <a:r>
              <a:rPr lang="en" sz="800" dirty="0"/>
              <a:t/>
            </a:r>
            <a:br>
              <a:rPr lang="en" sz="800" dirty="0"/>
            </a:br>
            <a:r>
              <a:rPr lang="tr-TR" sz="800" dirty="0"/>
              <a:t>Abramson JS, Ku M, Hertzberg M, et al. Glofitamab plus gemcitabine and oxaliplatin (GLOFIT-GEMOX) for relapsed/refractory (R/R) diffuse large B-cell lymphoma (DLBCL): results of a global randomized phase III trial (STARGLO). Presented at: European Hematology Association 2024 Hybrid Congress; June 13–16, 2024; Madrid, Spain. Abstract LB3438.)</a:t>
            </a:r>
          </a:p>
        </p:txBody>
      </p:sp>
      <p:sp>
        <p:nvSpPr>
          <p:cNvPr id="7270" name="Google Shape;7270;p154"/>
          <p:cNvSpPr txBox="1"/>
          <p:nvPr/>
        </p:nvSpPr>
        <p:spPr>
          <a:xfrm>
            <a:off x="111871" y="5646948"/>
            <a:ext cx="12080129" cy="666800"/>
          </a:xfrm>
          <a:prstGeom prst="rect">
            <a:avLst/>
          </a:prstGeom>
          <a:noFill/>
          <a:ln>
            <a:noFill/>
          </a:ln>
        </p:spPr>
        <p:txBody>
          <a:bodyPr spcFirstLastPara="1" wrap="square" lIns="0" tIns="0" rIns="0" bIns="0" anchor="b" anchorCtr="0">
            <a:noAutofit/>
          </a:bodyPr>
          <a:lstStyle/>
          <a:p>
            <a:pPr>
              <a:buClr>
                <a:srgbClr val="000000"/>
              </a:buClr>
              <a:buSzPts val="700"/>
            </a:pPr>
            <a:r>
              <a:rPr lang="tr-TR" sz="933" dirty="0">
                <a:latin typeface="Arial"/>
                <a:ea typeface="Arial"/>
                <a:cs typeface="Arial"/>
                <a:sym typeface="Arial"/>
              </a:rPr>
              <a:t>*Gemsitabin 1000 mg/m² ve oksaliplatin 100 mg/m². S1'de, Gpt G1'de ve GemOx G2'de uygulanmış, bunu G8'de glofit 2,5 mg ve S15'te glofit 10 mg takip etmiştir; D2–8'de, glofit 30 mg ve GemOx tedavileri G1'de uygulanmaktadır. </a:t>
            </a:r>
            <a:r>
              <a:rPr lang="tr-TR" sz="933" baseline="30000" dirty="0">
                <a:latin typeface="Arial"/>
                <a:ea typeface="Arial"/>
                <a:cs typeface="Arial"/>
                <a:sym typeface="Arial"/>
              </a:rPr>
              <a:t>†</a:t>
            </a:r>
            <a:r>
              <a:rPr lang="tr-TR" sz="933" dirty="0">
                <a:latin typeface="Arial"/>
                <a:ea typeface="Arial"/>
                <a:cs typeface="Arial"/>
                <a:sym typeface="Arial"/>
              </a:rPr>
              <a:t>Rituximab 375 mg/m². </a:t>
            </a:r>
            <a:r>
              <a:rPr lang="tr-TR" sz="933" baseline="30000" dirty="0">
                <a:latin typeface="Arial"/>
                <a:ea typeface="Arial"/>
                <a:cs typeface="Arial"/>
                <a:sym typeface="Arial"/>
              </a:rPr>
              <a:t>‡</a:t>
            </a:r>
            <a:r>
              <a:rPr lang="tr-TR" sz="933" dirty="0">
                <a:latin typeface="Arial"/>
                <a:ea typeface="Arial"/>
                <a:cs typeface="Arial"/>
                <a:sym typeface="Arial"/>
              </a:rPr>
              <a:t>Relaps gösteren hastalık: son tedavi basamağının tamamlanmasından sonra ≥6 süren yanıtı takiben rekürrens; refrakter hastalık: son tedavi basamağına yanıt vermeyen veya son tedavi basamağının tamamlanmasından &lt;6 ay sonra progresyon gösteren hastalık. ASCT, otolog kök hücre transplantasyonu; ECOG PS, Doğu Onkoloji İş Birliği Grubu performans durumu; DLBCL, diffüz büyük B hücreli lenfoma; Glofit-GemOx, glofitamab artı gemsitabin ve oksaliplatin; Gpt, obinutuzumab ile ön tedavi; NOS, başka şekilde belirtilmediği takdirde; R 2:1, 2:1 oranında randomize edilen hastalar; R-GemOx, rituximab artı gemsitabin ve oksaliplatin.</a:t>
            </a:r>
          </a:p>
        </p:txBody>
      </p:sp>
      <p:sp>
        <p:nvSpPr>
          <p:cNvPr id="7271" name="Google Shape;7271;p154"/>
          <p:cNvSpPr/>
          <p:nvPr/>
        </p:nvSpPr>
        <p:spPr>
          <a:xfrm>
            <a:off x="0" y="35533"/>
            <a:ext cx="1101600" cy="279200"/>
          </a:xfrm>
          <a:prstGeom prst="roundRect">
            <a:avLst>
              <a:gd name="adj" fmla="val 15117"/>
            </a:avLst>
          </a:prstGeom>
          <a:solidFill>
            <a:srgbClr val="F8D849"/>
          </a:solidFill>
          <a:ln>
            <a:noFill/>
          </a:ln>
        </p:spPr>
        <p:txBody>
          <a:bodyPr spcFirstLastPara="1" wrap="square" lIns="121900" tIns="121900" rIns="121900" bIns="121900" anchor="ctr" anchorCtr="0">
            <a:noAutofit/>
          </a:bodyPr>
          <a:lstStyle/>
          <a:p>
            <a:pPr algn="ctr">
              <a:buClr>
                <a:srgbClr val="000000"/>
              </a:buClr>
              <a:buSzPts val="900"/>
            </a:pPr>
            <a:r>
              <a:rPr lang="tr-TR" sz="1200" dirty="0">
                <a:solidFill>
                  <a:srgbClr val="000000"/>
                </a:solidFill>
                <a:latin typeface="Arial"/>
                <a:ea typeface="Arial"/>
                <a:cs typeface="Arial"/>
                <a:sym typeface="Arial"/>
              </a:rPr>
              <a:t>STARGLO</a:t>
            </a:r>
          </a:p>
        </p:txBody>
      </p:sp>
      <p:grpSp>
        <p:nvGrpSpPr>
          <p:cNvPr id="7272" name="Google Shape;7272;p154"/>
          <p:cNvGrpSpPr/>
          <p:nvPr/>
        </p:nvGrpSpPr>
        <p:grpSpPr>
          <a:xfrm>
            <a:off x="535748" y="1472723"/>
            <a:ext cx="11101560" cy="3865019"/>
            <a:chOff x="642361" y="1518466"/>
            <a:chExt cx="8686667" cy="3258503"/>
          </a:xfrm>
        </p:grpSpPr>
        <p:sp>
          <p:nvSpPr>
            <p:cNvPr id="7273" name="Google Shape;7273;p154"/>
            <p:cNvSpPr/>
            <p:nvPr/>
          </p:nvSpPr>
          <p:spPr>
            <a:xfrm>
              <a:off x="7754328" y="1585999"/>
              <a:ext cx="1574700" cy="986700"/>
            </a:xfrm>
            <a:prstGeom prst="rect">
              <a:avLst/>
            </a:prstGeom>
            <a:solidFill>
              <a:srgbClr val="E6F6EF"/>
            </a:solidFill>
            <a:ln>
              <a:noFill/>
            </a:ln>
          </p:spPr>
          <p:txBody>
            <a:bodyPr spcFirstLastPara="1" wrap="square" lIns="121900" tIns="60933" rIns="121900" bIns="60933" anchor="ctr" anchorCtr="0">
              <a:noAutofit/>
            </a:bodyPr>
            <a:lstStyle/>
            <a:p>
              <a:pPr algn="ctr">
                <a:buClr>
                  <a:srgbClr val="000000"/>
                </a:buClr>
                <a:buSzPts val="1050"/>
              </a:pPr>
              <a:r>
                <a:rPr lang="tr-TR" sz="1333" b="1" dirty="0">
                  <a:solidFill>
                    <a:srgbClr val="000000"/>
                  </a:solidFill>
                  <a:latin typeface="Arial"/>
                  <a:ea typeface="Arial"/>
                  <a:cs typeface="Arial"/>
                  <a:sym typeface="Arial"/>
                </a:rPr>
                <a:t>Glofitamab </a:t>
              </a:r>
            </a:p>
            <a:p>
              <a:pPr algn="ctr">
                <a:buClr>
                  <a:srgbClr val="000000"/>
                </a:buClr>
                <a:buSzPts val="1050"/>
              </a:pPr>
              <a:r>
                <a:rPr lang="tr-TR" sz="1333" dirty="0">
                  <a:solidFill>
                    <a:srgbClr val="000000"/>
                  </a:solidFill>
                  <a:latin typeface="Arial"/>
                  <a:ea typeface="Arial"/>
                  <a:cs typeface="Arial"/>
                  <a:sym typeface="Arial"/>
                </a:rPr>
                <a:t>Her siklusun 1. gününde uygulanan 30 mg</a:t>
              </a:r>
            </a:p>
          </p:txBody>
        </p:sp>
        <p:sp>
          <p:nvSpPr>
            <p:cNvPr id="7274" name="Google Shape;7274;p154"/>
            <p:cNvSpPr/>
            <p:nvPr/>
          </p:nvSpPr>
          <p:spPr>
            <a:xfrm>
              <a:off x="5232880" y="2920632"/>
              <a:ext cx="1260281" cy="345900"/>
            </a:xfrm>
            <a:prstGeom prst="rect">
              <a:avLst/>
            </a:prstGeom>
            <a:noFill/>
            <a:ln>
              <a:noFill/>
            </a:ln>
          </p:spPr>
          <p:txBody>
            <a:bodyPr spcFirstLastPara="1" wrap="square" lIns="0" tIns="0" rIns="0" bIns="0" anchor="ctr" anchorCtr="0">
              <a:noAutofit/>
            </a:bodyPr>
            <a:lstStyle/>
            <a:p>
              <a:pPr algn="ctr">
                <a:buClr>
                  <a:srgbClr val="000000"/>
                </a:buClr>
                <a:buSzPts val="1000"/>
              </a:pPr>
              <a:r>
                <a:rPr lang="tr-TR" sz="1200" b="1" dirty="0">
                  <a:solidFill>
                    <a:schemeClr val="dk1"/>
                  </a:solidFill>
                  <a:latin typeface="Arial"/>
                  <a:ea typeface="Arial"/>
                  <a:cs typeface="Arial"/>
                  <a:sym typeface="Arial"/>
                </a:rPr>
                <a:t>1–8</a:t>
              </a:r>
              <a:r>
                <a:rPr lang="tr-TR" sz="1200" b="1" dirty="0">
                  <a:solidFill>
                    <a:schemeClr val="dk1"/>
                  </a:solidFill>
                  <a:highlight>
                    <a:srgbClr val="FFFFFF"/>
                  </a:highlight>
                  <a:latin typeface="Arial"/>
                  <a:ea typeface="Arial"/>
                  <a:cs typeface="Arial"/>
                  <a:sym typeface="Arial"/>
                </a:rPr>
                <a:t>.</a:t>
              </a:r>
            </a:p>
            <a:p>
              <a:pPr algn="ctr">
                <a:buClr>
                  <a:srgbClr val="000000"/>
                </a:buClr>
                <a:buSzPts val="1000"/>
              </a:pPr>
              <a:r>
                <a:rPr lang="tr-TR" sz="1200" b="1" dirty="0">
                  <a:solidFill>
                    <a:schemeClr val="dk1"/>
                  </a:solidFill>
                  <a:highlight>
                    <a:srgbClr val="FFFFFF"/>
                  </a:highlight>
                  <a:latin typeface="Arial"/>
                  <a:ea typeface="Arial"/>
                  <a:cs typeface="Arial"/>
                  <a:sym typeface="Arial"/>
                </a:rPr>
                <a:t>sikluslar </a:t>
              </a:r>
              <a:r>
                <a:rPr lang="tr-TR" sz="1200" i="1" dirty="0">
                  <a:solidFill>
                    <a:schemeClr val="dk1"/>
                  </a:solidFill>
                  <a:latin typeface="Arial"/>
                  <a:ea typeface="Arial"/>
                  <a:cs typeface="Arial"/>
                  <a:sym typeface="Arial"/>
                </a:rPr>
                <a:t>(21 günlük sikluslar)</a:t>
              </a:r>
            </a:p>
          </p:txBody>
        </p:sp>
        <p:sp>
          <p:nvSpPr>
            <p:cNvPr id="7275" name="Google Shape;7275;p154"/>
            <p:cNvSpPr/>
            <p:nvPr/>
          </p:nvSpPr>
          <p:spPr>
            <a:xfrm>
              <a:off x="8045926" y="2627504"/>
              <a:ext cx="896400" cy="173100"/>
            </a:xfrm>
            <a:prstGeom prst="rect">
              <a:avLst/>
            </a:prstGeom>
            <a:noFill/>
            <a:ln>
              <a:noFill/>
            </a:ln>
          </p:spPr>
          <p:txBody>
            <a:bodyPr spcFirstLastPara="1" wrap="square" lIns="0" tIns="0" rIns="0" bIns="0" anchor="ctr" anchorCtr="0">
              <a:noAutofit/>
            </a:bodyPr>
            <a:lstStyle/>
            <a:p>
              <a:pPr algn="ctr">
                <a:buClr>
                  <a:srgbClr val="000000"/>
                </a:buClr>
                <a:buSzPts val="1000"/>
              </a:pPr>
              <a:r>
                <a:rPr lang="tr-TR" sz="1333" b="1" dirty="0">
                  <a:solidFill>
                    <a:schemeClr val="dk1"/>
                  </a:solidFill>
                  <a:latin typeface="Arial"/>
                  <a:ea typeface="Arial"/>
                  <a:cs typeface="Arial"/>
                  <a:sym typeface="Arial"/>
                </a:rPr>
                <a:t>9–12</a:t>
              </a:r>
              <a:r>
                <a:rPr lang="tr-TR" sz="1333" b="1" dirty="0">
                  <a:solidFill>
                    <a:schemeClr val="dk1"/>
                  </a:solidFill>
                  <a:highlight>
                    <a:srgbClr val="FFFFFF"/>
                  </a:highlight>
                  <a:latin typeface="Arial"/>
                  <a:ea typeface="Arial"/>
                  <a:cs typeface="Arial"/>
                  <a:sym typeface="Arial"/>
                </a:rPr>
                <a:t>. sikluslar</a:t>
              </a:r>
            </a:p>
          </p:txBody>
        </p:sp>
        <p:sp>
          <p:nvSpPr>
            <p:cNvPr id="7276" name="Google Shape;7276;p154"/>
            <p:cNvSpPr/>
            <p:nvPr/>
          </p:nvSpPr>
          <p:spPr>
            <a:xfrm>
              <a:off x="787328" y="3895986"/>
              <a:ext cx="2350800" cy="692100"/>
            </a:xfrm>
            <a:prstGeom prst="rect">
              <a:avLst/>
            </a:prstGeom>
            <a:noFill/>
            <a:ln>
              <a:noFill/>
            </a:ln>
          </p:spPr>
          <p:txBody>
            <a:bodyPr spcFirstLastPara="1" wrap="square" lIns="0" tIns="0" rIns="0" bIns="0" anchor="ctr" anchorCtr="0">
              <a:noAutofit/>
            </a:bodyPr>
            <a:lstStyle/>
            <a:p>
              <a:pPr>
                <a:buClr>
                  <a:srgbClr val="000000"/>
                </a:buClr>
                <a:buSzPts val="1000"/>
              </a:pPr>
              <a:r>
                <a:rPr lang="tr-TR" sz="1067" b="1" dirty="0">
                  <a:latin typeface="Arial"/>
                  <a:ea typeface="Arial"/>
                  <a:cs typeface="Arial"/>
                  <a:sym typeface="Arial"/>
                </a:rPr>
                <a:t>Katmanlandırma faktörleri</a:t>
              </a:r>
            </a:p>
            <a:p>
              <a:pPr marL="239177" indent="-239177">
                <a:spcBef>
                  <a:spcPts val="800"/>
                </a:spcBef>
                <a:buClr>
                  <a:schemeClr val="lt2"/>
                </a:buClr>
                <a:buSzPts val="1000"/>
                <a:buFont typeface="Arial"/>
                <a:buChar char="•"/>
              </a:pPr>
              <a:r>
                <a:rPr lang="tr-TR" sz="1067" dirty="0">
                  <a:latin typeface="Arial"/>
                  <a:ea typeface="Arial"/>
                  <a:cs typeface="Arial"/>
                  <a:sym typeface="Arial"/>
                </a:rPr>
                <a:t>Relaps gösteren</a:t>
              </a:r>
              <a:r>
                <a:rPr lang="tr-TR" sz="1067" baseline="30000" dirty="0">
                  <a:latin typeface="Arial"/>
                  <a:ea typeface="Arial"/>
                  <a:cs typeface="Arial"/>
                  <a:sym typeface="Arial"/>
                </a:rPr>
                <a:t> </a:t>
              </a:r>
              <a:r>
                <a:rPr lang="tr-TR" sz="1067" dirty="0">
                  <a:latin typeface="Arial"/>
                  <a:ea typeface="Arial"/>
                  <a:cs typeface="Arial"/>
                  <a:sym typeface="Arial"/>
                </a:rPr>
                <a:t>hastalığa kıyasla refrakter hastalık</a:t>
              </a:r>
              <a:r>
                <a:rPr lang="tr-TR" sz="1067" baseline="30000" dirty="0">
                  <a:latin typeface="Arial"/>
                  <a:ea typeface="Arial"/>
                  <a:cs typeface="Arial"/>
                  <a:sym typeface="Arial"/>
                </a:rPr>
                <a:t>‡</a:t>
              </a:r>
            </a:p>
            <a:p>
              <a:pPr marL="228594" indent="-228594">
                <a:spcBef>
                  <a:spcPts val="800"/>
                </a:spcBef>
                <a:buClr>
                  <a:schemeClr val="lt2"/>
                </a:buClr>
                <a:buSzPts val="1000"/>
                <a:buFont typeface="Arial"/>
                <a:buChar char="•"/>
              </a:pPr>
              <a:r>
                <a:rPr lang="tr-TR" sz="1067" dirty="0">
                  <a:latin typeface="Arial"/>
                  <a:ea typeface="Arial"/>
                  <a:cs typeface="Arial"/>
                  <a:sym typeface="Arial"/>
                </a:rPr>
                <a:t>Daha önce 1 tedavi basamağına kıyasla ≥2 basamak</a:t>
              </a:r>
            </a:p>
          </p:txBody>
        </p:sp>
        <p:cxnSp>
          <p:nvCxnSpPr>
            <p:cNvPr id="7277" name="Google Shape;7277;p154"/>
            <p:cNvCxnSpPr/>
            <p:nvPr/>
          </p:nvCxnSpPr>
          <p:spPr>
            <a:xfrm>
              <a:off x="7257679" y="2029400"/>
              <a:ext cx="488400" cy="0"/>
            </a:xfrm>
            <a:prstGeom prst="straightConnector1">
              <a:avLst/>
            </a:prstGeom>
            <a:noFill/>
            <a:ln w="19050" cap="flat" cmpd="sng">
              <a:solidFill>
                <a:srgbClr val="544F4F"/>
              </a:solidFill>
              <a:prstDash val="solid"/>
              <a:round/>
              <a:headEnd type="none" w="sm" len="sm"/>
              <a:tailEnd type="triangle" w="med" len="med"/>
            </a:ln>
          </p:spPr>
        </p:cxnSp>
        <p:cxnSp>
          <p:nvCxnSpPr>
            <p:cNvPr id="7278" name="Google Shape;7278;p154"/>
            <p:cNvCxnSpPr/>
            <p:nvPr/>
          </p:nvCxnSpPr>
          <p:spPr>
            <a:xfrm>
              <a:off x="3157939" y="3093624"/>
              <a:ext cx="540000" cy="0"/>
            </a:xfrm>
            <a:prstGeom prst="straightConnector1">
              <a:avLst/>
            </a:prstGeom>
            <a:noFill/>
            <a:ln w="19050" cap="flat" cmpd="sng">
              <a:solidFill>
                <a:srgbClr val="544F4F"/>
              </a:solidFill>
              <a:prstDash val="solid"/>
              <a:round/>
              <a:headEnd type="none" w="sm" len="sm"/>
              <a:tailEnd type="none" w="sm" len="sm"/>
            </a:ln>
          </p:spPr>
        </p:cxnSp>
        <p:sp>
          <p:nvSpPr>
            <p:cNvPr id="7279" name="Google Shape;7279;p154"/>
            <p:cNvSpPr/>
            <p:nvPr/>
          </p:nvSpPr>
          <p:spPr>
            <a:xfrm>
              <a:off x="3580898" y="2800496"/>
              <a:ext cx="573600" cy="586200"/>
            </a:xfrm>
            <a:prstGeom prst="ellipse">
              <a:avLst/>
            </a:prstGeom>
            <a:solidFill>
              <a:srgbClr val="544F4F"/>
            </a:solidFill>
            <a:ln>
              <a:noFill/>
            </a:ln>
          </p:spPr>
          <p:txBody>
            <a:bodyPr spcFirstLastPara="1" wrap="square" lIns="0" tIns="60933" rIns="0" bIns="60933" anchor="ctr" anchorCtr="0">
              <a:noAutofit/>
            </a:bodyPr>
            <a:lstStyle/>
            <a:p>
              <a:pPr algn="ctr">
                <a:buClr>
                  <a:srgbClr val="000000"/>
                </a:buClr>
                <a:buSzPts val="1100"/>
              </a:pPr>
              <a:r>
                <a:rPr lang="tr-TR" sz="1467" b="1" dirty="0">
                  <a:solidFill>
                    <a:srgbClr val="FFFFFF"/>
                  </a:solidFill>
                  <a:latin typeface="Arial"/>
                  <a:ea typeface="Arial"/>
                  <a:cs typeface="Arial"/>
                  <a:sym typeface="Arial"/>
                </a:rPr>
                <a:t>R 2:1</a:t>
              </a:r>
            </a:p>
          </p:txBody>
        </p:sp>
        <p:sp>
          <p:nvSpPr>
            <p:cNvPr id="7280" name="Google Shape;7280;p154"/>
            <p:cNvSpPr/>
            <p:nvPr/>
          </p:nvSpPr>
          <p:spPr>
            <a:xfrm>
              <a:off x="4016270" y="1982532"/>
              <a:ext cx="3360900" cy="706694"/>
            </a:xfrm>
            <a:prstGeom prst="rect">
              <a:avLst/>
            </a:prstGeom>
            <a:solidFill>
              <a:srgbClr val="E6F6EF"/>
            </a:solidFill>
            <a:ln>
              <a:noFill/>
            </a:ln>
          </p:spPr>
          <p:txBody>
            <a:bodyPr spcFirstLastPara="1" wrap="square" lIns="121900" tIns="0" rIns="121900" bIns="0" anchor="ctr" anchorCtr="0">
              <a:noAutofit/>
            </a:bodyPr>
            <a:lstStyle/>
            <a:p>
              <a:pPr algn="ctr">
                <a:buClr>
                  <a:srgbClr val="000000"/>
                </a:buClr>
                <a:buSzPts val="1050"/>
              </a:pPr>
              <a:r>
                <a:rPr lang="tr-TR" sz="1333" b="1" dirty="0">
                  <a:solidFill>
                    <a:srgbClr val="000000"/>
                  </a:solidFill>
                  <a:latin typeface="Arial"/>
                  <a:ea typeface="Arial"/>
                  <a:cs typeface="Arial"/>
                  <a:sym typeface="Arial"/>
                </a:rPr>
                <a:t>Glofitamab gemsitabin ve oksaliplatin*</a:t>
              </a:r>
            </a:p>
            <a:p>
              <a:pPr algn="ctr">
                <a:buClr>
                  <a:srgbClr val="000000"/>
                </a:buClr>
                <a:buSzPts val="1050"/>
              </a:pPr>
              <a:r>
                <a:rPr lang="tr-TR" sz="1333" dirty="0">
                  <a:solidFill>
                    <a:srgbClr val="000000"/>
                  </a:solidFill>
                  <a:latin typeface="Arial"/>
                  <a:ea typeface="Arial"/>
                  <a:cs typeface="Arial"/>
                  <a:sym typeface="Arial"/>
                </a:rPr>
                <a:t> 1. siklusda basamaklı doz artışı,</a:t>
              </a:r>
            </a:p>
            <a:p>
              <a:pPr algn="ctr">
                <a:buClr>
                  <a:srgbClr val="000000"/>
                </a:buClr>
                <a:buSzPts val="1050"/>
              </a:pPr>
              <a:r>
                <a:rPr lang="tr-TR" sz="1333" dirty="0">
                  <a:solidFill>
                    <a:srgbClr val="000000"/>
                  </a:solidFill>
                  <a:latin typeface="Arial"/>
                  <a:ea typeface="Arial"/>
                  <a:cs typeface="Arial"/>
                  <a:sym typeface="Arial"/>
                </a:rPr>
                <a:t>2. siklusdan başlayarak daha sonraki sikluslarda 1. Günde uygulanan 30 mg</a:t>
              </a:r>
            </a:p>
          </p:txBody>
        </p:sp>
        <p:sp>
          <p:nvSpPr>
            <p:cNvPr id="7281" name="Google Shape;7281;p154"/>
            <p:cNvSpPr/>
            <p:nvPr/>
          </p:nvSpPr>
          <p:spPr>
            <a:xfrm>
              <a:off x="4016270" y="4137369"/>
              <a:ext cx="3360900" cy="639600"/>
            </a:xfrm>
            <a:prstGeom prst="rect">
              <a:avLst/>
            </a:prstGeom>
            <a:solidFill>
              <a:srgbClr val="E7F0F9"/>
            </a:solidFill>
            <a:ln>
              <a:noFill/>
            </a:ln>
          </p:spPr>
          <p:txBody>
            <a:bodyPr spcFirstLastPara="1" wrap="square" lIns="121900" tIns="0" rIns="121900" bIns="0" anchor="ctr" anchorCtr="0">
              <a:noAutofit/>
            </a:bodyPr>
            <a:lstStyle/>
            <a:p>
              <a:pPr algn="ctr">
                <a:buClr>
                  <a:srgbClr val="000000"/>
                </a:buClr>
                <a:buSzPts val="1050"/>
              </a:pPr>
              <a:r>
                <a:rPr lang="tr-TR" sz="1400" b="1" dirty="0">
                  <a:solidFill>
                    <a:srgbClr val="000000"/>
                  </a:solidFill>
                  <a:latin typeface="Arial"/>
                  <a:ea typeface="Arial"/>
                  <a:cs typeface="Arial"/>
                  <a:sym typeface="Arial"/>
                </a:rPr>
                <a:t>Rituximab</a:t>
              </a:r>
              <a:r>
                <a:rPr lang="tr-TR" sz="1400" b="1" baseline="30000" dirty="0">
                  <a:solidFill>
                    <a:srgbClr val="000000"/>
                  </a:solidFill>
                  <a:latin typeface="Arial"/>
                  <a:ea typeface="Arial"/>
                  <a:cs typeface="Arial"/>
                  <a:sym typeface="Arial"/>
                </a:rPr>
                <a:t>†</a:t>
              </a:r>
              <a:r>
                <a:rPr lang="tr-TR" sz="1400" b="1" dirty="0">
                  <a:solidFill>
                    <a:srgbClr val="000000"/>
                  </a:solidFill>
                  <a:latin typeface="Arial"/>
                  <a:ea typeface="Arial"/>
                  <a:cs typeface="Arial"/>
                  <a:sym typeface="Arial"/>
                </a:rPr>
                <a:t> + gemsitabin ve oksaliplatin </a:t>
              </a:r>
              <a:r>
                <a:rPr lang="tr-TR" sz="1400" dirty="0">
                  <a:solidFill>
                    <a:srgbClr val="000000"/>
                  </a:solidFill>
                  <a:latin typeface="Arial"/>
                  <a:ea typeface="Arial"/>
                  <a:cs typeface="Arial"/>
                  <a:sym typeface="Arial"/>
                </a:rPr>
                <a:t>Her siklusun 1. gününde uygulanmıştır</a:t>
              </a:r>
            </a:p>
          </p:txBody>
        </p:sp>
        <p:sp>
          <p:nvSpPr>
            <p:cNvPr id="7282" name="Google Shape;7282;p154"/>
            <p:cNvSpPr/>
            <p:nvPr/>
          </p:nvSpPr>
          <p:spPr>
            <a:xfrm>
              <a:off x="4016270" y="1518466"/>
              <a:ext cx="3360900" cy="442292"/>
            </a:xfrm>
            <a:prstGeom prst="rect">
              <a:avLst/>
            </a:prstGeom>
            <a:solidFill>
              <a:srgbClr val="009964"/>
            </a:solidFill>
            <a:ln>
              <a:noFill/>
            </a:ln>
          </p:spPr>
          <p:txBody>
            <a:bodyPr spcFirstLastPara="1" wrap="square" lIns="121900" tIns="60933" rIns="121900" bIns="60933" anchor="ctr" anchorCtr="0">
              <a:noAutofit/>
            </a:bodyPr>
            <a:lstStyle/>
            <a:p>
              <a:pPr algn="ctr">
                <a:buClr>
                  <a:srgbClr val="FFFFFF"/>
                </a:buClr>
                <a:buSzPts val="1600"/>
              </a:pPr>
              <a:r>
                <a:rPr lang="tr-TR" sz="2133" b="1" dirty="0">
                  <a:solidFill>
                    <a:srgbClr val="FFFFFF"/>
                  </a:solidFill>
                  <a:latin typeface="Arial"/>
                  <a:ea typeface="Arial"/>
                  <a:cs typeface="Arial"/>
                  <a:sym typeface="Arial"/>
                </a:rPr>
                <a:t>Glofit-GemOx (n=183)</a:t>
              </a:r>
            </a:p>
          </p:txBody>
        </p:sp>
        <p:sp>
          <p:nvSpPr>
            <p:cNvPr id="7283" name="Google Shape;7283;p154"/>
            <p:cNvSpPr/>
            <p:nvPr/>
          </p:nvSpPr>
          <p:spPr>
            <a:xfrm>
              <a:off x="4016269" y="3624835"/>
              <a:ext cx="3360900" cy="512400"/>
            </a:xfrm>
            <a:prstGeom prst="rect">
              <a:avLst/>
            </a:prstGeom>
            <a:solidFill>
              <a:srgbClr val="0B41CD"/>
            </a:solidFill>
            <a:ln>
              <a:noFill/>
            </a:ln>
          </p:spPr>
          <p:txBody>
            <a:bodyPr spcFirstLastPara="1" wrap="square" lIns="121900" tIns="60933" rIns="121900" bIns="60933" anchor="ctr" anchorCtr="0">
              <a:noAutofit/>
            </a:bodyPr>
            <a:lstStyle/>
            <a:p>
              <a:pPr algn="ctr">
                <a:buClr>
                  <a:srgbClr val="FFFFFF"/>
                </a:buClr>
                <a:buSzPts val="1600"/>
              </a:pPr>
              <a:r>
                <a:rPr lang="tr-TR" sz="2133" b="1" dirty="0">
                  <a:solidFill>
                    <a:srgbClr val="FFFFFF"/>
                  </a:solidFill>
                  <a:latin typeface="Arial"/>
                  <a:ea typeface="Arial"/>
                  <a:cs typeface="Arial"/>
                  <a:sym typeface="Arial"/>
                </a:rPr>
                <a:t>R-GemOx (n=91)</a:t>
              </a:r>
            </a:p>
          </p:txBody>
        </p:sp>
        <p:sp>
          <p:nvSpPr>
            <p:cNvPr id="7284" name="Google Shape;7284;p154"/>
            <p:cNvSpPr/>
            <p:nvPr/>
          </p:nvSpPr>
          <p:spPr>
            <a:xfrm>
              <a:off x="642361" y="2359268"/>
              <a:ext cx="2536200" cy="1453200"/>
            </a:xfrm>
            <a:prstGeom prst="rect">
              <a:avLst/>
            </a:prstGeom>
            <a:solidFill>
              <a:srgbClr val="DCDADA"/>
            </a:solidFill>
            <a:ln>
              <a:noFill/>
            </a:ln>
          </p:spPr>
          <p:txBody>
            <a:bodyPr spcFirstLastPara="1" wrap="square" lIns="192000" tIns="60933" rIns="48000" bIns="60933" anchor="ctr" anchorCtr="0">
              <a:noAutofit/>
            </a:bodyPr>
            <a:lstStyle/>
            <a:p>
              <a:pPr>
                <a:buClr>
                  <a:srgbClr val="000000"/>
                </a:buClr>
                <a:buSzPts val="1050"/>
              </a:pPr>
              <a:r>
                <a:rPr lang="tr-TR" sz="1333" b="1" dirty="0">
                  <a:solidFill>
                    <a:srgbClr val="000000"/>
                  </a:solidFill>
                  <a:latin typeface="Arial"/>
                  <a:ea typeface="Arial"/>
                  <a:cs typeface="Arial"/>
                  <a:sym typeface="Arial"/>
                </a:rPr>
                <a:t>R/R DLBCL hastaları (N=274)</a:t>
              </a:r>
            </a:p>
            <a:p>
              <a:pPr marL="237061" indent="-237061">
                <a:spcBef>
                  <a:spcPts val="800"/>
                </a:spcBef>
                <a:buClr>
                  <a:srgbClr val="0B41CD"/>
                </a:buClr>
                <a:buSzPts val="1050"/>
                <a:buFont typeface="Arial"/>
                <a:buChar char="•"/>
              </a:pPr>
              <a:r>
                <a:rPr lang="tr-TR" sz="1333" dirty="0">
                  <a:solidFill>
                    <a:srgbClr val="000000"/>
                  </a:solidFill>
                  <a:latin typeface="Arial"/>
                  <a:ea typeface="Arial"/>
                  <a:cs typeface="Arial"/>
                  <a:sym typeface="Arial"/>
                </a:rPr>
                <a:t>Daha önce ≥1 sistemik tedaviden sonra R/R DLBCL NOS </a:t>
              </a:r>
            </a:p>
            <a:p>
              <a:pPr marL="237061" indent="-237061">
                <a:spcBef>
                  <a:spcPts val="800"/>
                </a:spcBef>
                <a:buClr>
                  <a:srgbClr val="0B41CD"/>
                </a:buClr>
                <a:buSzPts val="1050"/>
                <a:buFont typeface="Arial"/>
                <a:buChar char="•"/>
              </a:pPr>
              <a:r>
                <a:rPr lang="tr-TR" sz="1333" dirty="0">
                  <a:solidFill>
                    <a:srgbClr val="000000"/>
                  </a:solidFill>
                  <a:latin typeface="Arial"/>
                  <a:ea typeface="Arial"/>
                  <a:cs typeface="Arial"/>
                  <a:sym typeface="Arial"/>
                </a:rPr>
                <a:t>Daha önce 1. basamak tedavi almış ASCT ineligible hastalar </a:t>
              </a:r>
            </a:p>
            <a:p>
              <a:pPr marL="237061" indent="-237061">
                <a:spcBef>
                  <a:spcPts val="800"/>
                </a:spcBef>
                <a:buClr>
                  <a:srgbClr val="0B41CD"/>
                </a:buClr>
                <a:buSzPts val="1050"/>
                <a:buFont typeface="Arial"/>
                <a:buChar char="•"/>
              </a:pPr>
              <a:r>
                <a:rPr lang="tr-TR" sz="1333" dirty="0">
                  <a:solidFill>
                    <a:srgbClr val="000000"/>
                  </a:solidFill>
                  <a:latin typeface="Arial"/>
                  <a:ea typeface="Arial"/>
                  <a:cs typeface="Arial"/>
                  <a:sym typeface="Arial"/>
                </a:rPr>
                <a:t>ECOG PS 0–2</a:t>
              </a:r>
            </a:p>
          </p:txBody>
        </p:sp>
      </p:grpSp>
      <p:cxnSp>
        <p:nvCxnSpPr>
          <p:cNvPr id="7285" name="Google Shape;7285;p154"/>
          <p:cNvCxnSpPr/>
          <p:nvPr/>
        </p:nvCxnSpPr>
        <p:spPr>
          <a:xfrm rot="10800000">
            <a:off x="4613828" y="2010581"/>
            <a:ext cx="8000" cy="982800"/>
          </a:xfrm>
          <a:prstGeom prst="straightConnector1">
            <a:avLst/>
          </a:prstGeom>
          <a:noFill/>
          <a:ln w="19050" cap="flat" cmpd="sng">
            <a:solidFill>
              <a:srgbClr val="544F4F"/>
            </a:solidFill>
            <a:prstDash val="solid"/>
            <a:round/>
            <a:headEnd type="none" w="sm" len="sm"/>
            <a:tailEnd type="none" w="sm" len="sm"/>
          </a:ln>
        </p:spPr>
      </p:cxnSp>
      <p:cxnSp>
        <p:nvCxnSpPr>
          <p:cNvPr id="7286" name="Google Shape;7286;p154"/>
          <p:cNvCxnSpPr/>
          <p:nvPr/>
        </p:nvCxnSpPr>
        <p:spPr>
          <a:xfrm flipH="1">
            <a:off x="4612068" y="3659643"/>
            <a:ext cx="1" cy="969601"/>
          </a:xfrm>
          <a:prstGeom prst="straightConnector1">
            <a:avLst/>
          </a:prstGeom>
          <a:noFill/>
          <a:ln w="19050" cap="flat" cmpd="sng">
            <a:solidFill>
              <a:srgbClr val="544F4F"/>
            </a:solidFill>
            <a:prstDash val="solid"/>
            <a:round/>
            <a:headEnd type="none" w="sm" len="sm"/>
            <a:tailEnd type="none" w="sm" len="sm"/>
          </a:ln>
        </p:spPr>
      </p:cxnSp>
    </p:spTree>
    <p:extLst>
      <p:ext uri="{BB962C8B-B14F-4D97-AF65-F5344CB8AC3E}">
        <p14:creationId xmlns:p14="http://schemas.microsoft.com/office/powerpoint/2010/main" val="272361822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337"/>
        <p:cNvGrpSpPr/>
        <p:nvPr/>
      </p:nvGrpSpPr>
      <p:grpSpPr>
        <a:xfrm>
          <a:off x="0" y="0"/>
          <a:ext cx="0" cy="0"/>
          <a:chOff x="0" y="0"/>
          <a:chExt cx="0" cy="0"/>
        </a:xfrm>
      </p:grpSpPr>
      <p:sp>
        <p:nvSpPr>
          <p:cNvPr id="7338" name="Google Shape;7338;p157"/>
          <p:cNvSpPr txBox="1"/>
          <p:nvPr/>
        </p:nvSpPr>
        <p:spPr>
          <a:xfrm>
            <a:off x="304967" y="426720"/>
            <a:ext cx="10618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STARGLO: Primer sonlanım noktası - OS</a:t>
            </a:r>
          </a:p>
        </p:txBody>
      </p:sp>
      <p:sp>
        <p:nvSpPr>
          <p:cNvPr id="7339" name="Google Shape;7339;p157"/>
          <p:cNvSpPr txBox="1"/>
          <p:nvPr/>
        </p:nvSpPr>
        <p:spPr>
          <a:xfrm>
            <a:off x="508000" y="6173767"/>
            <a:ext cx="7055200" cy="400000"/>
          </a:xfrm>
          <a:prstGeom prst="rect">
            <a:avLst/>
          </a:prstGeom>
          <a:noFill/>
          <a:ln>
            <a:noFill/>
          </a:ln>
        </p:spPr>
        <p:txBody>
          <a:bodyPr spcFirstLastPara="1" wrap="square" lIns="0" tIns="0" rIns="0" bIns="0" anchor="b" anchorCtr="0">
            <a:noAutofit/>
          </a:bodyPr>
          <a:lstStyle/>
          <a:p>
            <a:pPr>
              <a:buClr>
                <a:srgbClr val="000000"/>
              </a:buClr>
              <a:buSzPts val="700"/>
            </a:pPr>
            <a:r>
              <a:rPr lang="tr-TR" sz="933" dirty="0">
                <a:latin typeface="Arial"/>
                <a:ea typeface="Arial"/>
                <a:cs typeface="Arial"/>
                <a:sym typeface="Arial"/>
              </a:rPr>
              <a:t>Verilerin yeterince olgunlaşmamış olması nedeniyle, primer analizde 24 aylık OS bildirilmemiştir. </a:t>
            </a:r>
          </a:p>
          <a:p>
            <a:pPr>
              <a:buClr>
                <a:srgbClr val="000000"/>
              </a:buClr>
              <a:buSzPts val="700"/>
            </a:pPr>
            <a:r>
              <a:rPr lang="tr-TR" sz="933" dirty="0">
                <a:latin typeface="Arial"/>
                <a:ea typeface="Arial"/>
                <a:cs typeface="Arial"/>
                <a:sym typeface="Arial"/>
              </a:rPr>
              <a:t>*p değeri, primer analizde alfa kontrollü ve güncellenmiş analizde tanımlayıcıdır. </a:t>
            </a:r>
            <a:r>
              <a:rPr lang="en" sz="933" dirty="0">
                <a:latin typeface="Arial"/>
                <a:ea typeface="Arial"/>
                <a:cs typeface="Arial"/>
                <a:sym typeface="Arial"/>
              </a:rPr>
              <a:t/>
            </a:r>
            <a:br>
              <a:rPr lang="en" sz="933" dirty="0">
                <a:latin typeface="Arial"/>
                <a:ea typeface="Arial"/>
                <a:cs typeface="Arial"/>
                <a:sym typeface="Arial"/>
              </a:rPr>
            </a:br>
            <a:r>
              <a:rPr lang="tr-TR" sz="933" dirty="0">
                <a:latin typeface="Arial"/>
                <a:ea typeface="Arial"/>
                <a:cs typeface="Arial"/>
                <a:sym typeface="Arial"/>
              </a:rPr>
              <a:t>GA, güven aralığı; Glofit-GemOx, glofitamab artı gemsitabin ve oksaliplatin; HR, tehlike oranı; </a:t>
            </a:r>
            <a:r>
              <a:rPr lang="en" sz="933" dirty="0">
                <a:latin typeface="Arial"/>
                <a:ea typeface="Arial"/>
                <a:cs typeface="Arial"/>
                <a:sym typeface="Arial"/>
              </a:rPr>
              <a:t/>
            </a:r>
            <a:br>
              <a:rPr lang="en" sz="933" dirty="0">
                <a:latin typeface="Arial"/>
                <a:ea typeface="Arial"/>
                <a:cs typeface="Arial"/>
                <a:sym typeface="Arial"/>
              </a:rPr>
            </a:br>
            <a:r>
              <a:rPr lang="tr-TR" sz="933" dirty="0">
                <a:latin typeface="Arial"/>
                <a:ea typeface="Arial"/>
                <a:cs typeface="Arial"/>
                <a:sym typeface="Arial"/>
              </a:rPr>
              <a:t>NE, değerlendirilememiştir; OS, genel sağkalım; R-GemOx, rituximab artı gemsitabin ve oksaliplatin.</a:t>
            </a:r>
          </a:p>
        </p:txBody>
      </p:sp>
      <p:sp>
        <p:nvSpPr>
          <p:cNvPr id="7340" name="Google Shape;7340;p157"/>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7341" name="Google Shape;7341;p157"/>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7342" name="Google Shape;7342;p157"/>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7345" name="Google Shape;7345;p157"/>
          <p:cNvSpPr/>
          <p:nvPr/>
        </p:nvSpPr>
        <p:spPr>
          <a:xfrm>
            <a:off x="0" y="35533"/>
            <a:ext cx="1101600" cy="279200"/>
          </a:xfrm>
          <a:prstGeom prst="roundRect">
            <a:avLst>
              <a:gd name="adj" fmla="val 15117"/>
            </a:avLst>
          </a:prstGeom>
          <a:solidFill>
            <a:srgbClr val="F8D849"/>
          </a:solidFill>
          <a:ln>
            <a:noFill/>
          </a:ln>
        </p:spPr>
        <p:txBody>
          <a:bodyPr spcFirstLastPara="1" wrap="square" lIns="121900" tIns="121900" rIns="121900" bIns="121900" anchor="ctr" anchorCtr="0">
            <a:noAutofit/>
          </a:bodyPr>
          <a:lstStyle/>
          <a:p>
            <a:pPr algn="ctr">
              <a:buClr>
                <a:srgbClr val="000000"/>
              </a:buClr>
              <a:buSzPts val="900"/>
            </a:pPr>
            <a:r>
              <a:rPr lang="tr-TR" sz="1200" dirty="0">
                <a:solidFill>
                  <a:srgbClr val="000000"/>
                </a:solidFill>
                <a:latin typeface="Arial"/>
                <a:ea typeface="Arial"/>
                <a:cs typeface="Arial"/>
                <a:sym typeface="Arial"/>
              </a:rPr>
              <a:t>STARGLO</a:t>
            </a:r>
          </a:p>
        </p:txBody>
      </p:sp>
      <p:sp>
        <p:nvSpPr>
          <p:cNvPr id="7346" name="Google Shape;7346;p157"/>
          <p:cNvSpPr txBox="1"/>
          <p:nvPr/>
        </p:nvSpPr>
        <p:spPr>
          <a:xfrm>
            <a:off x="427181" y="1261781"/>
            <a:ext cx="47392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rgbClr val="0B41CD"/>
                </a:solidFill>
                <a:latin typeface="Arial"/>
                <a:ea typeface="Arial"/>
                <a:cs typeface="Arial"/>
                <a:sym typeface="Arial"/>
              </a:rPr>
              <a:t>Güncellenmiş analiz </a:t>
            </a:r>
          </a:p>
        </p:txBody>
      </p:sp>
      <p:graphicFrame>
        <p:nvGraphicFramePr>
          <p:cNvPr id="7347" name="Google Shape;7347;p157"/>
          <p:cNvGraphicFramePr/>
          <p:nvPr/>
        </p:nvGraphicFramePr>
        <p:xfrm>
          <a:off x="6703562" y="1371224"/>
          <a:ext cx="4944433" cy="4019398"/>
        </p:xfrm>
        <a:graphic>
          <a:graphicData uri="http://schemas.openxmlformats.org/drawingml/2006/table">
            <a:tbl>
              <a:tblPr firstRow="1" bandRow="1">
                <a:noFill/>
              </a:tblPr>
              <a:tblGrid>
                <a:gridCol w="1849033">
                  <a:extLst>
                    <a:ext uri="{9D8B030D-6E8A-4147-A177-3AD203B41FA5}">
                      <a16:colId xmlns:a16="http://schemas.microsoft.com/office/drawing/2014/main" val="20000"/>
                    </a:ext>
                  </a:extLst>
                </a:gridCol>
                <a:gridCol w="1547700">
                  <a:extLst>
                    <a:ext uri="{9D8B030D-6E8A-4147-A177-3AD203B41FA5}">
                      <a16:colId xmlns:a16="http://schemas.microsoft.com/office/drawing/2014/main" val="20001"/>
                    </a:ext>
                  </a:extLst>
                </a:gridCol>
                <a:gridCol w="1547700">
                  <a:extLst>
                    <a:ext uri="{9D8B030D-6E8A-4147-A177-3AD203B41FA5}">
                      <a16:colId xmlns:a16="http://schemas.microsoft.com/office/drawing/2014/main" val="20002"/>
                    </a:ext>
                  </a:extLst>
                </a:gridCol>
              </a:tblGrid>
              <a:tr h="547033">
                <a:tc>
                  <a:txBody>
                    <a:bodyPr/>
                    <a:lstStyle/>
                    <a:p>
                      <a:pPr marL="0" marR="0" lvl="0" indent="0" algn="l" rtl="0">
                        <a:lnSpc>
                          <a:spcPct val="100000"/>
                        </a:lnSpc>
                        <a:spcBef>
                          <a:spcPts val="0"/>
                        </a:spcBef>
                        <a:spcAft>
                          <a:spcPts val="0"/>
                        </a:spcAft>
                        <a:buClr>
                          <a:srgbClr val="000000"/>
                        </a:buClr>
                        <a:buSzPts val="1000"/>
                        <a:buFont typeface="Arial"/>
                        <a:buNone/>
                      </a:pPr>
                      <a:endParaRPr sz="1200" u="none" strike="noStrike" cap="none" dirty="0"/>
                    </a:p>
                  </a:txBody>
                  <a:tcPr marL="121933" marR="121933" marT="60967" marB="60967">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tr-TR" sz="1200" u="none" strike="noStrike" cap="none" dirty="0"/>
                        <a:t>R-GemOx</a:t>
                      </a:r>
                      <a:r>
                        <a:rPr lang="en" sz="1200" u="none" strike="noStrike" cap="none" dirty="0"/>
                        <a:t/>
                      </a:r>
                      <a:br>
                        <a:rPr lang="en" sz="1200" u="none" strike="noStrike" cap="none" dirty="0"/>
                      </a:br>
                      <a:r>
                        <a:rPr lang="tr-TR" sz="1200" u="none" strike="noStrike" cap="none" dirty="0"/>
                        <a:t>(n=91)</a:t>
                      </a:r>
                    </a:p>
                  </a:txBody>
                  <a:tcPr marL="121933" marR="121933" marT="60967" marB="60967">
                    <a:lnL w="12700" cap="flat" cmpd="sng">
                      <a:solidFill>
                        <a:srgbClr val="0B41CD"/>
                      </a:solidFill>
                      <a:prstDash val="solid"/>
                      <a:round/>
                      <a:headEnd type="none" w="sm" len="sm"/>
                      <a:tailEnd type="none" w="sm" len="sm"/>
                    </a:lnL>
                    <a:lnR w="12700" cap="flat" cmpd="sng">
                      <a:solidFill>
                        <a:schemeClr val="accent6"/>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tr-TR" sz="1200" u="none" strike="noStrike" cap="none" dirty="0"/>
                        <a:t>Glofit-GemOx</a:t>
                      </a:r>
                      <a:r>
                        <a:rPr lang="en" sz="1200" u="none" strike="noStrike" cap="none"/>
                        <a:t/>
                      </a:r>
                      <a:br>
                        <a:rPr lang="en" sz="1200" u="none" strike="noStrike" cap="none"/>
                      </a:br>
                      <a:r>
                        <a:rPr lang="tr-TR" sz="1200" u="none" strike="noStrike" cap="none" dirty="0"/>
                        <a:t>(n=183)</a:t>
                      </a:r>
                    </a:p>
                  </a:txBody>
                  <a:tcPr marL="121933" marR="121933" marT="60967" marB="60967">
                    <a:lnL w="12700" cap="flat" cmpd="sng">
                      <a:solidFill>
                        <a:schemeClr val="accent6"/>
                      </a:solidFill>
                      <a:prstDash val="solid"/>
                      <a:round/>
                      <a:headEnd type="none" w="sm" len="sm"/>
                      <a:tailEnd type="none" w="sm" len="sm"/>
                    </a:lnL>
                    <a:lnR w="12700" cap="flat" cmpd="sng">
                      <a:solidFill>
                        <a:schemeClr val="accent6"/>
                      </a:solidFill>
                      <a:prstDash val="solid"/>
                      <a:round/>
                      <a:headEnd type="none" w="sm" len="sm"/>
                      <a:tailEnd type="none" w="sm" len="sm"/>
                    </a:lnR>
                    <a:lnT w="12700" cap="flat" cmpd="sng">
                      <a:solidFill>
                        <a:schemeClr val="accent6"/>
                      </a:solidFill>
                      <a:prstDash val="solid"/>
                      <a:round/>
                      <a:headEnd type="none" w="sm" len="sm"/>
                      <a:tailEnd type="none" w="sm" len="sm"/>
                    </a:lnT>
                    <a:lnB w="12700" cap="flat" cmpd="sng">
                      <a:solidFill>
                        <a:srgbClr val="0B41CD"/>
                      </a:solidFill>
                      <a:prstDash val="solid"/>
                      <a:round/>
                      <a:headEnd type="none" w="sm" len="sm"/>
                      <a:tailEnd type="none" w="sm" len="sm"/>
                    </a:lnB>
                    <a:solidFill>
                      <a:srgbClr val="009964"/>
                    </a:solidFill>
                  </a:tcPr>
                </a:tc>
                <a:extLst>
                  <a:ext uri="{0D108BD9-81ED-4DB2-BD59-A6C34878D82A}">
                    <a16:rowId xmlns:a16="http://schemas.microsoft.com/office/drawing/2014/main" val="10000"/>
                  </a:ext>
                </a:extLst>
              </a:tr>
              <a:tr h="358433">
                <a:tc gridSpan="3">
                  <a:txBody>
                    <a:bodyPr/>
                    <a:lstStyle/>
                    <a:p>
                      <a:pPr marL="0" marR="0" lvl="0" indent="0" algn="l" rtl="0">
                        <a:lnSpc>
                          <a:spcPct val="100000"/>
                        </a:lnSpc>
                        <a:spcBef>
                          <a:spcPts val="0"/>
                        </a:spcBef>
                        <a:spcAft>
                          <a:spcPts val="0"/>
                        </a:spcAft>
                        <a:buClr>
                          <a:srgbClr val="000000"/>
                        </a:buClr>
                        <a:buSzPts val="1000"/>
                        <a:buFont typeface="Arial"/>
                        <a:buNone/>
                      </a:pPr>
                      <a:r>
                        <a:rPr lang="tr-TR" sz="1200" b="1" u="none" strike="noStrike" cap="none" dirty="0">
                          <a:solidFill>
                            <a:srgbClr val="000000"/>
                          </a:solidFill>
                        </a:rPr>
                        <a:t>Primer analiz </a:t>
                      </a:r>
                      <a:r>
                        <a:rPr lang="tr-TR" sz="1200" b="0" u="none" strike="noStrike" cap="none" dirty="0">
                          <a:solidFill>
                            <a:srgbClr val="000000"/>
                          </a:solidFill>
                        </a:rPr>
                        <a:t>(medyan takip süresi: </a:t>
                      </a:r>
                      <a:r>
                        <a:rPr lang="tr-TR" sz="1200" b="1" u="none" strike="noStrike" cap="none" dirty="0">
                          <a:solidFill>
                            <a:srgbClr val="000000"/>
                          </a:solidFill>
                        </a:rPr>
                        <a:t>11.3 ay</a:t>
                      </a:r>
                      <a:r>
                        <a:rPr lang="tr-TR" sz="1200" b="0" u="none" strike="noStrike" cap="none" dirty="0">
                          <a:solidFill>
                            <a:srgbClr val="000000"/>
                          </a:solidFill>
                        </a:rPr>
                        <a:t>)</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537667">
                <a:tc>
                  <a:txBody>
                    <a:bodyPr/>
                    <a:lstStyle/>
                    <a:p>
                      <a:pPr marL="0" marR="0" lvl="0" indent="0" algn="l" rtl="0">
                        <a:lnSpc>
                          <a:spcPct val="100000"/>
                        </a:lnSpc>
                        <a:spcBef>
                          <a:spcPts val="0"/>
                        </a:spcBef>
                        <a:spcAft>
                          <a:spcPts val="0"/>
                        </a:spcAft>
                        <a:buClr>
                          <a:srgbClr val="000000"/>
                        </a:buClr>
                        <a:buSzPts val="850"/>
                        <a:buFont typeface="Arial"/>
                        <a:buNone/>
                      </a:pPr>
                      <a:r>
                        <a:rPr lang="tr-TR" sz="1100" b="1" u="none" strike="noStrike" cap="none" dirty="0">
                          <a:solidFill>
                            <a:srgbClr val="000000"/>
                          </a:solidFill>
                        </a:rPr>
                        <a:t>OS, medyan </a:t>
                      </a:r>
                    </a:p>
                    <a:p>
                      <a:pPr marL="0" marR="0" lvl="0" indent="0" algn="l"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(%95 GA); ay</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9 (7,3–14,4)</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NE (13,8–NE)</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36033">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HR (%95 GA)</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rgbClr val="000000"/>
                          </a:solidFill>
                        </a:rPr>
                        <a:t>0,59</a:t>
                      </a:r>
                      <a:r>
                        <a:rPr lang="tr-TR" sz="1100" u="none" strike="noStrike" cap="none" dirty="0">
                          <a:solidFill>
                            <a:srgbClr val="000000"/>
                          </a:solidFill>
                        </a:rPr>
                        <a:t> (0,40–0,89)</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3"/>
                  </a:ext>
                </a:extLst>
              </a:tr>
              <a:tr h="336033">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p değeri*</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0,011</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4"/>
                  </a:ext>
                </a:extLst>
              </a:tr>
              <a:tr h="358433">
                <a:tc gridSpan="3">
                  <a:txBody>
                    <a:bodyPr/>
                    <a:lstStyle/>
                    <a:p>
                      <a:pPr marL="0" marR="0" lvl="0" indent="0" algn="l" rtl="0">
                        <a:lnSpc>
                          <a:spcPct val="100000"/>
                        </a:lnSpc>
                        <a:spcBef>
                          <a:spcPts val="0"/>
                        </a:spcBef>
                        <a:spcAft>
                          <a:spcPts val="0"/>
                        </a:spcAft>
                        <a:buClr>
                          <a:srgbClr val="000000"/>
                        </a:buClr>
                        <a:buSzPts val="1000"/>
                        <a:buFont typeface="Arial"/>
                        <a:buNone/>
                      </a:pPr>
                      <a:r>
                        <a:rPr lang="tr-TR" sz="1200" b="1" u="none" strike="noStrike" cap="none" dirty="0">
                          <a:solidFill>
                            <a:srgbClr val="000000"/>
                          </a:solidFill>
                        </a:rPr>
                        <a:t>Güncellenmiş analiz </a:t>
                      </a:r>
                      <a:r>
                        <a:rPr lang="tr-TR" sz="1200" b="0" u="none" strike="noStrike" cap="none" dirty="0">
                          <a:solidFill>
                            <a:srgbClr val="000000"/>
                          </a:solidFill>
                        </a:rPr>
                        <a:t>(medyan takip süresi: </a:t>
                      </a:r>
                      <a:r>
                        <a:rPr lang="tr-TR" sz="1200" b="1" u="none" strike="noStrike" cap="none" dirty="0">
                          <a:solidFill>
                            <a:srgbClr val="000000"/>
                          </a:solidFill>
                        </a:rPr>
                        <a:t>20.7 ay</a:t>
                      </a:r>
                      <a:r>
                        <a:rPr lang="tr-TR" sz="1200" b="0" u="none" strike="noStrike" cap="none" dirty="0">
                          <a:solidFill>
                            <a:srgbClr val="000000"/>
                          </a:solidFill>
                        </a:rPr>
                        <a:t>)</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5"/>
                  </a:ext>
                </a:extLst>
              </a:tr>
              <a:tr h="537667">
                <a:tc>
                  <a:txBody>
                    <a:bodyPr/>
                    <a:lstStyle/>
                    <a:p>
                      <a:pPr marL="0" marR="0" lvl="0" indent="0" algn="l" rtl="0">
                        <a:lnSpc>
                          <a:spcPct val="100000"/>
                        </a:lnSpc>
                        <a:spcBef>
                          <a:spcPts val="0"/>
                        </a:spcBef>
                        <a:spcAft>
                          <a:spcPts val="0"/>
                        </a:spcAft>
                        <a:buClr>
                          <a:srgbClr val="000000"/>
                        </a:buClr>
                        <a:buSzPts val="850"/>
                        <a:buFont typeface="Arial"/>
                        <a:buNone/>
                      </a:pPr>
                      <a:r>
                        <a:rPr lang="tr-TR" sz="1100" b="1" u="none" strike="noStrike" cap="none" dirty="0">
                          <a:solidFill>
                            <a:srgbClr val="000000"/>
                          </a:solidFill>
                        </a:rPr>
                        <a:t>OS, medyan </a:t>
                      </a:r>
                    </a:p>
                    <a:p>
                      <a:pPr marL="0" marR="0" lvl="0" indent="0" algn="l"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(%95 GA); ay</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rgbClr val="000000"/>
                          </a:solidFill>
                        </a:rPr>
                        <a:t>12,9 </a:t>
                      </a:r>
                      <a:r>
                        <a:rPr lang="tr-TR" sz="1100" u="none" strike="noStrike" cap="none" dirty="0">
                          <a:solidFill>
                            <a:srgbClr val="000000"/>
                          </a:solidFill>
                        </a:rPr>
                        <a:t>(7,9–18,5)</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rgbClr val="000000"/>
                          </a:solidFill>
                        </a:rPr>
                        <a:t>25,5</a:t>
                      </a:r>
                      <a:r>
                        <a:rPr lang="tr-TR" sz="1100" u="none" strike="noStrike" cap="none" dirty="0">
                          <a:solidFill>
                            <a:srgbClr val="000000"/>
                          </a:solidFill>
                        </a:rPr>
                        <a:t> (18,3–NE)</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336033">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HR (%95 GA)</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rgbClr val="000000"/>
                          </a:solidFill>
                        </a:rPr>
                        <a:t>0,62</a:t>
                      </a:r>
                      <a:r>
                        <a:rPr lang="tr-TR" sz="1100" u="none" strike="noStrike" cap="none" dirty="0">
                          <a:solidFill>
                            <a:srgbClr val="000000"/>
                          </a:solidFill>
                        </a:rPr>
                        <a:t> (0,43–0,88)</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7"/>
                  </a:ext>
                </a:extLst>
              </a:tr>
              <a:tr h="336033">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p değeri*</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0,006</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8"/>
                  </a:ext>
                </a:extLst>
              </a:tr>
              <a:tr h="336033">
                <a:tc>
                  <a:txBody>
                    <a:bodyPr/>
                    <a:lstStyle/>
                    <a:p>
                      <a:pPr marL="0" marR="0" lvl="0" indent="0" algn="l" rtl="0">
                        <a:lnSpc>
                          <a:spcPct val="100000"/>
                        </a:lnSpc>
                        <a:spcBef>
                          <a:spcPts val="0"/>
                        </a:spcBef>
                        <a:spcAft>
                          <a:spcPts val="0"/>
                        </a:spcAft>
                        <a:buClr>
                          <a:srgbClr val="000000"/>
                        </a:buClr>
                        <a:buSzPts val="850"/>
                        <a:buFont typeface="Arial"/>
                        <a:buNone/>
                      </a:pPr>
                      <a:r>
                        <a:rPr lang="tr-TR" sz="1100" b="1" u="none" strike="noStrike" cap="none" dirty="0">
                          <a:solidFill>
                            <a:srgbClr val="000000"/>
                          </a:solidFill>
                        </a:rPr>
                        <a:t>24 aylık OS (%95 GA)</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%33,5 (22,2–44,9)</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rgbClr val="000000"/>
                          </a:solidFill>
                        </a:rPr>
                        <a:t>%52,8 (44,8–60,7)</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bl>
          </a:graphicData>
        </a:graphic>
      </p:graphicFrame>
      <p:sp>
        <p:nvSpPr>
          <p:cNvPr id="7348" name="Google Shape;7348;p157"/>
          <p:cNvSpPr txBox="1"/>
          <p:nvPr/>
        </p:nvSpPr>
        <p:spPr>
          <a:xfrm>
            <a:off x="3352484" y="4613166"/>
            <a:ext cx="1424000" cy="328177"/>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b="1" dirty="0">
                <a:solidFill>
                  <a:srgbClr val="000000"/>
                </a:solidFill>
                <a:latin typeface="Arial"/>
                <a:ea typeface="Arial"/>
                <a:cs typeface="Arial"/>
                <a:sym typeface="Arial"/>
              </a:rPr>
              <a:t>Süre (ay)</a:t>
            </a:r>
          </a:p>
        </p:txBody>
      </p:sp>
      <p:sp>
        <p:nvSpPr>
          <p:cNvPr id="7349" name="Google Shape;7349;p157"/>
          <p:cNvSpPr/>
          <p:nvPr/>
        </p:nvSpPr>
        <p:spPr>
          <a:xfrm>
            <a:off x="1582922" y="1652653"/>
            <a:ext cx="4920188" cy="2693235"/>
          </a:xfrm>
          <a:custGeom>
            <a:avLst/>
            <a:gdLst/>
            <a:ahLst/>
            <a:cxnLst/>
            <a:rect l="l" t="t" r="r" b="b"/>
            <a:pathLst>
              <a:path w="3690141" h="2019926" extrusionOk="0">
                <a:moveTo>
                  <a:pt x="3690142" y="2019926"/>
                </a:moveTo>
                <a:lnTo>
                  <a:pt x="0" y="2019926"/>
                </a:lnTo>
                <a:lnTo>
                  <a:pt x="0"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350" name="Google Shape;7350;p157"/>
          <p:cNvSpPr txBox="1"/>
          <p:nvPr/>
        </p:nvSpPr>
        <p:spPr>
          <a:xfrm>
            <a:off x="436171" y="4643924"/>
            <a:ext cx="2267388"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dirty="0">
                <a:solidFill>
                  <a:srgbClr val="000000"/>
                </a:solidFill>
                <a:latin typeface="Arial"/>
                <a:ea typeface="Arial"/>
                <a:cs typeface="Arial"/>
                <a:sym typeface="Arial"/>
              </a:rPr>
              <a:t>Risk altındaki hasta sayısı</a:t>
            </a:r>
          </a:p>
        </p:txBody>
      </p:sp>
      <p:sp>
        <p:nvSpPr>
          <p:cNvPr id="7351" name="Google Shape;7351;p157"/>
          <p:cNvSpPr txBox="1"/>
          <p:nvPr/>
        </p:nvSpPr>
        <p:spPr>
          <a:xfrm>
            <a:off x="436172" y="5152124"/>
            <a:ext cx="9388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dirty="0">
                <a:solidFill>
                  <a:srgbClr val="0B41CD"/>
                </a:solidFill>
                <a:latin typeface="Arial"/>
                <a:ea typeface="Arial"/>
                <a:cs typeface="Arial"/>
                <a:sym typeface="Arial"/>
              </a:rPr>
              <a:t>R-GemOx</a:t>
            </a:r>
          </a:p>
        </p:txBody>
      </p:sp>
      <p:sp>
        <p:nvSpPr>
          <p:cNvPr id="7352" name="Google Shape;7352;p157"/>
          <p:cNvSpPr txBox="1"/>
          <p:nvPr/>
        </p:nvSpPr>
        <p:spPr>
          <a:xfrm>
            <a:off x="435648" y="4899427"/>
            <a:ext cx="11868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dirty="0">
                <a:solidFill>
                  <a:srgbClr val="009964"/>
                </a:solidFill>
                <a:latin typeface="Arial"/>
                <a:ea typeface="Arial"/>
                <a:cs typeface="Arial"/>
                <a:sym typeface="Arial"/>
              </a:rPr>
              <a:t>Glofit-GemOx</a:t>
            </a:r>
          </a:p>
        </p:txBody>
      </p:sp>
      <p:sp>
        <p:nvSpPr>
          <p:cNvPr id="7353" name="Google Shape;7353;p157"/>
          <p:cNvSpPr txBox="1"/>
          <p:nvPr/>
        </p:nvSpPr>
        <p:spPr>
          <a:xfrm>
            <a:off x="4863879" y="1869434"/>
            <a:ext cx="1560800"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R-GemOx (n=91)</a:t>
            </a:r>
          </a:p>
        </p:txBody>
      </p:sp>
      <p:sp>
        <p:nvSpPr>
          <p:cNvPr id="7354" name="Google Shape;7354;p157"/>
          <p:cNvSpPr txBox="1"/>
          <p:nvPr/>
        </p:nvSpPr>
        <p:spPr>
          <a:xfrm>
            <a:off x="4858299" y="1642191"/>
            <a:ext cx="1928400"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Glofit-GemOx (n=183)</a:t>
            </a:r>
          </a:p>
        </p:txBody>
      </p:sp>
      <p:sp>
        <p:nvSpPr>
          <p:cNvPr id="7355" name="Google Shape;7355;p157"/>
          <p:cNvSpPr txBox="1"/>
          <p:nvPr/>
        </p:nvSpPr>
        <p:spPr>
          <a:xfrm>
            <a:off x="4864724" y="2063010"/>
            <a:ext cx="1376313"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Sansürlenmiş</a:t>
            </a:r>
          </a:p>
        </p:txBody>
      </p:sp>
      <p:grpSp>
        <p:nvGrpSpPr>
          <p:cNvPr id="7356" name="Google Shape;7356;p157"/>
          <p:cNvGrpSpPr/>
          <p:nvPr/>
        </p:nvGrpSpPr>
        <p:grpSpPr>
          <a:xfrm>
            <a:off x="1532197" y="1711568"/>
            <a:ext cx="50723" cy="2592237"/>
            <a:chOff x="5072510" y="2436811"/>
            <a:chExt cx="38042" cy="1944178"/>
          </a:xfrm>
        </p:grpSpPr>
        <p:sp>
          <p:nvSpPr>
            <p:cNvPr id="7357" name="Google Shape;7357;p157"/>
            <p:cNvSpPr/>
            <p:nvPr/>
          </p:nvSpPr>
          <p:spPr>
            <a:xfrm>
              <a:off x="5072510" y="2436811"/>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358" name="Google Shape;7358;p157"/>
            <p:cNvSpPr/>
            <p:nvPr/>
          </p:nvSpPr>
          <p:spPr>
            <a:xfrm>
              <a:off x="5072510" y="2821859"/>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359" name="Google Shape;7359;p157"/>
            <p:cNvSpPr/>
            <p:nvPr/>
          </p:nvSpPr>
          <p:spPr>
            <a:xfrm>
              <a:off x="5072510" y="3206907"/>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360" name="Google Shape;7360;p157"/>
            <p:cNvSpPr/>
            <p:nvPr/>
          </p:nvSpPr>
          <p:spPr>
            <a:xfrm>
              <a:off x="5072510" y="3598268"/>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361" name="Google Shape;7361;p157"/>
            <p:cNvSpPr/>
            <p:nvPr/>
          </p:nvSpPr>
          <p:spPr>
            <a:xfrm>
              <a:off x="5072510" y="3983316"/>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362" name="Google Shape;7362;p157"/>
            <p:cNvSpPr/>
            <p:nvPr/>
          </p:nvSpPr>
          <p:spPr>
            <a:xfrm>
              <a:off x="5072510" y="4368365"/>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grpSp>
        <p:nvGrpSpPr>
          <p:cNvPr id="7363" name="Google Shape;7363;p157"/>
          <p:cNvGrpSpPr/>
          <p:nvPr/>
        </p:nvGrpSpPr>
        <p:grpSpPr>
          <a:xfrm>
            <a:off x="1084295" y="1544057"/>
            <a:ext cx="528400" cy="2903583"/>
            <a:chOff x="4736583" y="2311177"/>
            <a:chExt cx="396300" cy="2177687"/>
          </a:xfrm>
        </p:grpSpPr>
        <p:sp>
          <p:nvSpPr>
            <p:cNvPr id="7364" name="Google Shape;7364;p157"/>
            <p:cNvSpPr txBox="1"/>
            <p:nvPr/>
          </p:nvSpPr>
          <p:spPr>
            <a:xfrm>
              <a:off x="4869859" y="4242731"/>
              <a:ext cx="2553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0</a:t>
              </a:r>
            </a:p>
          </p:txBody>
        </p:sp>
        <p:sp>
          <p:nvSpPr>
            <p:cNvPr id="7365" name="Google Shape;7365;p157"/>
            <p:cNvSpPr txBox="1"/>
            <p:nvPr/>
          </p:nvSpPr>
          <p:spPr>
            <a:xfrm>
              <a:off x="4802523" y="2697488"/>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80</a:t>
              </a:r>
            </a:p>
          </p:txBody>
        </p:sp>
        <p:sp>
          <p:nvSpPr>
            <p:cNvPr id="7366" name="Google Shape;7366;p157"/>
            <p:cNvSpPr txBox="1"/>
            <p:nvPr/>
          </p:nvSpPr>
          <p:spPr>
            <a:xfrm>
              <a:off x="4802523" y="3083799"/>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60</a:t>
              </a:r>
            </a:p>
          </p:txBody>
        </p:sp>
        <p:sp>
          <p:nvSpPr>
            <p:cNvPr id="7367" name="Google Shape;7367;p157"/>
            <p:cNvSpPr txBox="1"/>
            <p:nvPr/>
          </p:nvSpPr>
          <p:spPr>
            <a:xfrm>
              <a:off x="4802523" y="3470110"/>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40</a:t>
              </a:r>
            </a:p>
          </p:txBody>
        </p:sp>
        <p:sp>
          <p:nvSpPr>
            <p:cNvPr id="7368" name="Google Shape;7368;p157"/>
            <p:cNvSpPr txBox="1"/>
            <p:nvPr/>
          </p:nvSpPr>
          <p:spPr>
            <a:xfrm>
              <a:off x="4802523" y="3856421"/>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20</a:t>
              </a:r>
            </a:p>
          </p:txBody>
        </p:sp>
        <p:sp>
          <p:nvSpPr>
            <p:cNvPr id="7369" name="Google Shape;7369;p157"/>
            <p:cNvSpPr txBox="1"/>
            <p:nvPr/>
          </p:nvSpPr>
          <p:spPr>
            <a:xfrm>
              <a:off x="4736583" y="2311177"/>
              <a:ext cx="3963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100</a:t>
              </a:r>
            </a:p>
          </p:txBody>
        </p:sp>
      </p:grpSp>
      <p:grpSp>
        <p:nvGrpSpPr>
          <p:cNvPr id="7370" name="Google Shape;7370;p157"/>
          <p:cNvGrpSpPr/>
          <p:nvPr/>
        </p:nvGrpSpPr>
        <p:grpSpPr>
          <a:xfrm>
            <a:off x="1557715" y="4360014"/>
            <a:ext cx="5121599" cy="328178"/>
            <a:chOff x="5091648" y="4423136"/>
            <a:chExt cx="3841199" cy="246133"/>
          </a:xfrm>
        </p:grpSpPr>
        <p:sp>
          <p:nvSpPr>
            <p:cNvPr id="7371" name="Google Shape;7371;p157"/>
            <p:cNvSpPr txBox="1"/>
            <p:nvPr/>
          </p:nvSpPr>
          <p:spPr>
            <a:xfrm>
              <a:off x="8311074"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33</a:t>
              </a:r>
            </a:p>
          </p:txBody>
        </p:sp>
        <p:sp>
          <p:nvSpPr>
            <p:cNvPr id="7372" name="Google Shape;7372;p157"/>
            <p:cNvSpPr txBox="1"/>
            <p:nvPr/>
          </p:nvSpPr>
          <p:spPr>
            <a:xfrm>
              <a:off x="8607047"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36</a:t>
              </a:r>
            </a:p>
          </p:txBody>
        </p:sp>
        <p:sp>
          <p:nvSpPr>
            <p:cNvPr id="7373" name="Google Shape;7373;p157"/>
            <p:cNvSpPr txBox="1"/>
            <p:nvPr/>
          </p:nvSpPr>
          <p:spPr>
            <a:xfrm>
              <a:off x="8015229"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30</a:t>
              </a:r>
            </a:p>
          </p:txBody>
        </p:sp>
        <p:sp>
          <p:nvSpPr>
            <p:cNvPr id="7374" name="Google Shape;7374;p157"/>
            <p:cNvSpPr txBox="1"/>
            <p:nvPr/>
          </p:nvSpPr>
          <p:spPr>
            <a:xfrm>
              <a:off x="7719384"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27</a:t>
              </a:r>
            </a:p>
          </p:txBody>
        </p:sp>
        <p:sp>
          <p:nvSpPr>
            <p:cNvPr id="7375" name="Google Shape;7375;p157"/>
            <p:cNvSpPr txBox="1"/>
            <p:nvPr/>
          </p:nvSpPr>
          <p:spPr>
            <a:xfrm>
              <a:off x="7423411"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24</a:t>
              </a:r>
            </a:p>
          </p:txBody>
        </p:sp>
        <p:sp>
          <p:nvSpPr>
            <p:cNvPr id="7376" name="Google Shape;7376;p157"/>
            <p:cNvSpPr txBox="1"/>
            <p:nvPr/>
          </p:nvSpPr>
          <p:spPr>
            <a:xfrm>
              <a:off x="7127566"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21</a:t>
              </a:r>
            </a:p>
          </p:txBody>
        </p:sp>
        <p:sp>
          <p:nvSpPr>
            <p:cNvPr id="7377" name="Google Shape;7377;p157"/>
            <p:cNvSpPr txBox="1"/>
            <p:nvPr/>
          </p:nvSpPr>
          <p:spPr>
            <a:xfrm>
              <a:off x="6831721"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18</a:t>
              </a:r>
            </a:p>
          </p:txBody>
        </p:sp>
        <p:sp>
          <p:nvSpPr>
            <p:cNvPr id="7378" name="Google Shape;7378;p157"/>
            <p:cNvSpPr txBox="1"/>
            <p:nvPr/>
          </p:nvSpPr>
          <p:spPr>
            <a:xfrm>
              <a:off x="6535749"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15</a:t>
              </a:r>
            </a:p>
          </p:txBody>
        </p:sp>
        <p:sp>
          <p:nvSpPr>
            <p:cNvPr id="7379" name="Google Shape;7379;p157"/>
            <p:cNvSpPr txBox="1"/>
            <p:nvPr/>
          </p:nvSpPr>
          <p:spPr>
            <a:xfrm>
              <a:off x="6239903"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12</a:t>
              </a:r>
            </a:p>
          </p:txBody>
        </p:sp>
        <p:sp>
          <p:nvSpPr>
            <p:cNvPr id="7380" name="Google Shape;7380;p157"/>
            <p:cNvSpPr txBox="1"/>
            <p:nvPr/>
          </p:nvSpPr>
          <p:spPr>
            <a:xfrm>
              <a:off x="5979311"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9</a:t>
              </a:r>
            </a:p>
          </p:txBody>
        </p:sp>
        <p:sp>
          <p:nvSpPr>
            <p:cNvPr id="7381" name="Google Shape;7381;p157"/>
            <p:cNvSpPr txBox="1"/>
            <p:nvPr/>
          </p:nvSpPr>
          <p:spPr>
            <a:xfrm>
              <a:off x="5683339"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6</a:t>
              </a:r>
            </a:p>
          </p:txBody>
        </p:sp>
        <p:sp>
          <p:nvSpPr>
            <p:cNvPr id="7382" name="Google Shape;7382;p157"/>
            <p:cNvSpPr txBox="1"/>
            <p:nvPr/>
          </p:nvSpPr>
          <p:spPr>
            <a:xfrm>
              <a:off x="5387493"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a:t>
              </a:r>
            </a:p>
          </p:txBody>
        </p:sp>
        <p:sp>
          <p:nvSpPr>
            <p:cNvPr id="7383" name="Google Shape;7383;p157"/>
            <p:cNvSpPr txBox="1"/>
            <p:nvPr/>
          </p:nvSpPr>
          <p:spPr>
            <a:xfrm>
              <a:off x="5091648"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0</a:t>
              </a:r>
            </a:p>
          </p:txBody>
        </p:sp>
      </p:grpSp>
      <p:grpSp>
        <p:nvGrpSpPr>
          <p:cNvPr id="7384" name="Google Shape;7384;p157"/>
          <p:cNvGrpSpPr/>
          <p:nvPr/>
        </p:nvGrpSpPr>
        <p:grpSpPr>
          <a:xfrm>
            <a:off x="1520010" y="5160218"/>
            <a:ext cx="5173237" cy="307721"/>
            <a:chOff x="5063369" y="5023307"/>
            <a:chExt cx="3879928" cy="230791"/>
          </a:xfrm>
        </p:grpSpPr>
        <p:sp>
          <p:nvSpPr>
            <p:cNvPr id="7385" name="Google Shape;7385;p157"/>
            <p:cNvSpPr txBox="1"/>
            <p:nvPr/>
          </p:nvSpPr>
          <p:spPr>
            <a:xfrm>
              <a:off x="8349878" y="5023307"/>
              <a:ext cx="2487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a:t>
              </a:r>
            </a:p>
          </p:txBody>
        </p:sp>
        <p:sp>
          <p:nvSpPr>
            <p:cNvPr id="7386" name="Google Shape;7386;p157"/>
            <p:cNvSpPr txBox="1"/>
            <p:nvPr/>
          </p:nvSpPr>
          <p:spPr>
            <a:xfrm>
              <a:off x="8598297" y="5023307"/>
              <a:ext cx="3450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NE</a:t>
              </a:r>
            </a:p>
          </p:txBody>
        </p:sp>
        <p:sp>
          <p:nvSpPr>
            <p:cNvPr id="7387" name="Google Shape;7387;p157"/>
            <p:cNvSpPr txBox="1"/>
            <p:nvPr/>
          </p:nvSpPr>
          <p:spPr>
            <a:xfrm>
              <a:off x="8054033" y="5023307"/>
              <a:ext cx="2487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3</a:t>
              </a:r>
            </a:p>
          </p:txBody>
        </p:sp>
        <p:sp>
          <p:nvSpPr>
            <p:cNvPr id="7388" name="Google Shape;7388;p157"/>
            <p:cNvSpPr txBox="1"/>
            <p:nvPr/>
          </p:nvSpPr>
          <p:spPr>
            <a:xfrm>
              <a:off x="7758187" y="5023307"/>
              <a:ext cx="2487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8</a:t>
              </a:r>
            </a:p>
          </p:txBody>
        </p:sp>
        <p:sp>
          <p:nvSpPr>
            <p:cNvPr id="7389" name="Google Shape;7389;p157"/>
            <p:cNvSpPr txBox="1"/>
            <p:nvPr/>
          </p:nvSpPr>
          <p:spPr>
            <a:xfrm>
              <a:off x="7430513"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10</a:t>
              </a:r>
            </a:p>
          </p:txBody>
        </p:sp>
        <p:sp>
          <p:nvSpPr>
            <p:cNvPr id="7390" name="Google Shape;7390;p157"/>
            <p:cNvSpPr txBox="1"/>
            <p:nvPr/>
          </p:nvSpPr>
          <p:spPr>
            <a:xfrm>
              <a:off x="7134667"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14</a:t>
              </a:r>
            </a:p>
          </p:txBody>
        </p:sp>
        <p:sp>
          <p:nvSpPr>
            <p:cNvPr id="7391" name="Google Shape;7391;p157"/>
            <p:cNvSpPr txBox="1"/>
            <p:nvPr/>
          </p:nvSpPr>
          <p:spPr>
            <a:xfrm>
              <a:off x="6838695"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23</a:t>
              </a:r>
            </a:p>
          </p:txBody>
        </p:sp>
        <p:sp>
          <p:nvSpPr>
            <p:cNvPr id="7392" name="Google Shape;7392;p157"/>
            <p:cNvSpPr txBox="1"/>
            <p:nvPr/>
          </p:nvSpPr>
          <p:spPr>
            <a:xfrm>
              <a:off x="6542850"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29</a:t>
              </a:r>
            </a:p>
          </p:txBody>
        </p:sp>
        <p:sp>
          <p:nvSpPr>
            <p:cNvPr id="7393" name="Google Shape;7393;p157"/>
            <p:cNvSpPr txBox="1"/>
            <p:nvPr/>
          </p:nvSpPr>
          <p:spPr>
            <a:xfrm>
              <a:off x="6247004"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40</a:t>
              </a:r>
            </a:p>
          </p:txBody>
        </p:sp>
        <p:sp>
          <p:nvSpPr>
            <p:cNvPr id="7394" name="Google Shape;7394;p157"/>
            <p:cNvSpPr txBox="1"/>
            <p:nvPr/>
          </p:nvSpPr>
          <p:spPr>
            <a:xfrm>
              <a:off x="5951032"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46</a:t>
              </a:r>
            </a:p>
          </p:txBody>
        </p:sp>
        <p:sp>
          <p:nvSpPr>
            <p:cNvPr id="7395" name="Google Shape;7395;p157"/>
            <p:cNvSpPr txBox="1"/>
            <p:nvPr/>
          </p:nvSpPr>
          <p:spPr>
            <a:xfrm>
              <a:off x="5655187"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55</a:t>
              </a:r>
            </a:p>
          </p:txBody>
        </p:sp>
        <p:sp>
          <p:nvSpPr>
            <p:cNvPr id="7396" name="Google Shape;7396;p157"/>
            <p:cNvSpPr txBox="1"/>
            <p:nvPr/>
          </p:nvSpPr>
          <p:spPr>
            <a:xfrm>
              <a:off x="5359342"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68</a:t>
              </a:r>
            </a:p>
          </p:txBody>
        </p:sp>
        <p:sp>
          <p:nvSpPr>
            <p:cNvPr id="7397" name="Google Shape;7397;p157"/>
            <p:cNvSpPr txBox="1"/>
            <p:nvPr/>
          </p:nvSpPr>
          <p:spPr>
            <a:xfrm>
              <a:off x="5063369" y="502330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91</a:t>
              </a:r>
            </a:p>
          </p:txBody>
        </p:sp>
      </p:grpSp>
      <p:grpSp>
        <p:nvGrpSpPr>
          <p:cNvPr id="7398" name="Google Shape;7398;p157"/>
          <p:cNvGrpSpPr/>
          <p:nvPr/>
        </p:nvGrpSpPr>
        <p:grpSpPr>
          <a:xfrm>
            <a:off x="1726639" y="4345889"/>
            <a:ext cx="4751108" cy="50497"/>
            <a:chOff x="5218341" y="4412551"/>
            <a:chExt cx="3563331" cy="37873"/>
          </a:xfrm>
        </p:grpSpPr>
        <p:sp>
          <p:nvSpPr>
            <p:cNvPr id="7399" name="Google Shape;7399;p157"/>
            <p:cNvSpPr/>
            <p:nvPr/>
          </p:nvSpPr>
          <p:spPr>
            <a:xfrm>
              <a:off x="8473020"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0" name="Google Shape;7400;p157"/>
            <p:cNvSpPr/>
            <p:nvPr/>
          </p:nvSpPr>
          <p:spPr>
            <a:xfrm>
              <a:off x="8768992"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1" name="Google Shape;7401;p157"/>
            <p:cNvSpPr/>
            <p:nvPr/>
          </p:nvSpPr>
          <p:spPr>
            <a:xfrm>
              <a:off x="8177175"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2" name="Google Shape;7402;p157"/>
            <p:cNvSpPr/>
            <p:nvPr/>
          </p:nvSpPr>
          <p:spPr>
            <a:xfrm>
              <a:off x="7881329"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3" name="Google Shape;7403;p157"/>
            <p:cNvSpPr/>
            <p:nvPr/>
          </p:nvSpPr>
          <p:spPr>
            <a:xfrm>
              <a:off x="7585357"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4" name="Google Shape;7404;p157"/>
            <p:cNvSpPr/>
            <p:nvPr/>
          </p:nvSpPr>
          <p:spPr>
            <a:xfrm>
              <a:off x="7289512"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5" name="Google Shape;7405;p157"/>
            <p:cNvSpPr/>
            <p:nvPr/>
          </p:nvSpPr>
          <p:spPr>
            <a:xfrm>
              <a:off x="6993667"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6" name="Google Shape;7406;p157"/>
            <p:cNvSpPr/>
            <p:nvPr/>
          </p:nvSpPr>
          <p:spPr>
            <a:xfrm>
              <a:off x="6697694"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7" name="Google Shape;7407;p157"/>
            <p:cNvSpPr/>
            <p:nvPr/>
          </p:nvSpPr>
          <p:spPr>
            <a:xfrm>
              <a:off x="6401849"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8" name="Google Shape;7408;p157"/>
            <p:cNvSpPr/>
            <p:nvPr/>
          </p:nvSpPr>
          <p:spPr>
            <a:xfrm>
              <a:off x="6106004"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09" name="Google Shape;7409;p157"/>
            <p:cNvSpPr/>
            <p:nvPr/>
          </p:nvSpPr>
          <p:spPr>
            <a:xfrm>
              <a:off x="5810031"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10" name="Google Shape;7410;p157"/>
            <p:cNvSpPr/>
            <p:nvPr/>
          </p:nvSpPr>
          <p:spPr>
            <a:xfrm>
              <a:off x="5514186"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11" name="Google Shape;7411;p157"/>
            <p:cNvSpPr/>
            <p:nvPr/>
          </p:nvSpPr>
          <p:spPr>
            <a:xfrm>
              <a:off x="5218341" y="4412551"/>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sp>
        <p:nvSpPr>
          <p:cNvPr id="7412" name="Google Shape;7412;p157"/>
          <p:cNvSpPr/>
          <p:nvPr/>
        </p:nvSpPr>
        <p:spPr>
          <a:xfrm>
            <a:off x="4550253" y="2022972"/>
            <a:ext cx="338156" cy="16832"/>
          </a:xfrm>
          <a:custGeom>
            <a:avLst/>
            <a:gdLst/>
            <a:ahLst/>
            <a:cxnLst/>
            <a:rect l="l" t="t" r="r" b="b"/>
            <a:pathLst>
              <a:path w="253617" h="12624" extrusionOk="0">
                <a:moveTo>
                  <a:pt x="0" y="0"/>
                </a:moveTo>
                <a:lnTo>
                  <a:pt x="253618"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13" name="Google Shape;7413;p157"/>
          <p:cNvSpPr/>
          <p:nvPr/>
        </p:nvSpPr>
        <p:spPr>
          <a:xfrm>
            <a:off x="4550253" y="1787315"/>
            <a:ext cx="338156" cy="16832"/>
          </a:xfrm>
          <a:custGeom>
            <a:avLst/>
            <a:gdLst/>
            <a:ahLst/>
            <a:cxnLst/>
            <a:rect l="l" t="t" r="r" b="b"/>
            <a:pathLst>
              <a:path w="253617" h="12624" extrusionOk="0">
                <a:moveTo>
                  <a:pt x="0" y="0"/>
                </a:moveTo>
                <a:lnTo>
                  <a:pt x="25361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14" name="Google Shape;7414;p157"/>
          <p:cNvSpPr/>
          <p:nvPr/>
        </p:nvSpPr>
        <p:spPr>
          <a:xfrm>
            <a:off x="4727784" y="2191300"/>
            <a:ext cx="16907" cy="67331"/>
          </a:xfrm>
          <a:custGeom>
            <a:avLst/>
            <a:gdLst/>
            <a:ahLst/>
            <a:cxnLst/>
            <a:rect l="l" t="t" r="r" b="b"/>
            <a:pathLst>
              <a:path w="12680" h="50498" extrusionOk="0">
                <a:moveTo>
                  <a:pt x="0" y="0"/>
                </a:moveTo>
                <a:lnTo>
                  <a:pt x="0" y="50498"/>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15" name="Google Shape;7415;p157"/>
          <p:cNvSpPr/>
          <p:nvPr/>
        </p:nvSpPr>
        <p:spPr>
          <a:xfrm>
            <a:off x="4693969" y="2224965"/>
            <a:ext cx="67631" cy="16832"/>
          </a:xfrm>
          <a:custGeom>
            <a:avLst/>
            <a:gdLst/>
            <a:ahLst/>
            <a:cxnLst/>
            <a:rect l="l" t="t" r="r" b="b"/>
            <a:pathLst>
              <a:path w="50723" h="12624" extrusionOk="0">
                <a:moveTo>
                  <a:pt x="0" y="0"/>
                </a:moveTo>
                <a:lnTo>
                  <a:pt x="50724"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nvGrpSpPr>
          <p:cNvPr id="7416" name="Google Shape;7416;p157"/>
          <p:cNvGrpSpPr/>
          <p:nvPr/>
        </p:nvGrpSpPr>
        <p:grpSpPr>
          <a:xfrm>
            <a:off x="1709731" y="1686319"/>
            <a:ext cx="4556668" cy="1910512"/>
            <a:chOff x="5205660" y="2417874"/>
            <a:chExt cx="3417501" cy="1432884"/>
          </a:xfrm>
        </p:grpSpPr>
        <p:sp>
          <p:nvSpPr>
            <p:cNvPr id="7417" name="Google Shape;7417;p157"/>
            <p:cNvSpPr/>
            <p:nvPr/>
          </p:nvSpPr>
          <p:spPr>
            <a:xfrm>
              <a:off x="5205660" y="2436811"/>
              <a:ext cx="3398480" cy="1395011"/>
            </a:xfrm>
            <a:custGeom>
              <a:avLst/>
              <a:gdLst/>
              <a:ahLst/>
              <a:cxnLst/>
              <a:rect l="l" t="t" r="r" b="b"/>
              <a:pathLst>
                <a:path w="3398480" h="1395011" extrusionOk="0">
                  <a:moveTo>
                    <a:pt x="0" y="0"/>
                  </a:moveTo>
                  <a:lnTo>
                    <a:pt x="76466" y="0"/>
                  </a:lnTo>
                  <a:lnTo>
                    <a:pt x="76466" y="22345"/>
                  </a:lnTo>
                  <a:lnTo>
                    <a:pt x="124653" y="22345"/>
                  </a:lnTo>
                  <a:lnTo>
                    <a:pt x="124653" y="46585"/>
                  </a:lnTo>
                  <a:lnTo>
                    <a:pt x="161047" y="46585"/>
                  </a:lnTo>
                  <a:lnTo>
                    <a:pt x="161047" y="65648"/>
                  </a:lnTo>
                  <a:lnTo>
                    <a:pt x="194018" y="65648"/>
                  </a:lnTo>
                  <a:lnTo>
                    <a:pt x="194018" y="90770"/>
                  </a:lnTo>
                  <a:lnTo>
                    <a:pt x="201373" y="90770"/>
                  </a:lnTo>
                  <a:lnTo>
                    <a:pt x="201373" y="111601"/>
                  </a:lnTo>
                  <a:lnTo>
                    <a:pt x="214814" y="111601"/>
                  </a:lnTo>
                  <a:lnTo>
                    <a:pt x="214814" y="133441"/>
                  </a:lnTo>
                  <a:lnTo>
                    <a:pt x="225086" y="133441"/>
                  </a:lnTo>
                  <a:lnTo>
                    <a:pt x="225086" y="155787"/>
                  </a:lnTo>
                  <a:lnTo>
                    <a:pt x="255647" y="155787"/>
                  </a:lnTo>
                  <a:lnTo>
                    <a:pt x="255647" y="179773"/>
                  </a:lnTo>
                  <a:lnTo>
                    <a:pt x="260719" y="179773"/>
                  </a:lnTo>
                  <a:lnTo>
                    <a:pt x="260719" y="200856"/>
                  </a:lnTo>
                  <a:lnTo>
                    <a:pt x="269215" y="200856"/>
                  </a:lnTo>
                  <a:lnTo>
                    <a:pt x="269215" y="224591"/>
                  </a:lnTo>
                  <a:lnTo>
                    <a:pt x="273907" y="224591"/>
                  </a:lnTo>
                  <a:lnTo>
                    <a:pt x="273907" y="246052"/>
                  </a:lnTo>
                  <a:lnTo>
                    <a:pt x="279867" y="246052"/>
                  </a:lnTo>
                  <a:lnTo>
                    <a:pt x="279867" y="271175"/>
                  </a:lnTo>
                  <a:lnTo>
                    <a:pt x="289125" y="271175"/>
                  </a:lnTo>
                  <a:lnTo>
                    <a:pt x="289125" y="295035"/>
                  </a:lnTo>
                  <a:lnTo>
                    <a:pt x="310175" y="295035"/>
                  </a:lnTo>
                  <a:lnTo>
                    <a:pt x="310175" y="316245"/>
                  </a:lnTo>
                  <a:lnTo>
                    <a:pt x="342257" y="316245"/>
                  </a:lnTo>
                  <a:lnTo>
                    <a:pt x="342257" y="341241"/>
                  </a:lnTo>
                  <a:lnTo>
                    <a:pt x="354685" y="341241"/>
                  </a:lnTo>
                  <a:lnTo>
                    <a:pt x="354685" y="364597"/>
                  </a:lnTo>
                  <a:lnTo>
                    <a:pt x="364703" y="364597"/>
                  </a:lnTo>
                  <a:lnTo>
                    <a:pt x="364703" y="388205"/>
                  </a:lnTo>
                  <a:lnTo>
                    <a:pt x="389684" y="388205"/>
                  </a:lnTo>
                  <a:lnTo>
                    <a:pt x="389684" y="413454"/>
                  </a:lnTo>
                  <a:lnTo>
                    <a:pt x="393235" y="413454"/>
                  </a:lnTo>
                  <a:lnTo>
                    <a:pt x="393235" y="435673"/>
                  </a:lnTo>
                  <a:lnTo>
                    <a:pt x="424937" y="435673"/>
                  </a:lnTo>
                  <a:lnTo>
                    <a:pt x="424937" y="461427"/>
                  </a:lnTo>
                  <a:lnTo>
                    <a:pt x="434194" y="461427"/>
                  </a:lnTo>
                  <a:lnTo>
                    <a:pt x="434194" y="483394"/>
                  </a:lnTo>
                  <a:lnTo>
                    <a:pt x="458414" y="483394"/>
                  </a:lnTo>
                  <a:lnTo>
                    <a:pt x="458414" y="506875"/>
                  </a:lnTo>
                  <a:lnTo>
                    <a:pt x="522580" y="506875"/>
                  </a:lnTo>
                  <a:lnTo>
                    <a:pt x="522580" y="533387"/>
                  </a:lnTo>
                  <a:lnTo>
                    <a:pt x="553014" y="533387"/>
                  </a:lnTo>
                  <a:lnTo>
                    <a:pt x="553014" y="557247"/>
                  </a:lnTo>
                  <a:lnTo>
                    <a:pt x="570767" y="557247"/>
                  </a:lnTo>
                  <a:lnTo>
                    <a:pt x="570767" y="579845"/>
                  </a:lnTo>
                  <a:lnTo>
                    <a:pt x="603104" y="579845"/>
                  </a:lnTo>
                  <a:lnTo>
                    <a:pt x="603104" y="605978"/>
                  </a:lnTo>
                  <a:lnTo>
                    <a:pt x="651798" y="605978"/>
                  </a:lnTo>
                  <a:lnTo>
                    <a:pt x="651798" y="630091"/>
                  </a:lnTo>
                  <a:lnTo>
                    <a:pt x="676146" y="630091"/>
                  </a:lnTo>
                  <a:lnTo>
                    <a:pt x="676146" y="653951"/>
                  </a:lnTo>
                  <a:lnTo>
                    <a:pt x="698591" y="653951"/>
                  </a:lnTo>
                  <a:lnTo>
                    <a:pt x="698591" y="678695"/>
                  </a:lnTo>
                  <a:lnTo>
                    <a:pt x="736887" y="678695"/>
                  </a:lnTo>
                  <a:lnTo>
                    <a:pt x="736887" y="702177"/>
                  </a:lnTo>
                  <a:lnTo>
                    <a:pt x="749822" y="702177"/>
                  </a:lnTo>
                  <a:lnTo>
                    <a:pt x="749822" y="727300"/>
                  </a:lnTo>
                  <a:lnTo>
                    <a:pt x="763010" y="727300"/>
                  </a:lnTo>
                  <a:lnTo>
                    <a:pt x="763010" y="749519"/>
                  </a:lnTo>
                  <a:lnTo>
                    <a:pt x="795219" y="749519"/>
                  </a:lnTo>
                  <a:lnTo>
                    <a:pt x="795219" y="775147"/>
                  </a:lnTo>
                  <a:lnTo>
                    <a:pt x="820201" y="775147"/>
                  </a:lnTo>
                  <a:lnTo>
                    <a:pt x="820201" y="798250"/>
                  </a:lnTo>
                  <a:lnTo>
                    <a:pt x="832374" y="798250"/>
                  </a:lnTo>
                  <a:lnTo>
                    <a:pt x="832374" y="823499"/>
                  </a:lnTo>
                  <a:lnTo>
                    <a:pt x="905670" y="823499"/>
                  </a:lnTo>
                  <a:lnTo>
                    <a:pt x="905670" y="846854"/>
                  </a:lnTo>
                  <a:lnTo>
                    <a:pt x="1028040" y="846854"/>
                  </a:lnTo>
                  <a:lnTo>
                    <a:pt x="1028040" y="873113"/>
                  </a:lnTo>
                  <a:lnTo>
                    <a:pt x="1086499" y="873113"/>
                  </a:lnTo>
                  <a:lnTo>
                    <a:pt x="1086499" y="896090"/>
                  </a:lnTo>
                  <a:lnTo>
                    <a:pt x="1113763" y="896090"/>
                  </a:lnTo>
                  <a:lnTo>
                    <a:pt x="1113763" y="920455"/>
                  </a:lnTo>
                  <a:lnTo>
                    <a:pt x="1243996" y="920455"/>
                  </a:lnTo>
                  <a:lnTo>
                    <a:pt x="1243996" y="946209"/>
                  </a:lnTo>
                  <a:lnTo>
                    <a:pt x="1283941" y="946209"/>
                  </a:lnTo>
                  <a:lnTo>
                    <a:pt x="1283941" y="972973"/>
                  </a:lnTo>
                  <a:lnTo>
                    <a:pt x="1348867" y="972973"/>
                  </a:lnTo>
                  <a:lnTo>
                    <a:pt x="1348867" y="998980"/>
                  </a:lnTo>
                  <a:lnTo>
                    <a:pt x="1379428" y="998980"/>
                  </a:lnTo>
                  <a:lnTo>
                    <a:pt x="1379428" y="1024608"/>
                  </a:lnTo>
                  <a:lnTo>
                    <a:pt x="1424572" y="1024608"/>
                  </a:lnTo>
                  <a:lnTo>
                    <a:pt x="1424572" y="1050740"/>
                  </a:lnTo>
                  <a:lnTo>
                    <a:pt x="1436746" y="1050740"/>
                  </a:lnTo>
                  <a:lnTo>
                    <a:pt x="1436746" y="1079524"/>
                  </a:lnTo>
                  <a:lnTo>
                    <a:pt x="1443594" y="1079524"/>
                  </a:lnTo>
                  <a:lnTo>
                    <a:pt x="1443594" y="1106036"/>
                  </a:lnTo>
                  <a:lnTo>
                    <a:pt x="1561526" y="1106036"/>
                  </a:lnTo>
                  <a:lnTo>
                    <a:pt x="1561526" y="1136209"/>
                  </a:lnTo>
                  <a:lnTo>
                    <a:pt x="1645473" y="1136209"/>
                  </a:lnTo>
                  <a:lnTo>
                    <a:pt x="1645473" y="1168149"/>
                  </a:lnTo>
                  <a:lnTo>
                    <a:pt x="1843169" y="1168149"/>
                  </a:lnTo>
                  <a:lnTo>
                    <a:pt x="1843169" y="1202866"/>
                  </a:lnTo>
                  <a:lnTo>
                    <a:pt x="1927116" y="1202866"/>
                  </a:lnTo>
                  <a:lnTo>
                    <a:pt x="1927116" y="1243517"/>
                  </a:lnTo>
                  <a:lnTo>
                    <a:pt x="2005104" y="1243517"/>
                  </a:lnTo>
                  <a:lnTo>
                    <a:pt x="2005104" y="1286314"/>
                  </a:lnTo>
                  <a:lnTo>
                    <a:pt x="2754418" y="1286314"/>
                  </a:lnTo>
                  <a:lnTo>
                    <a:pt x="2754418" y="1395012"/>
                  </a:lnTo>
                  <a:lnTo>
                    <a:pt x="3398481" y="1395012"/>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18" name="Google Shape;7418;p157"/>
            <p:cNvSpPr/>
            <p:nvPr/>
          </p:nvSpPr>
          <p:spPr>
            <a:xfrm>
              <a:off x="5218341" y="241787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19" name="Google Shape;7419;p157"/>
            <p:cNvSpPr/>
            <p:nvPr/>
          </p:nvSpPr>
          <p:spPr>
            <a:xfrm>
              <a:off x="5205660" y="2436811"/>
              <a:ext cx="31702" cy="12624"/>
            </a:xfrm>
            <a:custGeom>
              <a:avLst/>
              <a:gdLst/>
              <a:ahLst/>
              <a:cxnLst/>
              <a:rect l="l" t="t" r="r" b="b"/>
              <a:pathLst>
                <a:path w="31702" h="12624" extrusionOk="0">
                  <a:moveTo>
                    <a:pt x="31702" y="0"/>
                  </a:moveTo>
                  <a:lnTo>
                    <a:pt x="0"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0" name="Google Shape;7420;p157"/>
            <p:cNvSpPr/>
            <p:nvPr/>
          </p:nvSpPr>
          <p:spPr>
            <a:xfrm>
              <a:off x="5224681" y="241787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1" name="Google Shape;7421;p157"/>
            <p:cNvSpPr/>
            <p:nvPr/>
          </p:nvSpPr>
          <p:spPr>
            <a:xfrm>
              <a:off x="5212000" y="2436811"/>
              <a:ext cx="31702" cy="12624"/>
            </a:xfrm>
            <a:custGeom>
              <a:avLst/>
              <a:gdLst/>
              <a:ahLst/>
              <a:cxnLst/>
              <a:rect l="l" t="t" r="r" b="b"/>
              <a:pathLst>
                <a:path w="31702" h="12624" extrusionOk="0">
                  <a:moveTo>
                    <a:pt x="31702" y="0"/>
                  </a:moveTo>
                  <a:lnTo>
                    <a:pt x="0"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2" name="Google Shape;7422;p157"/>
            <p:cNvSpPr/>
            <p:nvPr/>
          </p:nvSpPr>
          <p:spPr>
            <a:xfrm>
              <a:off x="5294426" y="2443123"/>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3" name="Google Shape;7423;p157"/>
            <p:cNvSpPr/>
            <p:nvPr/>
          </p:nvSpPr>
          <p:spPr>
            <a:xfrm>
              <a:off x="5281745" y="2455747"/>
              <a:ext cx="31702" cy="12624"/>
            </a:xfrm>
            <a:custGeom>
              <a:avLst/>
              <a:gdLst/>
              <a:ahLst/>
              <a:cxnLst/>
              <a:rect l="l" t="t" r="r" b="b"/>
              <a:pathLst>
                <a:path w="31702" h="12624" extrusionOk="0">
                  <a:moveTo>
                    <a:pt x="31702" y="0"/>
                  </a:moveTo>
                  <a:lnTo>
                    <a:pt x="0"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4" name="Google Shape;7424;p157"/>
            <p:cNvSpPr/>
            <p:nvPr/>
          </p:nvSpPr>
          <p:spPr>
            <a:xfrm>
              <a:off x="8604141" y="381288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5" name="Google Shape;7425;p157"/>
            <p:cNvSpPr/>
            <p:nvPr/>
          </p:nvSpPr>
          <p:spPr>
            <a:xfrm>
              <a:off x="8585119" y="3831822"/>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6" name="Google Shape;7426;p157"/>
            <p:cNvSpPr/>
            <p:nvPr/>
          </p:nvSpPr>
          <p:spPr>
            <a:xfrm>
              <a:off x="8521715" y="381288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7" name="Google Shape;7427;p157"/>
            <p:cNvSpPr/>
            <p:nvPr/>
          </p:nvSpPr>
          <p:spPr>
            <a:xfrm>
              <a:off x="8502693" y="3831822"/>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8" name="Google Shape;7428;p157"/>
            <p:cNvSpPr/>
            <p:nvPr/>
          </p:nvSpPr>
          <p:spPr>
            <a:xfrm>
              <a:off x="8331501" y="381288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29" name="Google Shape;7429;p157"/>
            <p:cNvSpPr/>
            <p:nvPr/>
          </p:nvSpPr>
          <p:spPr>
            <a:xfrm>
              <a:off x="8312480" y="3831822"/>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0" name="Google Shape;7430;p157"/>
            <p:cNvSpPr/>
            <p:nvPr/>
          </p:nvSpPr>
          <p:spPr>
            <a:xfrm>
              <a:off x="8103245" y="381288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1" name="Google Shape;7431;p157"/>
            <p:cNvSpPr/>
            <p:nvPr/>
          </p:nvSpPr>
          <p:spPr>
            <a:xfrm>
              <a:off x="8084224" y="3831822"/>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2" name="Google Shape;7432;p157"/>
            <p:cNvSpPr/>
            <p:nvPr/>
          </p:nvSpPr>
          <p:spPr>
            <a:xfrm>
              <a:off x="8065202" y="381288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3" name="Google Shape;7433;p157"/>
            <p:cNvSpPr/>
            <p:nvPr/>
          </p:nvSpPr>
          <p:spPr>
            <a:xfrm>
              <a:off x="8046181" y="3831822"/>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4" name="Google Shape;7434;p157"/>
            <p:cNvSpPr/>
            <p:nvPr/>
          </p:nvSpPr>
          <p:spPr>
            <a:xfrm>
              <a:off x="7906691"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5" name="Google Shape;7435;p157"/>
            <p:cNvSpPr/>
            <p:nvPr/>
          </p:nvSpPr>
          <p:spPr>
            <a:xfrm>
              <a:off x="7887670" y="3718201"/>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6" name="Google Shape;7436;p157"/>
            <p:cNvSpPr/>
            <p:nvPr/>
          </p:nvSpPr>
          <p:spPr>
            <a:xfrm>
              <a:off x="7894010"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7" name="Google Shape;7437;p157"/>
            <p:cNvSpPr/>
            <p:nvPr/>
          </p:nvSpPr>
          <p:spPr>
            <a:xfrm>
              <a:off x="7874989" y="3718201"/>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8" name="Google Shape;7438;p157"/>
            <p:cNvSpPr/>
            <p:nvPr/>
          </p:nvSpPr>
          <p:spPr>
            <a:xfrm>
              <a:off x="7855968"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39" name="Google Shape;7439;p157"/>
            <p:cNvSpPr/>
            <p:nvPr/>
          </p:nvSpPr>
          <p:spPr>
            <a:xfrm>
              <a:off x="7836946" y="3718201"/>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0" name="Google Shape;7440;p157"/>
            <p:cNvSpPr/>
            <p:nvPr/>
          </p:nvSpPr>
          <p:spPr>
            <a:xfrm>
              <a:off x="7792563"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1" name="Google Shape;7441;p157"/>
            <p:cNvSpPr/>
            <p:nvPr/>
          </p:nvSpPr>
          <p:spPr>
            <a:xfrm>
              <a:off x="7773542" y="3718201"/>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2" name="Google Shape;7442;p157"/>
            <p:cNvSpPr/>
            <p:nvPr/>
          </p:nvSpPr>
          <p:spPr>
            <a:xfrm>
              <a:off x="7500902"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3" name="Google Shape;7443;p157"/>
            <p:cNvSpPr/>
            <p:nvPr/>
          </p:nvSpPr>
          <p:spPr>
            <a:xfrm>
              <a:off x="7481881" y="3718201"/>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4" name="Google Shape;7444;p157"/>
            <p:cNvSpPr/>
            <p:nvPr/>
          </p:nvSpPr>
          <p:spPr>
            <a:xfrm>
              <a:off x="7469200"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5" name="Google Shape;7445;p157"/>
            <p:cNvSpPr/>
            <p:nvPr/>
          </p:nvSpPr>
          <p:spPr>
            <a:xfrm>
              <a:off x="7450179" y="3718201"/>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6" name="Google Shape;7446;p157"/>
            <p:cNvSpPr/>
            <p:nvPr/>
          </p:nvSpPr>
          <p:spPr>
            <a:xfrm>
              <a:off x="7456519"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7" name="Google Shape;7447;p157"/>
            <p:cNvSpPr/>
            <p:nvPr/>
          </p:nvSpPr>
          <p:spPr>
            <a:xfrm>
              <a:off x="7437498" y="3718201"/>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8" name="Google Shape;7448;p157"/>
            <p:cNvSpPr/>
            <p:nvPr/>
          </p:nvSpPr>
          <p:spPr>
            <a:xfrm>
              <a:off x="7386774"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49" name="Google Shape;7449;p157"/>
            <p:cNvSpPr/>
            <p:nvPr/>
          </p:nvSpPr>
          <p:spPr>
            <a:xfrm>
              <a:off x="7367753" y="3718201"/>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0" name="Google Shape;7450;p157"/>
            <p:cNvSpPr/>
            <p:nvPr/>
          </p:nvSpPr>
          <p:spPr>
            <a:xfrm>
              <a:off x="7240944" y="3699264"/>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1" name="Google Shape;7451;p157"/>
            <p:cNvSpPr/>
            <p:nvPr/>
          </p:nvSpPr>
          <p:spPr>
            <a:xfrm>
              <a:off x="7221923" y="3718201"/>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2" name="Google Shape;7452;p157"/>
            <p:cNvSpPr/>
            <p:nvPr/>
          </p:nvSpPr>
          <p:spPr>
            <a:xfrm>
              <a:off x="7171199" y="3661391"/>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3" name="Google Shape;7453;p157"/>
            <p:cNvSpPr/>
            <p:nvPr/>
          </p:nvSpPr>
          <p:spPr>
            <a:xfrm>
              <a:off x="7152178" y="3680327"/>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4" name="Google Shape;7454;p157"/>
            <p:cNvSpPr/>
            <p:nvPr/>
          </p:nvSpPr>
          <p:spPr>
            <a:xfrm>
              <a:off x="7126816" y="361720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5" name="Google Shape;7455;p157"/>
            <p:cNvSpPr/>
            <p:nvPr/>
          </p:nvSpPr>
          <p:spPr>
            <a:xfrm>
              <a:off x="7107795" y="3636142"/>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6" name="Google Shape;7456;p157"/>
            <p:cNvSpPr/>
            <p:nvPr/>
          </p:nvSpPr>
          <p:spPr>
            <a:xfrm>
              <a:off x="7114135" y="361720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7" name="Google Shape;7457;p157"/>
            <p:cNvSpPr/>
            <p:nvPr/>
          </p:nvSpPr>
          <p:spPr>
            <a:xfrm>
              <a:off x="7095114" y="3636142"/>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8" name="Google Shape;7458;p157"/>
            <p:cNvSpPr/>
            <p:nvPr/>
          </p:nvSpPr>
          <p:spPr>
            <a:xfrm>
              <a:off x="7057071" y="3617205"/>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59" name="Google Shape;7459;p157"/>
            <p:cNvSpPr/>
            <p:nvPr/>
          </p:nvSpPr>
          <p:spPr>
            <a:xfrm>
              <a:off x="7038050" y="3636142"/>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0" name="Google Shape;7460;p157"/>
            <p:cNvSpPr/>
            <p:nvPr/>
          </p:nvSpPr>
          <p:spPr>
            <a:xfrm>
              <a:off x="7019028" y="3585643"/>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1" name="Google Shape;7461;p157"/>
            <p:cNvSpPr/>
            <p:nvPr/>
          </p:nvSpPr>
          <p:spPr>
            <a:xfrm>
              <a:off x="7000007" y="3604580"/>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2" name="Google Shape;7462;p157"/>
            <p:cNvSpPr/>
            <p:nvPr/>
          </p:nvSpPr>
          <p:spPr>
            <a:xfrm>
              <a:off x="6993667" y="3585643"/>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3" name="Google Shape;7463;p157"/>
            <p:cNvSpPr/>
            <p:nvPr/>
          </p:nvSpPr>
          <p:spPr>
            <a:xfrm>
              <a:off x="6974645" y="3604580"/>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4" name="Google Shape;7464;p157"/>
            <p:cNvSpPr/>
            <p:nvPr/>
          </p:nvSpPr>
          <p:spPr>
            <a:xfrm>
              <a:off x="6930262" y="3585643"/>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5" name="Google Shape;7465;p157"/>
            <p:cNvSpPr/>
            <p:nvPr/>
          </p:nvSpPr>
          <p:spPr>
            <a:xfrm>
              <a:off x="6917581" y="3604580"/>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6" name="Google Shape;7466;p157"/>
            <p:cNvSpPr/>
            <p:nvPr/>
          </p:nvSpPr>
          <p:spPr>
            <a:xfrm>
              <a:off x="6752729" y="3522521"/>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7" name="Google Shape;7467;p157"/>
            <p:cNvSpPr/>
            <p:nvPr/>
          </p:nvSpPr>
          <p:spPr>
            <a:xfrm>
              <a:off x="6740049" y="3541458"/>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8" name="Google Shape;7468;p157"/>
            <p:cNvSpPr/>
            <p:nvPr/>
          </p:nvSpPr>
          <p:spPr>
            <a:xfrm>
              <a:off x="6663963" y="3522521"/>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69" name="Google Shape;7469;p157"/>
            <p:cNvSpPr/>
            <p:nvPr/>
          </p:nvSpPr>
          <p:spPr>
            <a:xfrm>
              <a:off x="6644942" y="3541458"/>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0" name="Google Shape;7470;p157"/>
            <p:cNvSpPr/>
            <p:nvPr/>
          </p:nvSpPr>
          <p:spPr>
            <a:xfrm>
              <a:off x="6638601" y="3465710"/>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1" name="Google Shape;7471;p157"/>
            <p:cNvSpPr/>
            <p:nvPr/>
          </p:nvSpPr>
          <p:spPr>
            <a:xfrm>
              <a:off x="6619580" y="3484647"/>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2" name="Google Shape;7472;p157"/>
            <p:cNvSpPr/>
            <p:nvPr/>
          </p:nvSpPr>
          <p:spPr>
            <a:xfrm>
              <a:off x="6600559" y="3440461"/>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3" name="Google Shape;7473;p157"/>
            <p:cNvSpPr/>
            <p:nvPr/>
          </p:nvSpPr>
          <p:spPr>
            <a:xfrm>
              <a:off x="6581537" y="3459398"/>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4" name="Google Shape;7474;p157"/>
            <p:cNvSpPr/>
            <p:nvPr/>
          </p:nvSpPr>
          <p:spPr>
            <a:xfrm>
              <a:off x="6410345" y="3333153"/>
              <a:ext cx="12680" cy="44185"/>
            </a:xfrm>
            <a:custGeom>
              <a:avLst/>
              <a:gdLst/>
              <a:ahLst/>
              <a:cxnLst/>
              <a:rect l="l" t="t" r="r" b="b"/>
              <a:pathLst>
                <a:path w="12680" h="44185" extrusionOk="0">
                  <a:moveTo>
                    <a:pt x="0" y="0"/>
                  </a:moveTo>
                  <a:lnTo>
                    <a:pt x="0" y="44186"/>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5" name="Google Shape;7475;p157"/>
            <p:cNvSpPr/>
            <p:nvPr/>
          </p:nvSpPr>
          <p:spPr>
            <a:xfrm>
              <a:off x="6397664" y="3352090"/>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6" name="Google Shape;7476;p157"/>
            <p:cNvSpPr/>
            <p:nvPr/>
          </p:nvSpPr>
          <p:spPr>
            <a:xfrm>
              <a:off x="6359622" y="3333153"/>
              <a:ext cx="12680" cy="44185"/>
            </a:xfrm>
            <a:custGeom>
              <a:avLst/>
              <a:gdLst/>
              <a:ahLst/>
              <a:cxnLst/>
              <a:rect l="l" t="t" r="r" b="b"/>
              <a:pathLst>
                <a:path w="12680" h="44185" extrusionOk="0">
                  <a:moveTo>
                    <a:pt x="0" y="0"/>
                  </a:moveTo>
                  <a:lnTo>
                    <a:pt x="0" y="44186"/>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7" name="Google Shape;7477;p157"/>
            <p:cNvSpPr/>
            <p:nvPr/>
          </p:nvSpPr>
          <p:spPr>
            <a:xfrm>
              <a:off x="6340600" y="3352090"/>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8" name="Google Shape;7478;p157"/>
            <p:cNvSpPr/>
            <p:nvPr/>
          </p:nvSpPr>
          <p:spPr>
            <a:xfrm>
              <a:off x="6321579" y="3333153"/>
              <a:ext cx="12680" cy="44185"/>
            </a:xfrm>
            <a:custGeom>
              <a:avLst/>
              <a:gdLst/>
              <a:ahLst/>
              <a:cxnLst/>
              <a:rect l="l" t="t" r="r" b="b"/>
              <a:pathLst>
                <a:path w="12680" h="44185" extrusionOk="0">
                  <a:moveTo>
                    <a:pt x="0" y="0"/>
                  </a:moveTo>
                  <a:lnTo>
                    <a:pt x="0" y="44186"/>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79" name="Google Shape;7479;p157"/>
            <p:cNvSpPr/>
            <p:nvPr/>
          </p:nvSpPr>
          <p:spPr>
            <a:xfrm>
              <a:off x="6302558" y="3352090"/>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0" name="Google Shape;7480;p157"/>
            <p:cNvSpPr/>
            <p:nvPr/>
          </p:nvSpPr>
          <p:spPr>
            <a:xfrm>
              <a:off x="5617789" y="2853420"/>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1" name="Google Shape;7481;p157"/>
            <p:cNvSpPr/>
            <p:nvPr/>
          </p:nvSpPr>
          <p:spPr>
            <a:xfrm>
              <a:off x="5598768" y="2872357"/>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2" name="Google Shape;7482;p157"/>
            <p:cNvSpPr/>
            <p:nvPr/>
          </p:nvSpPr>
          <p:spPr>
            <a:xfrm>
              <a:off x="5503661" y="2714550"/>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3" name="Google Shape;7483;p157"/>
            <p:cNvSpPr/>
            <p:nvPr/>
          </p:nvSpPr>
          <p:spPr>
            <a:xfrm>
              <a:off x="5484640" y="2733487"/>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4" name="Google Shape;7484;p157"/>
            <p:cNvSpPr/>
            <p:nvPr/>
          </p:nvSpPr>
          <p:spPr>
            <a:xfrm>
              <a:off x="5427576" y="2550431"/>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5" name="Google Shape;7485;p157"/>
            <p:cNvSpPr/>
            <p:nvPr/>
          </p:nvSpPr>
          <p:spPr>
            <a:xfrm>
              <a:off x="5408554" y="2569368"/>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6" name="Google Shape;7486;p157"/>
            <p:cNvSpPr/>
            <p:nvPr/>
          </p:nvSpPr>
          <p:spPr>
            <a:xfrm>
              <a:off x="5395873" y="2480996"/>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7" name="Google Shape;7487;p157"/>
            <p:cNvSpPr/>
            <p:nvPr/>
          </p:nvSpPr>
          <p:spPr>
            <a:xfrm>
              <a:off x="5376852" y="2499933"/>
              <a:ext cx="38042" cy="12624"/>
            </a:xfrm>
            <a:custGeom>
              <a:avLst/>
              <a:gdLst/>
              <a:ahLst/>
              <a:cxnLst/>
              <a:rect l="l" t="t" r="r" b="b"/>
              <a:pathLst>
                <a:path w="38042" h="12624" extrusionOk="0">
                  <a:moveTo>
                    <a:pt x="0" y="0"/>
                  </a:moveTo>
                  <a:lnTo>
                    <a:pt x="38043"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8" name="Google Shape;7488;p157"/>
            <p:cNvSpPr/>
            <p:nvPr/>
          </p:nvSpPr>
          <p:spPr>
            <a:xfrm>
              <a:off x="5364171" y="2462060"/>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89" name="Google Shape;7489;p157"/>
            <p:cNvSpPr/>
            <p:nvPr/>
          </p:nvSpPr>
          <p:spPr>
            <a:xfrm>
              <a:off x="5351490" y="2480996"/>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0" name="Google Shape;7490;p157"/>
            <p:cNvSpPr/>
            <p:nvPr/>
          </p:nvSpPr>
          <p:spPr>
            <a:xfrm>
              <a:off x="5497320" y="2714550"/>
              <a:ext cx="12680" cy="37873"/>
            </a:xfrm>
            <a:custGeom>
              <a:avLst/>
              <a:gdLst/>
              <a:ahLst/>
              <a:cxnLst/>
              <a:rect l="l" t="t" r="r" b="b"/>
              <a:pathLst>
                <a:path w="12680" h="37873" extrusionOk="0">
                  <a:moveTo>
                    <a:pt x="0" y="0"/>
                  </a:moveTo>
                  <a:lnTo>
                    <a:pt x="0" y="37874"/>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1" name="Google Shape;7491;p157"/>
            <p:cNvSpPr/>
            <p:nvPr/>
          </p:nvSpPr>
          <p:spPr>
            <a:xfrm>
              <a:off x="5484640" y="2733487"/>
              <a:ext cx="31702" cy="12624"/>
            </a:xfrm>
            <a:custGeom>
              <a:avLst/>
              <a:gdLst/>
              <a:ahLst/>
              <a:cxnLst/>
              <a:rect l="l" t="t" r="r" b="b"/>
              <a:pathLst>
                <a:path w="31702" h="12624" extrusionOk="0">
                  <a:moveTo>
                    <a:pt x="0" y="0"/>
                  </a:moveTo>
                  <a:lnTo>
                    <a:pt x="3170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grpSp>
        <p:nvGrpSpPr>
          <p:cNvPr id="7492" name="Google Shape;7492;p157"/>
          <p:cNvGrpSpPr/>
          <p:nvPr/>
        </p:nvGrpSpPr>
        <p:grpSpPr>
          <a:xfrm>
            <a:off x="1726640" y="1694735"/>
            <a:ext cx="4700385" cy="1329784"/>
            <a:chOff x="5218341" y="2424186"/>
            <a:chExt cx="3525289" cy="997338"/>
          </a:xfrm>
        </p:grpSpPr>
        <p:sp>
          <p:nvSpPr>
            <p:cNvPr id="7493" name="Google Shape;7493;p157"/>
            <p:cNvSpPr/>
            <p:nvPr/>
          </p:nvSpPr>
          <p:spPr>
            <a:xfrm>
              <a:off x="5218341" y="2436811"/>
              <a:ext cx="3506268" cy="972089"/>
            </a:xfrm>
            <a:custGeom>
              <a:avLst/>
              <a:gdLst/>
              <a:ahLst/>
              <a:cxnLst/>
              <a:rect l="l" t="t" r="r" b="b"/>
              <a:pathLst>
                <a:path w="3506268" h="972089" extrusionOk="0">
                  <a:moveTo>
                    <a:pt x="0" y="0"/>
                  </a:moveTo>
                  <a:lnTo>
                    <a:pt x="8623" y="0"/>
                  </a:lnTo>
                  <a:lnTo>
                    <a:pt x="8623" y="9342"/>
                  </a:lnTo>
                  <a:lnTo>
                    <a:pt x="47553" y="9342"/>
                  </a:lnTo>
                  <a:lnTo>
                    <a:pt x="47553" y="20199"/>
                  </a:lnTo>
                  <a:lnTo>
                    <a:pt x="56430" y="20199"/>
                  </a:lnTo>
                  <a:lnTo>
                    <a:pt x="56430" y="33708"/>
                  </a:lnTo>
                  <a:lnTo>
                    <a:pt x="69491" y="33708"/>
                  </a:lnTo>
                  <a:lnTo>
                    <a:pt x="69491" y="43555"/>
                  </a:lnTo>
                  <a:lnTo>
                    <a:pt x="108929" y="43555"/>
                  </a:lnTo>
                  <a:lnTo>
                    <a:pt x="108929" y="65648"/>
                  </a:lnTo>
                  <a:lnTo>
                    <a:pt x="121990" y="65648"/>
                  </a:lnTo>
                  <a:lnTo>
                    <a:pt x="121990" y="85342"/>
                  </a:lnTo>
                  <a:lnTo>
                    <a:pt x="136447" y="85342"/>
                  </a:lnTo>
                  <a:lnTo>
                    <a:pt x="136447" y="94684"/>
                  </a:lnTo>
                  <a:lnTo>
                    <a:pt x="145957" y="94684"/>
                  </a:lnTo>
                  <a:lnTo>
                    <a:pt x="145957" y="108192"/>
                  </a:lnTo>
                  <a:lnTo>
                    <a:pt x="154580" y="108192"/>
                  </a:lnTo>
                  <a:lnTo>
                    <a:pt x="154580" y="130538"/>
                  </a:lnTo>
                  <a:lnTo>
                    <a:pt x="246517" y="130538"/>
                  </a:lnTo>
                  <a:lnTo>
                    <a:pt x="246517" y="149348"/>
                  </a:lnTo>
                  <a:lnTo>
                    <a:pt x="253998" y="149348"/>
                  </a:lnTo>
                  <a:lnTo>
                    <a:pt x="253998" y="160710"/>
                  </a:lnTo>
                  <a:lnTo>
                    <a:pt x="269976" y="160710"/>
                  </a:lnTo>
                  <a:lnTo>
                    <a:pt x="269976" y="186464"/>
                  </a:lnTo>
                  <a:lnTo>
                    <a:pt x="283925" y="186464"/>
                  </a:lnTo>
                  <a:lnTo>
                    <a:pt x="283925" y="194418"/>
                  </a:lnTo>
                  <a:lnTo>
                    <a:pt x="302059" y="194418"/>
                  </a:lnTo>
                  <a:lnTo>
                    <a:pt x="302059" y="207674"/>
                  </a:lnTo>
                  <a:lnTo>
                    <a:pt x="315628" y="207674"/>
                  </a:lnTo>
                  <a:lnTo>
                    <a:pt x="315628" y="238604"/>
                  </a:lnTo>
                  <a:lnTo>
                    <a:pt x="325772" y="238604"/>
                  </a:lnTo>
                  <a:lnTo>
                    <a:pt x="325772" y="261833"/>
                  </a:lnTo>
                  <a:lnTo>
                    <a:pt x="334522" y="261833"/>
                  </a:lnTo>
                  <a:lnTo>
                    <a:pt x="334522" y="283168"/>
                  </a:lnTo>
                  <a:lnTo>
                    <a:pt x="352149" y="283168"/>
                  </a:lnTo>
                  <a:lnTo>
                    <a:pt x="352149" y="293899"/>
                  </a:lnTo>
                  <a:lnTo>
                    <a:pt x="367873" y="293899"/>
                  </a:lnTo>
                  <a:lnTo>
                    <a:pt x="367873" y="305388"/>
                  </a:lnTo>
                  <a:lnTo>
                    <a:pt x="384739" y="305388"/>
                  </a:lnTo>
                  <a:lnTo>
                    <a:pt x="384739" y="317507"/>
                  </a:lnTo>
                  <a:lnTo>
                    <a:pt x="396151" y="317507"/>
                  </a:lnTo>
                  <a:lnTo>
                    <a:pt x="396151" y="335939"/>
                  </a:lnTo>
                  <a:lnTo>
                    <a:pt x="422908" y="335939"/>
                  </a:lnTo>
                  <a:lnTo>
                    <a:pt x="422908" y="350583"/>
                  </a:lnTo>
                  <a:lnTo>
                    <a:pt x="441168" y="350583"/>
                  </a:lnTo>
                  <a:lnTo>
                    <a:pt x="441168" y="359168"/>
                  </a:lnTo>
                  <a:lnTo>
                    <a:pt x="474773" y="359168"/>
                  </a:lnTo>
                  <a:lnTo>
                    <a:pt x="474773" y="381514"/>
                  </a:lnTo>
                  <a:lnTo>
                    <a:pt x="501783" y="381514"/>
                  </a:lnTo>
                  <a:lnTo>
                    <a:pt x="501783" y="426331"/>
                  </a:lnTo>
                  <a:lnTo>
                    <a:pt x="596129" y="426331"/>
                  </a:lnTo>
                  <a:lnTo>
                    <a:pt x="596129" y="437062"/>
                  </a:lnTo>
                  <a:lnTo>
                    <a:pt x="604118" y="437062"/>
                  </a:lnTo>
                  <a:lnTo>
                    <a:pt x="604118" y="459407"/>
                  </a:lnTo>
                  <a:lnTo>
                    <a:pt x="616926" y="459407"/>
                  </a:lnTo>
                  <a:lnTo>
                    <a:pt x="616926" y="471526"/>
                  </a:lnTo>
                  <a:lnTo>
                    <a:pt x="696689" y="471526"/>
                  </a:lnTo>
                  <a:lnTo>
                    <a:pt x="696689" y="480237"/>
                  </a:lnTo>
                  <a:lnTo>
                    <a:pt x="708101" y="480237"/>
                  </a:lnTo>
                  <a:lnTo>
                    <a:pt x="708101" y="491978"/>
                  </a:lnTo>
                  <a:lnTo>
                    <a:pt x="727630" y="491978"/>
                  </a:lnTo>
                  <a:lnTo>
                    <a:pt x="727630" y="504098"/>
                  </a:lnTo>
                  <a:lnTo>
                    <a:pt x="735365" y="504098"/>
                  </a:lnTo>
                  <a:lnTo>
                    <a:pt x="735365" y="517101"/>
                  </a:lnTo>
                  <a:lnTo>
                    <a:pt x="758825" y="517101"/>
                  </a:lnTo>
                  <a:lnTo>
                    <a:pt x="758825" y="524802"/>
                  </a:lnTo>
                  <a:lnTo>
                    <a:pt x="784694" y="524802"/>
                  </a:lnTo>
                  <a:lnTo>
                    <a:pt x="784694" y="538942"/>
                  </a:lnTo>
                  <a:lnTo>
                    <a:pt x="803842" y="538942"/>
                  </a:lnTo>
                  <a:lnTo>
                    <a:pt x="803842" y="547526"/>
                  </a:lnTo>
                  <a:lnTo>
                    <a:pt x="841251" y="547526"/>
                  </a:lnTo>
                  <a:lnTo>
                    <a:pt x="841251" y="570629"/>
                  </a:lnTo>
                  <a:lnTo>
                    <a:pt x="855327" y="570629"/>
                  </a:lnTo>
                  <a:lnTo>
                    <a:pt x="855327" y="591838"/>
                  </a:lnTo>
                  <a:lnTo>
                    <a:pt x="917336" y="591838"/>
                  </a:lnTo>
                  <a:lnTo>
                    <a:pt x="917336" y="606735"/>
                  </a:lnTo>
                  <a:lnTo>
                    <a:pt x="946122" y="606735"/>
                  </a:lnTo>
                  <a:lnTo>
                    <a:pt x="946122" y="617214"/>
                  </a:lnTo>
                  <a:lnTo>
                    <a:pt x="976683" y="617214"/>
                  </a:lnTo>
                  <a:lnTo>
                    <a:pt x="976683" y="629712"/>
                  </a:lnTo>
                  <a:lnTo>
                    <a:pt x="1001537" y="629712"/>
                  </a:lnTo>
                  <a:lnTo>
                    <a:pt x="1001537" y="651174"/>
                  </a:lnTo>
                  <a:lnTo>
                    <a:pt x="1041990" y="651174"/>
                  </a:lnTo>
                  <a:lnTo>
                    <a:pt x="1041990" y="663798"/>
                  </a:lnTo>
                  <a:lnTo>
                    <a:pt x="1059236" y="663798"/>
                  </a:lnTo>
                  <a:lnTo>
                    <a:pt x="1059236" y="674655"/>
                  </a:lnTo>
                  <a:lnTo>
                    <a:pt x="1100068" y="674655"/>
                  </a:lnTo>
                  <a:lnTo>
                    <a:pt x="1100068" y="685007"/>
                  </a:lnTo>
                  <a:lnTo>
                    <a:pt x="1132785" y="685007"/>
                  </a:lnTo>
                  <a:lnTo>
                    <a:pt x="1132785" y="696117"/>
                  </a:lnTo>
                  <a:lnTo>
                    <a:pt x="1170193" y="696117"/>
                  </a:lnTo>
                  <a:lnTo>
                    <a:pt x="1170193" y="716948"/>
                  </a:lnTo>
                  <a:lnTo>
                    <a:pt x="1198345" y="716948"/>
                  </a:lnTo>
                  <a:lnTo>
                    <a:pt x="1198345" y="731213"/>
                  </a:lnTo>
                  <a:lnTo>
                    <a:pt x="1236388" y="731213"/>
                  </a:lnTo>
                  <a:lnTo>
                    <a:pt x="1236388" y="741944"/>
                  </a:lnTo>
                  <a:lnTo>
                    <a:pt x="1273669" y="741944"/>
                  </a:lnTo>
                  <a:lnTo>
                    <a:pt x="1273669" y="755579"/>
                  </a:lnTo>
                  <a:lnTo>
                    <a:pt x="1348233" y="755579"/>
                  </a:lnTo>
                  <a:lnTo>
                    <a:pt x="1348233" y="767698"/>
                  </a:lnTo>
                  <a:lnTo>
                    <a:pt x="1373722" y="767698"/>
                  </a:lnTo>
                  <a:lnTo>
                    <a:pt x="1373722" y="780070"/>
                  </a:lnTo>
                  <a:lnTo>
                    <a:pt x="1441057" y="780070"/>
                  </a:lnTo>
                  <a:lnTo>
                    <a:pt x="1441057" y="792947"/>
                  </a:lnTo>
                  <a:lnTo>
                    <a:pt x="1553157" y="792947"/>
                  </a:lnTo>
                  <a:lnTo>
                    <a:pt x="1553157" y="807339"/>
                  </a:lnTo>
                  <a:lnTo>
                    <a:pt x="1676288" y="807339"/>
                  </a:lnTo>
                  <a:lnTo>
                    <a:pt x="1676288" y="820847"/>
                  </a:lnTo>
                  <a:lnTo>
                    <a:pt x="1806014" y="820847"/>
                  </a:lnTo>
                  <a:lnTo>
                    <a:pt x="1806014" y="837259"/>
                  </a:lnTo>
                  <a:lnTo>
                    <a:pt x="1890342" y="837259"/>
                  </a:lnTo>
                  <a:lnTo>
                    <a:pt x="1890342" y="852661"/>
                  </a:lnTo>
                  <a:lnTo>
                    <a:pt x="2010176" y="852661"/>
                  </a:lnTo>
                  <a:lnTo>
                    <a:pt x="2010176" y="872356"/>
                  </a:lnTo>
                  <a:lnTo>
                    <a:pt x="2094251" y="872356"/>
                  </a:lnTo>
                  <a:lnTo>
                    <a:pt x="2094251" y="892555"/>
                  </a:lnTo>
                  <a:lnTo>
                    <a:pt x="2269501" y="892555"/>
                  </a:lnTo>
                  <a:lnTo>
                    <a:pt x="2269501" y="915153"/>
                  </a:lnTo>
                  <a:lnTo>
                    <a:pt x="2420277" y="915153"/>
                  </a:lnTo>
                  <a:lnTo>
                    <a:pt x="2420277" y="941791"/>
                  </a:lnTo>
                  <a:lnTo>
                    <a:pt x="2517793" y="941791"/>
                  </a:lnTo>
                  <a:lnTo>
                    <a:pt x="2517793" y="972089"/>
                  </a:lnTo>
                  <a:lnTo>
                    <a:pt x="3506269" y="972089"/>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4" name="Google Shape;7494;p157"/>
            <p:cNvSpPr/>
            <p:nvPr/>
          </p:nvSpPr>
          <p:spPr>
            <a:xfrm>
              <a:off x="6093323" y="3011227"/>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5" name="Google Shape;7495;p157"/>
            <p:cNvSpPr/>
            <p:nvPr/>
          </p:nvSpPr>
          <p:spPr>
            <a:xfrm>
              <a:off x="6074301" y="3030164"/>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6" name="Google Shape;7496;p157"/>
            <p:cNvSpPr/>
            <p:nvPr/>
          </p:nvSpPr>
          <p:spPr>
            <a:xfrm>
              <a:off x="5731917" y="2840796"/>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7" name="Google Shape;7497;p157"/>
            <p:cNvSpPr/>
            <p:nvPr/>
          </p:nvSpPr>
          <p:spPr>
            <a:xfrm>
              <a:off x="5719236" y="2859733"/>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8" name="Google Shape;7498;p157"/>
            <p:cNvSpPr/>
            <p:nvPr/>
          </p:nvSpPr>
          <p:spPr>
            <a:xfrm>
              <a:off x="6245493" y="306803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499" name="Google Shape;7499;p157"/>
            <p:cNvSpPr/>
            <p:nvPr/>
          </p:nvSpPr>
          <p:spPr>
            <a:xfrm>
              <a:off x="6232813" y="3086974"/>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0" name="Google Shape;7500;p157"/>
            <p:cNvSpPr/>
            <p:nvPr/>
          </p:nvSpPr>
          <p:spPr>
            <a:xfrm>
              <a:off x="6378643" y="311222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1" name="Google Shape;7501;p157"/>
            <p:cNvSpPr/>
            <p:nvPr/>
          </p:nvSpPr>
          <p:spPr>
            <a:xfrm>
              <a:off x="6359622" y="313116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2" name="Google Shape;7502;p157"/>
            <p:cNvSpPr/>
            <p:nvPr/>
          </p:nvSpPr>
          <p:spPr>
            <a:xfrm>
              <a:off x="6391324" y="313116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3" name="Google Shape;7503;p157"/>
            <p:cNvSpPr/>
            <p:nvPr/>
          </p:nvSpPr>
          <p:spPr>
            <a:xfrm>
              <a:off x="6372302" y="3150097"/>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4" name="Google Shape;7504;p157"/>
            <p:cNvSpPr/>
            <p:nvPr/>
          </p:nvSpPr>
          <p:spPr>
            <a:xfrm>
              <a:off x="6397664" y="313116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5" name="Google Shape;7505;p157"/>
            <p:cNvSpPr/>
            <p:nvPr/>
          </p:nvSpPr>
          <p:spPr>
            <a:xfrm>
              <a:off x="6378643" y="3150097"/>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6" name="Google Shape;7506;p157"/>
            <p:cNvSpPr/>
            <p:nvPr/>
          </p:nvSpPr>
          <p:spPr>
            <a:xfrm>
              <a:off x="6423026" y="315009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7" name="Google Shape;7507;p157"/>
            <p:cNvSpPr/>
            <p:nvPr/>
          </p:nvSpPr>
          <p:spPr>
            <a:xfrm>
              <a:off x="6404005" y="3169034"/>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8" name="Google Shape;7508;p157"/>
            <p:cNvSpPr/>
            <p:nvPr/>
          </p:nvSpPr>
          <p:spPr>
            <a:xfrm>
              <a:off x="6461069" y="315640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09" name="Google Shape;7509;p157"/>
            <p:cNvSpPr/>
            <p:nvPr/>
          </p:nvSpPr>
          <p:spPr>
            <a:xfrm>
              <a:off x="6442047" y="3175346"/>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0" name="Google Shape;7510;p157"/>
            <p:cNvSpPr/>
            <p:nvPr/>
          </p:nvSpPr>
          <p:spPr>
            <a:xfrm>
              <a:off x="6467409" y="315640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1" name="Google Shape;7511;p157"/>
            <p:cNvSpPr/>
            <p:nvPr/>
          </p:nvSpPr>
          <p:spPr>
            <a:xfrm>
              <a:off x="6448388" y="3175346"/>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2" name="Google Shape;7512;p157"/>
            <p:cNvSpPr/>
            <p:nvPr/>
          </p:nvSpPr>
          <p:spPr>
            <a:xfrm>
              <a:off x="6467409" y="315640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3" name="Google Shape;7513;p157"/>
            <p:cNvSpPr/>
            <p:nvPr/>
          </p:nvSpPr>
          <p:spPr>
            <a:xfrm>
              <a:off x="6454728" y="3175346"/>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4" name="Google Shape;7514;p157"/>
            <p:cNvSpPr/>
            <p:nvPr/>
          </p:nvSpPr>
          <p:spPr>
            <a:xfrm>
              <a:off x="6480090" y="315640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5" name="Google Shape;7515;p157"/>
            <p:cNvSpPr/>
            <p:nvPr/>
          </p:nvSpPr>
          <p:spPr>
            <a:xfrm>
              <a:off x="6461069" y="3175346"/>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6" name="Google Shape;7516;p157"/>
            <p:cNvSpPr/>
            <p:nvPr/>
          </p:nvSpPr>
          <p:spPr>
            <a:xfrm>
              <a:off x="6524473" y="316903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7" name="Google Shape;7517;p157"/>
            <p:cNvSpPr/>
            <p:nvPr/>
          </p:nvSpPr>
          <p:spPr>
            <a:xfrm>
              <a:off x="6511792" y="3187971"/>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8" name="Google Shape;7518;p157"/>
            <p:cNvSpPr/>
            <p:nvPr/>
          </p:nvSpPr>
          <p:spPr>
            <a:xfrm>
              <a:off x="6575197" y="3181658"/>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19" name="Google Shape;7519;p157"/>
            <p:cNvSpPr/>
            <p:nvPr/>
          </p:nvSpPr>
          <p:spPr>
            <a:xfrm>
              <a:off x="6556176" y="3200595"/>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0" name="Google Shape;7520;p157"/>
            <p:cNvSpPr/>
            <p:nvPr/>
          </p:nvSpPr>
          <p:spPr>
            <a:xfrm>
              <a:off x="6613240" y="319428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1" name="Google Shape;7521;p157"/>
            <p:cNvSpPr/>
            <p:nvPr/>
          </p:nvSpPr>
          <p:spPr>
            <a:xfrm>
              <a:off x="6594218" y="321322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2" name="Google Shape;7522;p157"/>
            <p:cNvSpPr/>
            <p:nvPr/>
          </p:nvSpPr>
          <p:spPr>
            <a:xfrm>
              <a:off x="6638601" y="319428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3" name="Google Shape;7523;p157"/>
            <p:cNvSpPr/>
            <p:nvPr/>
          </p:nvSpPr>
          <p:spPr>
            <a:xfrm>
              <a:off x="6619580" y="321322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4" name="Google Shape;7524;p157"/>
            <p:cNvSpPr/>
            <p:nvPr/>
          </p:nvSpPr>
          <p:spPr>
            <a:xfrm>
              <a:off x="6663963" y="320690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5" name="Google Shape;7525;p157"/>
            <p:cNvSpPr/>
            <p:nvPr/>
          </p:nvSpPr>
          <p:spPr>
            <a:xfrm>
              <a:off x="6644942" y="3225844"/>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6" name="Google Shape;7526;p157"/>
            <p:cNvSpPr/>
            <p:nvPr/>
          </p:nvSpPr>
          <p:spPr>
            <a:xfrm>
              <a:off x="6803453" y="322584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7" name="Google Shape;7527;p157"/>
            <p:cNvSpPr/>
            <p:nvPr/>
          </p:nvSpPr>
          <p:spPr>
            <a:xfrm>
              <a:off x="6784432" y="3244781"/>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8" name="Google Shape;7528;p157"/>
            <p:cNvSpPr/>
            <p:nvPr/>
          </p:nvSpPr>
          <p:spPr>
            <a:xfrm>
              <a:off x="6835155" y="322584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29" name="Google Shape;7529;p157"/>
            <p:cNvSpPr/>
            <p:nvPr/>
          </p:nvSpPr>
          <p:spPr>
            <a:xfrm>
              <a:off x="6816134" y="3244781"/>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0" name="Google Shape;7530;p157"/>
            <p:cNvSpPr/>
            <p:nvPr/>
          </p:nvSpPr>
          <p:spPr>
            <a:xfrm>
              <a:off x="6841496" y="322584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1" name="Google Shape;7531;p157"/>
            <p:cNvSpPr/>
            <p:nvPr/>
          </p:nvSpPr>
          <p:spPr>
            <a:xfrm>
              <a:off x="6822474" y="3244781"/>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2" name="Google Shape;7532;p157"/>
            <p:cNvSpPr/>
            <p:nvPr/>
          </p:nvSpPr>
          <p:spPr>
            <a:xfrm>
              <a:off x="6847836" y="322584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3" name="Google Shape;7533;p157"/>
            <p:cNvSpPr/>
            <p:nvPr/>
          </p:nvSpPr>
          <p:spPr>
            <a:xfrm>
              <a:off x="6828815" y="3244781"/>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4" name="Google Shape;7534;p157"/>
            <p:cNvSpPr/>
            <p:nvPr/>
          </p:nvSpPr>
          <p:spPr>
            <a:xfrm>
              <a:off x="6885879" y="322584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5" name="Google Shape;7535;p157"/>
            <p:cNvSpPr/>
            <p:nvPr/>
          </p:nvSpPr>
          <p:spPr>
            <a:xfrm>
              <a:off x="6866858" y="3244781"/>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6" name="Google Shape;7536;p157"/>
            <p:cNvSpPr/>
            <p:nvPr/>
          </p:nvSpPr>
          <p:spPr>
            <a:xfrm>
              <a:off x="6898560"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7" name="Google Shape;7537;p157"/>
            <p:cNvSpPr/>
            <p:nvPr/>
          </p:nvSpPr>
          <p:spPr>
            <a:xfrm>
              <a:off x="6879538" y="3257405"/>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8" name="Google Shape;7538;p157"/>
            <p:cNvSpPr/>
            <p:nvPr/>
          </p:nvSpPr>
          <p:spPr>
            <a:xfrm>
              <a:off x="6923922"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39" name="Google Shape;7539;p157"/>
            <p:cNvSpPr/>
            <p:nvPr/>
          </p:nvSpPr>
          <p:spPr>
            <a:xfrm>
              <a:off x="6904900" y="3257405"/>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0" name="Google Shape;7540;p157"/>
            <p:cNvSpPr/>
            <p:nvPr/>
          </p:nvSpPr>
          <p:spPr>
            <a:xfrm>
              <a:off x="6936602"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1" name="Google Shape;7541;p157"/>
            <p:cNvSpPr/>
            <p:nvPr/>
          </p:nvSpPr>
          <p:spPr>
            <a:xfrm>
              <a:off x="6917581" y="3257405"/>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2" name="Google Shape;7542;p157"/>
            <p:cNvSpPr/>
            <p:nvPr/>
          </p:nvSpPr>
          <p:spPr>
            <a:xfrm>
              <a:off x="6936602"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3" name="Google Shape;7543;p157"/>
            <p:cNvSpPr/>
            <p:nvPr/>
          </p:nvSpPr>
          <p:spPr>
            <a:xfrm>
              <a:off x="6923922" y="3257405"/>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4" name="Google Shape;7544;p157"/>
            <p:cNvSpPr/>
            <p:nvPr/>
          </p:nvSpPr>
          <p:spPr>
            <a:xfrm>
              <a:off x="6961964"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5" name="Google Shape;7545;p157"/>
            <p:cNvSpPr/>
            <p:nvPr/>
          </p:nvSpPr>
          <p:spPr>
            <a:xfrm>
              <a:off x="6949283" y="3257405"/>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6" name="Google Shape;7546;p157"/>
            <p:cNvSpPr/>
            <p:nvPr/>
          </p:nvSpPr>
          <p:spPr>
            <a:xfrm>
              <a:off x="6968305"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7" name="Google Shape;7547;p157"/>
            <p:cNvSpPr/>
            <p:nvPr/>
          </p:nvSpPr>
          <p:spPr>
            <a:xfrm>
              <a:off x="6955624" y="3257405"/>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8" name="Google Shape;7548;p157"/>
            <p:cNvSpPr/>
            <p:nvPr/>
          </p:nvSpPr>
          <p:spPr>
            <a:xfrm>
              <a:off x="6987326"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49" name="Google Shape;7549;p157"/>
            <p:cNvSpPr/>
            <p:nvPr/>
          </p:nvSpPr>
          <p:spPr>
            <a:xfrm>
              <a:off x="6968305" y="3257405"/>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0" name="Google Shape;7550;p157"/>
            <p:cNvSpPr/>
            <p:nvPr/>
          </p:nvSpPr>
          <p:spPr>
            <a:xfrm>
              <a:off x="7006347" y="3238469"/>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1" name="Google Shape;7551;p157"/>
            <p:cNvSpPr/>
            <p:nvPr/>
          </p:nvSpPr>
          <p:spPr>
            <a:xfrm>
              <a:off x="6987326" y="3257405"/>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2" name="Google Shape;7552;p157"/>
            <p:cNvSpPr/>
            <p:nvPr/>
          </p:nvSpPr>
          <p:spPr>
            <a:xfrm>
              <a:off x="7076092" y="325109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3" name="Google Shape;7553;p157"/>
            <p:cNvSpPr/>
            <p:nvPr/>
          </p:nvSpPr>
          <p:spPr>
            <a:xfrm>
              <a:off x="7057071" y="327003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4" name="Google Shape;7554;p157"/>
            <p:cNvSpPr/>
            <p:nvPr/>
          </p:nvSpPr>
          <p:spPr>
            <a:xfrm>
              <a:off x="7082433" y="325109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5" name="Google Shape;7555;p157"/>
            <p:cNvSpPr/>
            <p:nvPr/>
          </p:nvSpPr>
          <p:spPr>
            <a:xfrm>
              <a:off x="7063411" y="327003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6" name="Google Shape;7556;p157"/>
            <p:cNvSpPr/>
            <p:nvPr/>
          </p:nvSpPr>
          <p:spPr>
            <a:xfrm>
              <a:off x="7126816" y="327003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7" name="Google Shape;7557;p157"/>
            <p:cNvSpPr/>
            <p:nvPr/>
          </p:nvSpPr>
          <p:spPr>
            <a:xfrm>
              <a:off x="7107795" y="3288967"/>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8" name="Google Shape;7558;p157"/>
            <p:cNvSpPr/>
            <p:nvPr/>
          </p:nvSpPr>
          <p:spPr>
            <a:xfrm>
              <a:off x="7152178" y="327003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59" name="Google Shape;7559;p157"/>
            <p:cNvSpPr/>
            <p:nvPr/>
          </p:nvSpPr>
          <p:spPr>
            <a:xfrm>
              <a:off x="7133156" y="3288967"/>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0" name="Google Shape;7560;p157"/>
            <p:cNvSpPr/>
            <p:nvPr/>
          </p:nvSpPr>
          <p:spPr>
            <a:xfrm>
              <a:off x="7183880" y="327003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1" name="Google Shape;7561;p157"/>
            <p:cNvSpPr/>
            <p:nvPr/>
          </p:nvSpPr>
          <p:spPr>
            <a:xfrm>
              <a:off x="7171199" y="3288967"/>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2" name="Google Shape;7562;p157"/>
            <p:cNvSpPr/>
            <p:nvPr/>
          </p:nvSpPr>
          <p:spPr>
            <a:xfrm>
              <a:off x="7196561" y="327003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3" name="Google Shape;7563;p157"/>
            <p:cNvSpPr/>
            <p:nvPr/>
          </p:nvSpPr>
          <p:spPr>
            <a:xfrm>
              <a:off x="7177540" y="3288967"/>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4" name="Google Shape;7564;p157"/>
            <p:cNvSpPr/>
            <p:nvPr/>
          </p:nvSpPr>
          <p:spPr>
            <a:xfrm>
              <a:off x="7215582" y="327003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5" name="Google Shape;7565;p157"/>
            <p:cNvSpPr/>
            <p:nvPr/>
          </p:nvSpPr>
          <p:spPr>
            <a:xfrm>
              <a:off x="7202901" y="3288967"/>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6" name="Google Shape;7566;p157"/>
            <p:cNvSpPr/>
            <p:nvPr/>
          </p:nvSpPr>
          <p:spPr>
            <a:xfrm>
              <a:off x="7228263" y="328896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7" name="Google Shape;7567;p157"/>
            <p:cNvSpPr/>
            <p:nvPr/>
          </p:nvSpPr>
          <p:spPr>
            <a:xfrm>
              <a:off x="7215582" y="3307904"/>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8" name="Google Shape;7568;p157"/>
            <p:cNvSpPr/>
            <p:nvPr/>
          </p:nvSpPr>
          <p:spPr>
            <a:xfrm>
              <a:off x="7240944" y="328896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69" name="Google Shape;7569;p157"/>
            <p:cNvSpPr/>
            <p:nvPr/>
          </p:nvSpPr>
          <p:spPr>
            <a:xfrm>
              <a:off x="7221923" y="3307904"/>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0" name="Google Shape;7570;p157"/>
            <p:cNvSpPr/>
            <p:nvPr/>
          </p:nvSpPr>
          <p:spPr>
            <a:xfrm>
              <a:off x="7259965" y="328896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1" name="Google Shape;7571;p157"/>
            <p:cNvSpPr/>
            <p:nvPr/>
          </p:nvSpPr>
          <p:spPr>
            <a:xfrm>
              <a:off x="7247284" y="3307904"/>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2" name="Google Shape;7572;p157"/>
            <p:cNvSpPr/>
            <p:nvPr/>
          </p:nvSpPr>
          <p:spPr>
            <a:xfrm>
              <a:off x="7266306" y="328896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3" name="Google Shape;7573;p157"/>
            <p:cNvSpPr/>
            <p:nvPr/>
          </p:nvSpPr>
          <p:spPr>
            <a:xfrm>
              <a:off x="7247284" y="3307904"/>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4" name="Google Shape;7574;p157"/>
            <p:cNvSpPr/>
            <p:nvPr/>
          </p:nvSpPr>
          <p:spPr>
            <a:xfrm>
              <a:off x="7285327" y="3288967"/>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5" name="Google Shape;7575;p157"/>
            <p:cNvSpPr/>
            <p:nvPr/>
          </p:nvSpPr>
          <p:spPr>
            <a:xfrm>
              <a:off x="7272646" y="3307904"/>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6" name="Google Shape;7576;p157"/>
            <p:cNvSpPr/>
            <p:nvPr/>
          </p:nvSpPr>
          <p:spPr>
            <a:xfrm>
              <a:off x="7443838" y="330790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7" name="Google Shape;7577;p157"/>
            <p:cNvSpPr/>
            <p:nvPr/>
          </p:nvSpPr>
          <p:spPr>
            <a:xfrm>
              <a:off x="7424817" y="332684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8" name="Google Shape;7578;p157"/>
            <p:cNvSpPr/>
            <p:nvPr/>
          </p:nvSpPr>
          <p:spPr>
            <a:xfrm>
              <a:off x="7475541" y="3307904"/>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79" name="Google Shape;7579;p157"/>
            <p:cNvSpPr/>
            <p:nvPr/>
          </p:nvSpPr>
          <p:spPr>
            <a:xfrm>
              <a:off x="7456519" y="3326840"/>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0" name="Google Shape;7580;p157"/>
            <p:cNvSpPr/>
            <p:nvPr/>
          </p:nvSpPr>
          <p:spPr>
            <a:xfrm>
              <a:off x="7488222" y="333315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1" name="Google Shape;7581;p157"/>
            <p:cNvSpPr/>
            <p:nvPr/>
          </p:nvSpPr>
          <p:spPr>
            <a:xfrm>
              <a:off x="7475541" y="3352090"/>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2" name="Google Shape;7582;p157"/>
            <p:cNvSpPr/>
            <p:nvPr/>
          </p:nvSpPr>
          <p:spPr>
            <a:xfrm>
              <a:off x="7513583" y="333315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3" name="Google Shape;7583;p157"/>
            <p:cNvSpPr/>
            <p:nvPr/>
          </p:nvSpPr>
          <p:spPr>
            <a:xfrm>
              <a:off x="7500902" y="3352090"/>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4" name="Google Shape;7584;p157"/>
            <p:cNvSpPr/>
            <p:nvPr/>
          </p:nvSpPr>
          <p:spPr>
            <a:xfrm>
              <a:off x="7557967" y="333315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5" name="Google Shape;7585;p157"/>
            <p:cNvSpPr/>
            <p:nvPr/>
          </p:nvSpPr>
          <p:spPr>
            <a:xfrm>
              <a:off x="7538945" y="335209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6" name="Google Shape;7586;p157"/>
            <p:cNvSpPr/>
            <p:nvPr/>
          </p:nvSpPr>
          <p:spPr>
            <a:xfrm>
              <a:off x="7583328" y="333315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7" name="Google Shape;7587;p157"/>
            <p:cNvSpPr/>
            <p:nvPr/>
          </p:nvSpPr>
          <p:spPr>
            <a:xfrm>
              <a:off x="7564307" y="3352090"/>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8" name="Google Shape;7588;p157"/>
            <p:cNvSpPr/>
            <p:nvPr/>
          </p:nvSpPr>
          <p:spPr>
            <a:xfrm>
              <a:off x="7634052" y="333315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89" name="Google Shape;7589;p157"/>
            <p:cNvSpPr/>
            <p:nvPr/>
          </p:nvSpPr>
          <p:spPr>
            <a:xfrm>
              <a:off x="7615031" y="3352090"/>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0" name="Google Shape;7590;p157"/>
            <p:cNvSpPr/>
            <p:nvPr/>
          </p:nvSpPr>
          <p:spPr>
            <a:xfrm>
              <a:off x="7653073" y="3358402"/>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1" name="Google Shape;7591;p157"/>
            <p:cNvSpPr/>
            <p:nvPr/>
          </p:nvSpPr>
          <p:spPr>
            <a:xfrm>
              <a:off x="7634052" y="3377339"/>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2" name="Google Shape;7592;p157"/>
            <p:cNvSpPr/>
            <p:nvPr/>
          </p:nvSpPr>
          <p:spPr>
            <a:xfrm>
              <a:off x="7659414" y="3358402"/>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3" name="Google Shape;7593;p157"/>
            <p:cNvSpPr/>
            <p:nvPr/>
          </p:nvSpPr>
          <p:spPr>
            <a:xfrm>
              <a:off x="7646733" y="3377339"/>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4" name="Google Shape;7594;p157"/>
            <p:cNvSpPr/>
            <p:nvPr/>
          </p:nvSpPr>
          <p:spPr>
            <a:xfrm>
              <a:off x="7697456" y="3358402"/>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5" name="Google Shape;7595;p157"/>
            <p:cNvSpPr/>
            <p:nvPr/>
          </p:nvSpPr>
          <p:spPr>
            <a:xfrm>
              <a:off x="7678435" y="3377339"/>
              <a:ext cx="38042" cy="12624"/>
            </a:xfrm>
            <a:custGeom>
              <a:avLst/>
              <a:gdLst/>
              <a:ahLst/>
              <a:cxnLst/>
              <a:rect l="l" t="t" r="r" b="b"/>
              <a:pathLst>
                <a:path w="38042" h="12624" extrusionOk="0">
                  <a:moveTo>
                    <a:pt x="0" y="0"/>
                  </a:moveTo>
                  <a:lnTo>
                    <a:pt x="38043"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6" name="Google Shape;7596;p157"/>
            <p:cNvSpPr/>
            <p:nvPr/>
          </p:nvSpPr>
          <p:spPr>
            <a:xfrm>
              <a:off x="7729159" y="3358402"/>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7" name="Google Shape;7597;p157"/>
            <p:cNvSpPr/>
            <p:nvPr/>
          </p:nvSpPr>
          <p:spPr>
            <a:xfrm>
              <a:off x="7710137" y="3377339"/>
              <a:ext cx="31702" cy="12624"/>
            </a:xfrm>
            <a:custGeom>
              <a:avLst/>
              <a:gdLst/>
              <a:ahLst/>
              <a:cxnLst/>
              <a:rect l="l" t="t" r="r" b="b"/>
              <a:pathLst>
                <a:path w="31702" h="12624" extrusionOk="0">
                  <a:moveTo>
                    <a:pt x="0" y="0"/>
                  </a:moveTo>
                  <a:lnTo>
                    <a:pt x="3170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8" name="Google Shape;7598;p157"/>
            <p:cNvSpPr/>
            <p:nvPr/>
          </p:nvSpPr>
          <p:spPr>
            <a:xfrm>
              <a:off x="5693874" y="277767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599" name="Google Shape;7599;p157"/>
            <p:cNvSpPr/>
            <p:nvPr/>
          </p:nvSpPr>
          <p:spPr>
            <a:xfrm>
              <a:off x="5681193" y="279661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0" name="Google Shape;7600;p157"/>
            <p:cNvSpPr/>
            <p:nvPr/>
          </p:nvSpPr>
          <p:spPr>
            <a:xfrm>
              <a:off x="5592427" y="2720863"/>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1" name="Google Shape;7601;p157"/>
            <p:cNvSpPr/>
            <p:nvPr/>
          </p:nvSpPr>
          <p:spPr>
            <a:xfrm>
              <a:off x="5573406" y="2739799"/>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2" name="Google Shape;7602;p157"/>
            <p:cNvSpPr/>
            <p:nvPr/>
          </p:nvSpPr>
          <p:spPr>
            <a:xfrm>
              <a:off x="5497320" y="260093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3" name="Google Shape;7603;p157"/>
            <p:cNvSpPr/>
            <p:nvPr/>
          </p:nvSpPr>
          <p:spPr>
            <a:xfrm>
              <a:off x="5478299" y="2619866"/>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4" name="Google Shape;7604;p157"/>
            <p:cNvSpPr/>
            <p:nvPr/>
          </p:nvSpPr>
          <p:spPr>
            <a:xfrm>
              <a:off x="5364171" y="2525182"/>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5" name="Google Shape;7605;p157"/>
            <p:cNvSpPr/>
            <p:nvPr/>
          </p:nvSpPr>
          <p:spPr>
            <a:xfrm>
              <a:off x="5351490" y="2544119"/>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6" name="Google Shape;7606;p157"/>
            <p:cNvSpPr/>
            <p:nvPr/>
          </p:nvSpPr>
          <p:spPr>
            <a:xfrm>
              <a:off x="5288086" y="2462060"/>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7" name="Google Shape;7607;p157"/>
            <p:cNvSpPr/>
            <p:nvPr/>
          </p:nvSpPr>
          <p:spPr>
            <a:xfrm>
              <a:off x="5275405" y="2480996"/>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8" name="Google Shape;7608;p157"/>
            <p:cNvSpPr/>
            <p:nvPr/>
          </p:nvSpPr>
          <p:spPr>
            <a:xfrm>
              <a:off x="5275405" y="2449435"/>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09" name="Google Shape;7609;p157"/>
            <p:cNvSpPr/>
            <p:nvPr/>
          </p:nvSpPr>
          <p:spPr>
            <a:xfrm>
              <a:off x="5262724" y="2468372"/>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0" name="Google Shape;7610;p157"/>
            <p:cNvSpPr/>
            <p:nvPr/>
          </p:nvSpPr>
          <p:spPr>
            <a:xfrm>
              <a:off x="5269064" y="2436811"/>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1" name="Google Shape;7611;p157"/>
            <p:cNvSpPr/>
            <p:nvPr/>
          </p:nvSpPr>
          <p:spPr>
            <a:xfrm>
              <a:off x="5250043" y="2455747"/>
              <a:ext cx="38042" cy="12624"/>
            </a:xfrm>
            <a:custGeom>
              <a:avLst/>
              <a:gdLst/>
              <a:ahLst/>
              <a:cxnLst/>
              <a:rect l="l" t="t" r="r" b="b"/>
              <a:pathLst>
                <a:path w="38042" h="12624" extrusionOk="0">
                  <a:moveTo>
                    <a:pt x="38043"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2" name="Google Shape;7612;p157"/>
            <p:cNvSpPr/>
            <p:nvPr/>
          </p:nvSpPr>
          <p:spPr>
            <a:xfrm>
              <a:off x="5243702" y="2424186"/>
              <a:ext cx="12680" cy="37873"/>
            </a:xfrm>
            <a:custGeom>
              <a:avLst/>
              <a:gdLst/>
              <a:ahLst/>
              <a:cxnLst/>
              <a:rect l="l" t="t" r="r" b="b"/>
              <a:pathLst>
                <a:path w="12680" h="37873" extrusionOk="0">
                  <a:moveTo>
                    <a:pt x="0" y="0"/>
                  </a:moveTo>
                  <a:lnTo>
                    <a:pt x="0" y="37874"/>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3" name="Google Shape;7613;p157"/>
            <p:cNvSpPr/>
            <p:nvPr/>
          </p:nvSpPr>
          <p:spPr>
            <a:xfrm>
              <a:off x="5231022" y="2443123"/>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4" name="Google Shape;7614;p157"/>
            <p:cNvSpPr/>
            <p:nvPr/>
          </p:nvSpPr>
          <p:spPr>
            <a:xfrm>
              <a:off x="7741840"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5" name="Google Shape;7615;p157"/>
            <p:cNvSpPr/>
            <p:nvPr/>
          </p:nvSpPr>
          <p:spPr>
            <a:xfrm>
              <a:off x="7729159"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6" name="Google Shape;7616;p157"/>
            <p:cNvSpPr/>
            <p:nvPr/>
          </p:nvSpPr>
          <p:spPr>
            <a:xfrm>
              <a:off x="7748180"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7" name="Google Shape;7617;p157"/>
            <p:cNvSpPr/>
            <p:nvPr/>
          </p:nvSpPr>
          <p:spPr>
            <a:xfrm>
              <a:off x="7735499"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8" name="Google Shape;7618;p157"/>
            <p:cNvSpPr/>
            <p:nvPr/>
          </p:nvSpPr>
          <p:spPr>
            <a:xfrm>
              <a:off x="7786223"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19" name="Google Shape;7619;p157"/>
            <p:cNvSpPr/>
            <p:nvPr/>
          </p:nvSpPr>
          <p:spPr>
            <a:xfrm>
              <a:off x="7767201"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0" name="Google Shape;7620;p157"/>
            <p:cNvSpPr/>
            <p:nvPr/>
          </p:nvSpPr>
          <p:spPr>
            <a:xfrm>
              <a:off x="7805244"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1" name="Google Shape;7621;p157"/>
            <p:cNvSpPr/>
            <p:nvPr/>
          </p:nvSpPr>
          <p:spPr>
            <a:xfrm>
              <a:off x="7792563"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2" name="Google Shape;7622;p157"/>
            <p:cNvSpPr/>
            <p:nvPr/>
          </p:nvSpPr>
          <p:spPr>
            <a:xfrm>
              <a:off x="7817925"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3" name="Google Shape;7623;p157"/>
            <p:cNvSpPr/>
            <p:nvPr/>
          </p:nvSpPr>
          <p:spPr>
            <a:xfrm>
              <a:off x="7798904"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4" name="Google Shape;7624;p157"/>
            <p:cNvSpPr/>
            <p:nvPr/>
          </p:nvSpPr>
          <p:spPr>
            <a:xfrm>
              <a:off x="7868649"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5" name="Google Shape;7625;p157"/>
            <p:cNvSpPr/>
            <p:nvPr/>
          </p:nvSpPr>
          <p:spPr>
            <a:xfrm>
              <a:off x="7855968"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6" name="Google Shape;7626;p157"/>
            <p:cNvSpPr/>
            <p:nvPr/>
          </p:nvSpPr>
          <p:spPr>
            <a:xfrm>
              <a:off x="7913032"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7" name="Google Shape;7627;p157"/>
            <p:cNvSpPr/>
            <p:nvPr/>
          </p:nvSpPr>
          <p:spPr>
            <a:xfrm>
              <a:off x="7894010"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8" name="Google Shape;7628;p157"/>
            <p:cNvSpPr/>
            <p:nvPr/>
          </p:nvSpPr>
          <p:spPr>
            <a:xfrm>
              <a:off x="7951074"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29" name="Google Shape;7629;p157"/>
            <p:cNvSpPr/>
            <p:nvPr/>
          </p:nvSpPr>
          <p:spPr>
            <a:xfrm>
              <a:off x="7938393"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0" name="Google Shape;7630;p157"/>
            <p:cNvSpPr/>
            <p:nvPr/>
          </p:nvSpPr>
          <p:spPr>
            <a:xfrm>
              <a:off x="7957415"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1" name="Google Shape;7631;p157"/>
            <p:cNvSpPr/>
            <p:nvPr/>
          </p:nvSpPr>
          <p:spPr>
            <a:xfrm>
              <a:off x="7938393"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2" name="Google Shape;7632;p157"/>
            <p:cNvSpPr/>
            <p:nvPr/>
          </p:nvSpPr>
          <p:spPr>
            <a:xfrm>
              <a:off x="7970096"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3" name="Google Shape;7633;p157"/>
            <p:cNvSpPr/>
            <p:nvPr/>
          </p:nvSpPr>
          <p:spPr>
            <a:xfrm>
              <a:off x="7957415"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4" name="Google Shape;7634;p157"/>
            <p:cNvSpPr/>
            <p:nvPr/>
          </p:nvSpPr>
          <p:spPr>
            <a:xfrm>
              <a:off x="7976436"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5" name="Google Shape;7635;p157"/>
            <p:cNvSpPr/>
            <p:nvPr/>
          </p:nvSpPr>
          <p:spPr>
            <a:xfrm>
              <a:off x="7963755"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6" name="Google Shape;7636;p157"/>
            <p:cNvSpPr/>
            <p:nvPr/>
          </p:nvSpPr>
          <p:spPr>
            <a:xfrm>
              <a:off x="8027160"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7" name="Google Shape;7637;p157"/>
            <p:cNvSpPr/>
            <p:nvPr/>
          </p:nvSpPr>
          <p:spPr>
            <a:xfrm>
              <a:off x="8014479"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8" name="Google Shape;7638;p157"/>
            <p:cNvSpPr/>
            <p:nvPr/>
          </p:nvSpPr>
          <p:spPr>
            <a:xfrm>
              <a:off x="8046181"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39" name="Google Shape;7639;p157"/>
            <p:cNvSpPr/>
            <p:nvPr/>
          </p:nvSpPr>
          <p:spPr>
            <a:xfrm>
              <a:off x="8033500"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0" name="Google Shape;7640;p157"/>
            <p:cNvSpPr/>
            <p:nvPr/>
          </p:nvSpPr>
          <p:spPr>
            <a:xfrm>
              <a:off x="8058862"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1" name="Google Shape;7641;p157"/>
            <p:cNvSpPr/>
            <p:nvPr/>
          </p:nvSpPr>
          <p:spPr>
            <a:xfrm>
              <a:off x="8039841"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2" name="Google Shape;7642;p157"/>
            <p:cNvSpPr/>
            <p:nvPr/>
          </p:nvSpPr>
          <p:spPr>
            <a:xfrm>
              <a:off x="8058862"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3" name="Google Shape;7643;p157"/>
            <p:cNvSpPr/>
            <p:nvPr/>
          </p:nvSpPr>
          <p:spPr>
            <a:xfrm>
              <a:off x="8039841"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4" name="Google Shape;7644;p157"/>
            <p:cNvSpPr/>
            <p:nvPr/>
          </p:nvSpPr>
          <p:spPr>
            <a:xfrm>
              <a:off x="8090564"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5" name="Google Shape;7645;p157"/>
            <p:cNvSpPr/>
            <p:nvPr/>
          </p:nvSpPr>
          <p:spPr>
            <a:xfrm>
              <a:off x="8077883"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6" name="Google Shape;7646;p157"/>
            <p:cNvSpPr/>
            <p:nvPr/>
          </p:nvSpPr>
          <p:spPr>
            <a:xfrm>
              <a:off x="8071543" y="3408900"/>
              <a:ext cx="38042" cy="12624"/>
            </a:xfrm>
            <a:custGeom>
              <a:avLst/>
              <a:gdLst/>
              <a:ahLst/>
              <a:cxnLst/>
              <a:rect l="l" t="t" r="r" b="b"/>
              <a:pathLst>
                <a:path w="38042" h="12624" extrusionOk="0">
                  <a:moveTo>
                    <a:pt x="38043"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7" name="Google Shape;7647;p157"/>
            <p:cNvSpPr/>
            <p:nvPr/>
          </p:nvSpPr>
          <p:spPr>
            <a:xfrm>
              <a:off x="8096905"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8" name="Google Shape;7648;p157"/>
            <p:cNvSpPr/>
            <p:nvPr/>
          </p:nvSpPr>
          <p:spPr>
            <a:xfrm>
              <a:off x="8179331"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49" name="Google Shape;7649;p157"/>
            <p:cNvSpPr/>
            <p:nvPr/>
          </p:nvSpPr>
          <p:spPr>
            <a:xfrm>
              <a:off x="8166650"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0" name="Google Shape;7650;p157"/>
            <p:cNvSpPr/>
            <p:nvPr/>
          </p:nvSpPr>
          <p:spPr>
            <a:xfrm>
              <a:off x="8172990"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1" name="Google Shape;7651;p157"/>
            <p:cNvSpPr/>
            <p:nvPr/>
          </p:nvSpPr>
          <p:spPr>
            <a:xfrm>
              <a:off x="8160309"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2" name="Google Shape;7652;p157"/>
            <p:cNvSpPr/>
            <p:nvPr/>
          </p:nvSpPr>
          <p:spPr>
            <a:xfrm>
              <a:off x="8198352"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3" name="Google Shape;7653;p157"/>
            <p:cNvSpPr/>
            <p:nvPr/>
          </p:nvSpPr>
          <p:spPr>
            <a:xfrm>
              <a:off x="8185671"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4" name="Google Shape;7654;p157"/>
            <p:cNvSpPr/>
            <p:nvPr/>
          </p:nvSpPr>
          <p:spPr>
            <a:xfrm>
              <a:off x="8236395"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5" name="Google Shape;7655;p157"/>
            <p:cNvSpPr/>
            <p:nvPr/>
          </p:nvSpPr>
          <p:spPr>
            <a:xfrm>
              <a:off x="8223714"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6" name="Google Shape;7656;p157"/>
            <p:cNvSpPr/>
            <p:nvPr/>
          </p:nvSpPr>
          <p:spPr>
            <a:xfrm>
              <a:off x="8230054"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7" name="Google Shape;7657;p157"/>
            <p:cNvSpPr/>
            <p:nvPr/>
          </p:nvSpPr>
          <p:spPr>
            <a:xfrm>
              <a:off x="8249076"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8" name="Google Shape;7658;p157"/>
            <p:cNvSpPr/>
            <p:nvPr/>
          </p:nvSpPr>
          <p:spPr>
            <a:xfrm>
              <a:off x="8236395" y="3408900"/>
              <a:ext cx="38042" cy="12624"/>
            </a:xfrm>
            <a:custGeom>
              <a:avLst/>
              <a:gdLst/>
              <a:ahLst/>
              <a:cxnLst/>
              <a:rect l="l" t="t" r="r" b="b"/>
              <a:pathLst>
                <a:path w="38042" h="12624" extrusionOk="0">
                  <a:moveTo>
                    <a:pt x="38043"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59" name="Google Shape;7659;p157"/>
            <p:cNvSpPr/>
            <p:nvPr/>
          </p:nvSpPr>
          <p:spPr>
            <a:xfrm>
              <a:off x="8268097"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0" name="Google Shape;7660;p157"/>
            <p:cNvSpPr/>
            <p:nvPr/>
          </p:nvSpPr>
          <p:spPr>
            <a:xfrm>
              <a:off x="8255416"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1" name="Google Shape;7661;p157"/>
            <p:cNvSpPr/>
            <p:nvPr/>
          </p:nvSpPr>
          <p:spPr>
            <a:xfrm>
              <a:off x="8293459"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2" name="Google Shape;7662;p157"/>
            <p:cNvSpPr/>
            <p:nvPr/>
          </p:nvSpPr>
          <p:spPr>
            <a:xfrm>
              <a:off x="8280778"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3" name="Google Shape;7663;p157"/>
            <p:cNvSpPr/>
            <p:nvPr/>
          </p:nvSpPr>
          <p:spPr>
            <a:xfrm>
              <a:off x="8306140"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4" name="Google Shape;7664;p157"/>
            <p:cNvSpPr/>
            <p:nvPr/>
          </p:nvSpPr>
          <p:spPr>
            <a:xfrm>
              <a:off x="8293459"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5" name="Google Shape;7665;p157"/>
            <p:cNvSpPr/>
            <p:nvPr/>
          </p:nvSpPr>
          <p:spPr>
            <a:xfrm>
              <a:off x="8375884"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6" name="Google Shape;7666;p157"/>
            <p:cNvSpPr/>
            <p:nvPr/>
          </p:nvSpPr>
          <p:spPr>
            <a:xfrm>
              <a:off x="8363204" y="3408900"/>
              <a:ext cx="31702" cy="12624"/>
            </a:xfrm>
            <a:custGeom>
              <a:avLst/>
              <a:gdLst/>
              <a:ahLst/>
              <a:cxnLst/>
              <a:rect l="l" t="t" r="r" b="b"/>
              <a:pathLst>
                <a:path w="31702" h="12624" extrusionOk="0">
                  <a:moveTo>
                    <a:pt x="3170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7" name="Google Shape;7667;p157"/>
            <p:cNvSpPr/>
            <p:nvPr/>
          </p:nvSpPr>
          <p:spPr>
            <a:xfrm>
              <a:off x="8388565"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8" name="Google Shape;7668;p157"/>
            <p:cNvSpPr/>
            <p:nvPr/>
          </p:nvSpPr>
          <p:spPr>
            <a:xfrm>
              <a:off x="8369544" y="3408900"/>
              <a:ext cx="38042" cy="12624"/>
            </a:xfrm>
            <a:custGeom>
              <a:avLst/>
              <a:gdLst/>
              <a:ahLst/>
              <a:cxnLst/>
              <a:rect l="l" t="t" r="r" b="b"/>
              <a:pathLst>
                <a:path w="38042" h="12624" extrusionOk="0">
                  <a:moveTo>
                    <a:pt x="38043"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69" name="Google Shape;7669;p157"/>
            <p:cNvSpPr/>
            <p:nvPr/>
          </p:nvSpPr>
          <p:spPr>
            <a:xfrm>
              <a:off x="8540736"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70" name="Google Shape;7670;p157"/>
            <p:cNvSpPr/>
            <p:nvPr/>
          </p:nvSpPr>
          <p:spPr>
            <a:xfrm>
              <a:off x="8528055"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71" name="Google Shape;7671;p157"/>
            <p:cNvSpPr/>
            <p:nvPr/>
          </p:nvSpPr>
          <p:spPr>
            <a:xfrm>
              <a:off x="8585119"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72" name="Google Shape;7672;p157"/>
            <p:cNvSpPr/>
            <p:nvPr/>
          </p:nvSpPr>
          <p:spPr>
            <a:xfrm>
              <a:off x="8572438" y="3408900"/>
              <a:ext cx="25361" cy="12624"/>
            </a:xfrm>
            <a:custGeom>
              <a:avLst/>
              <a:gdLst/>
              <a:ahLst/>
              <a:cxnLst/>
              <a:rect l="l" t="t" r="r" b="b"/>
              <a:pathLst>
                <a:path w="25361" h="12624" extrusionOk="0">
                  <a:moveTo>
                    <a:pt x="25362"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73" name="Google Shape;7673;p157"/>
            <p:cNvSpPr/>
            <p:nvPr/>
          </p:nvSpPr>
          <p:spPr>
            <a:xfrm>
              <a:off x="8724609" y="3389963"/>
              <a:ext cx="12680" cy="31561"/>
            </a:xfrm>
            <a:custGeom>
              <a:avLst/>
              <a:gdLst/>
              <a:ahLst/>
              <a:cxnLst/>
              <a:rect l="l" t="t" r="r" b="b"/>
              <a:pathLst>
                <a:path w="12680" h="31561" extrusionOk="0">
                  <a:moveTo>
                    <a:pt x="0" y="0"/>
                  </a:moveTo>
                  <a:lnTo>
                    <a:pt x="0" y="3156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674" name="Google Shape;7674;p157"/>
            <p:cNvSpPr/>
            <p:nvPr/>
          </p:nvSpPr>
          <p:spPr>
            <a:xfrm>
              <a:off x="8705588" y="3408900"/>
              <a:ext cx="38042" cy="12624"/>
            </a:xfrm>
            <a:custGeom>
              <a:avLst/>
              <a:gdLst/>
              <a:ahLst/>
              <a:cxnLst/>
              <a:rect l="l" t="t" r="r" b="b"/>
              <a:pathLst>
                <a:path w="38042" h="12624" extrusionOk="0">
                  <a:moveTo>
                    <a:pt x="38043" y="0"/>
                  </a:moveTo>
                  <a:lnTo>
                    <a:pt x="0"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sp>
        <p:nvSpPr>
          <p:cNvPr id="7675" name="Google Shape;7675;p157"/>
          <p:cNvSpPr txBox="1"/>
          <p:nvPr/>
        </p:nvSpPr>
        <p:spPr>
          <a:xfrm>
            <a:off x="1582060" y="3625501"/>
            <a:ext cx="3399341"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R-GemOx'a kıyasla Glofit-GemOx:</a:t>
            </a:r>
          </a:p>
        </p:txBody>
      </p:sp>
      <p:sp>
        <p:nvSpPr>
          <p:cNvPr id="7676" name="Google Shape;7676;p157"/>
          <p:cNvSpPr txBox="1"/>
          <p:nvPr/>
        </p:nvSpPr>
        <p:spPr>
          <a:xfrm>
            <a:off x="1582061" y="4040854"/>
            <a:ext cx="3340164"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HR (%95 GA) = </a:t>
            </a:r>
            <a:r>
              <a:rPr lang="tr-TR" sz="1333" b="1" dirty="0">
                <a:solidFill>
                  <a:srgbClr val="000000"/>
                </a:solidFill>
                <a:latin typeface="Arial"/>
                <a:ea typeface="Arial"/>
                <a:cs typeface="Arial"/>
                <a:sym typeface="Arial"/>
              </a:rPr>
              <a:t>0,62</a:t>
            </a:r>
            <a:r>
              <a:rPr lang="tr-TR" sz="1333" dirty="0">
                <a:solidFill>
                  <a:srgbClr val="000000"/>
                </a:solidFill>
                <a:latin typeface="Arial"/>
                <a:ea typeface="Arial"/>
                <a:cs typeface="Arial"/>
                <a:sym typeface="Arial"/>
              </a:rPr>
              <a:t> (0,43 - 0,88)</a:t>
            </a:r>
          </a:p>
        </p:txBody>
      </p:sp>
      <p:sp>
        <p:nvSpPr>
          <p:cNvPr id="7677" name="Google Shape;7677;p157"/>
          <p:cNvSpPr txBox="1"/>
          <p:nvPr/>
        </p:nvSpPr>
        <p:spPr>
          <a:xfrm rot="-5400000">
            <a:off x="663239" y="2841648"/>
            <a:ext cx="806400" cy="328177"/>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b="1" dirty="0">
                <a:solidFill>
                  <a:srgbClr val="000000"/>
                </a:solidFill>
                <a:latin typeface="Arial"/>
                <a:ea typeface="Arial"/>
                <a:cs typeface="Arial"/>
                <a:sym typeface="Arial"/>
              </a:rPr>
              <a:t>OS (%)</a:t>
            </a:r>
          </a:p>
        </p:txBody>
      </p:sp>
      <p:sp>
        <p:nvSpPr>
          <p:cNvPr id="7678" name="Google Shape;7678;p157"/>
          <p:cNvSpPr txBox="1"/>
          <p:nvPr/>
        </p:nvSpPr>
        <p:spPr>
          <a:xfrm>
            <a:off x="1477741" y="4914471"/>
            <a:ext cx="5028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183</a:t>
            </a:r>
          </a:p>
        </p:txBody>
      </p:sp>
      <p:sp>
        <p:nvSpPr>
          <p:cNvPr id="7679" name="Google Shape;7679;p157"/>
          <p:cNvSpPr txBox="1"/>
          <p:nvPr/>
        </p:nvSpPr>
        <p:spPr>
          <a:xfrm>
            <a:off x="1872201" y="4914471"/>
            <a:ext cx="5028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159</a:t>
            </a:r>
          </a:p>
        </p:txBody>
      </p:sp>
      <p:sp>
        <p:nvSpPr>
          <p:cNvPr id="7680" name="Google Shape;7680;p157"/>
          <p:cNvSpPr txBox="1"/>
          <p:nvPr/>
        </p:nvSpPr>
        <p:spPr>
          <a:xfrm>
            <a:off x="2266832" y="4914471"/>
            <a:ext cx="5028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135</a:t>
            </a:r>
          </a:p>
        </p:txBody>
      </p:sp>
      <p:sp>
        <p:nvSpPr>
          <p:cNvPr id="7681" name="Google Shape;7681;p157"/>
          <p:cNvSpPr txBox="1"/>
          <p:nvPr/>
        </p:nvSpPr>
        <p:spPr>
          <a:xfrm>
            <a:off x="2660815" y="4914471"/>
            <a:ext cx="5028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119</a:t>
            </a:r>
          </a:p>
        </p:txBody>
      </p:sp>
      <p:sp>
        <p:nvSpPr>
          <p:cNvPr id="7682" name="Google Shape;7682;p157"/>
          <p:cNvSpPr txBox="1"/>
          <p:nvPr/>
        </p:nvSpPr>
        <p:spPr>
          <a:xfrm>
            <a:off x="3055444" y="4914471"/>
            <a:ext cx="5028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104</a:t>
            </a:r>
          </a:p>
        </p:txBody>
      </p:sp>
      <p:sp>
        <p:nvSpPr>
          <p:cNvPr id="7683" name="Google Shape;7683;p157"/>
          <p:cNvSpPr txBox="1"/>
          <p:nvPr/>
        </p:nvSpPr>
        <p:spPr>
          <a:xfrm>
            <a:off x="3492651" y="4914471"/>
            <a:ext cx="4172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86</a:t>
            </a:r>
          </a:p>
        </p:txBody>
      </p:sp>
      <p:sp>
        <p:nvSpPr>
          <p:cNvPr id="7684" name="Google Shape;7684;p157"/>
          <p:cNvSpPr txBox="1"/>
          <p:nvPr/>
        </p:nvSpPr>
        <p:spPr>
          <a:xfrm>
            <a:off x="3887112" y="4914471"/>
            <a:ext cx="4172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71</a:t>
            </a:r>
          </a:p>
        </p:txBody>
      </p:sp>
      <p:sp>
        <p:nvSpPr>
          <p:cNvPr id="7685" name="Google Shape;7685;p157"/>
          <p:cNvSpPr txBox="1"/>
          <p:nvPr/>
        </p:nvSpPr>
        <p:spPr>
          <a:xfrm>
            <a:off x="4281741" y="4914471"/>
            <a:ext cx="4172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51</a:t>
            </a:r>
          </a:p>
        </p:txBody>
      </p:sp>
      <p:sp>
        <p:nvSpPr>
          <p:cNvPr id="7686" name="Google Shape;7686;p157"/>
          <p:cNvSpPr txBox="1"/>
          <p:nvPr/>
        </p:nvSpPr>
        <p:spPr>
          <a:xfrm>
            <a:off x="4676203" y="4914471"/>
            <a:ext cx="4172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40</a:t>
            </a:r>
          </a:p>
        </p:txBody>
      </p:sp>
      <p:sp>
        <p:nvSpPr>
          <p:cNvPr id="7687" name="Google Shape;7687;p157"/>
          <p:cNvSpPr txBox="1"/>
          <p:nvPr/>
        </p:nvSpPr>
        <p:spPr>
          <a:xfrm>
            <a:off x="5070661" y="4914471"/>
            <a:ext cx="4172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26</a:t>
            </a:r>
          </a:p>
        </p:txBody>
      </p:sp>
      <p:sp>
        <p:nvSpPr>
          <p:cNvPr id="7688" name="Google Shape;7688;p157"/>
          <p:cNvSpPr txBox="1"/>
          <p:nvPr/>
        </p:nvSpPr>
        <p:spPr>
          <a:xfrm>
            <a:off x="5464815" y="4914471"/>
            <a:ext cx="4172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11</a:t>
            </a:r>
          </a:p>
        </p:txBody>
      </p:sp>
      <p:sp>
        <p:nvSpPr>
          <p:cNvPr id="7689" name="Google Shape;7689;p157"/>
          <p:cNvSpPr txBox="1"/>
          <p:nvPr/>
        </p:nvSpPr>
        <p:spPr>
          <a:xfrm>
            <a:off x="5902023" y="4914471"/>
            <a:ext cx="3316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3</a:t>
            </a:r>
          </a:p>
        </p:txBody>
      </p:sp>
      <p:sp>
        <p:nvSpPr>
          <p:cNvPr id="7690" name="Google Shape;7690;p157"/>
          <p:cNvSpPr txBox="1"/>
          <p:nvPr/>
        </p:nvSpPr>
        <p:spPr>
          <a:xfrm>
            <a:off x="6233248" y="4914471"/>
            <a:ext cx="460000" cy="307722"/>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NE</a:t>
            </a:r>
          </a:p>
        </p:txBody>
      </p:sp>
      <p:sp>
        <p:nvSpPr>
          <p:cNvPr id="7691" name="Google Shape;7691;p157"/>
          <p:cNvSpPr/>
          <p:nvPr/>
        </p:nvSpPr>
        <p:spPr>
          <a:xfrm>
            <a:off x="518984" y="5445596"/>
            <a:ext cx="11154000" cy="462000"/>
          </a:xfrm>
          <a:prstGeom prst="round1Rect">
            <a:avLst>
              <a:gd name="adj" fmla="val 16667"/>
            </a:avLst>
          </a:prstGeom>
          <a:solidFill>
            <a:srgbClr val="DEEBF7"/>
          </a:solidFill>
          <a:ln>
            <a:noFill/>
          </a:ln>
        </p:spPr>
        <p:txBody>
          <a:bodyPr spcFirstLastPara="1" wrap="square" lIns="121900" tIns="60933" rIns="121900" bIns="60933" anchor="ctr" anchorCtr="0">
            <a:noAutofit/>
          </a:bodyPr>
          <a:lstStyle/>
          <a:p>
            <a:pPr marL="609585" indent="-397923" algn="ctr">
              <a:lnSpc>
                <a:spcPct val="115000"/>
              </a:lnSpc>
              <a:buClr>
                <a:srgbClr val="1070B5"/>
              </a:buClr>
              <a:buSzPts val="1100"/>
              <a:buFont typeface="Arial"/>
              <a:buChar char="•"/>
            </a:pPr>
            <a:r>
              <a:rPr lang="tr-TR" sz="1467" b="1" dirty="0">
                <a:solidFill>
                  <a:srgbClr val="000000"/>
                </a:solidFill>
                <a:latin typeface="Arial"/>
                <a:ea typeface="Arial"/>
                <a:cs typeface="Arial"/>
                <a:sym typeface="Arial"/>
              </a:rPr>
              <a:t>Glofit-GemOx için</a:t>
            </a:r>
            <a:r>
              <a:rPr lang="tr-TR" sz="1467" dirty="0">
                <a:solidFill>
                  <a:srgbClr val="000000"/>
                </a:solidFill>
                <a:latin typeface="Arial"/>
                <a:ea typeface="Arial"/>
                <a:cs typeface="Arial"/>
                <a:sym typeface="Arial"/>
              </a:rPr>
              <a:t> R-GemOx'a kıyasla istatistiksel olarak önemli ve klinik açıdan önemli </a:t>
            </a:r>
            <a:r>
              <a:rPr lang="tr-TR" sz="1467" b="1" dirty="0">
                <a:solidFill>
                  <a:srgbClr val="000000"/>
                </a:solidFill>
                <a:latin typeface="Arial"/>
                <a:ea typeface="Arial"/>
                <a:cs typeface="Arial"/>
                <a:sym typeface="Arial"/>
              </a:rPr>
              <a:t>OS yararı</a:t>
            </a:r>
            <a:endParaRPr lang="tr-TR" sz="1467" dirty="0">
              <a:solidFill>
                <a:srgbClr val="000000"/>
              </a:solidFill>
              <a:latin typeface="Arial"/>
              <a:ea typeface="Arial"/>
              <a:cs typeface="Arial"/>
              <a:sym typeface="Arial"/>
            </a:endParaRPr>
          </a:p>
        </p:txBody>
      </p:sp>
      <p:sp>
        <p:nvSpPr>
          <p:cNvPr id="356" name="Google Shape;7269;p154"/>
          <p:cNvSpPr txBox="1">
            <a:spLocks noGrp="1"/>
          </p:cNvSpPr>
          <p:nvPr>
            <p:ph type="body" idx="2"/>
          </p:nvPr>
        </p:nvSpPr>
        <p:spPr>
          <a:xfrm>
            <a:off x="7128778" y="6480288"/>
            <a:ext cx="4992127" cy="360000"/>
          </a:xfrm>
          <a:prstGeom prst="rect">
            <a:avLst/>
          </a:prstGeom>
          <a:noFill/>
          <a:ln>
            <a:noFill/>
          </a:ln>
        </p:spPr>
        <p:txBody>
          <a:bodyPr spcFirstLastPara="1" wrap="square" lIns="0" tIns="0" rIns="0" bIns="0" anchor="b" anchorCtr="0">
            <a:noAutofit/>
          </a:bodyPr>
          <a:lstStyle/>
          <a:p>
            <a:pPr marL="212336" indent="-212336" algn="r">
              <a:buSzPts val="800"/>
            </a:pPr>
            <a:r>
              <a:rPr lang="en" sz="667" dirty="0"/>
              <a:t/>
            </a:r>
            <a:br>
              <a:rPr lang="en" sz="667" dirty="0"/>
            </a:br>
            <a:r>
              <a:rPr lang="tr-TR" sz="667" dirty="0"/>
              <a:t>Abramson JS, Ku M, Hertzberg M, et al. Glofitamab plus gemcitabine and oxaliplatin (GLOFIT-GEMOX) for relapsed/refractory (R/R) diffuse large B-cell lymphoma (DLBCL): results of a global randomized phase III trial (STARGLO). Presented at: European Hematology Association 2024 Hybrid Congress; June 13–16, 2024; Madrid, Spain. Abstract LB3438.)</a:t>
            </a:r>
          </a:p>
        </p:txBody>
      </p:sp>
      <p:sp>
        <p:nvSpPr>
          <p:cNvPr id="2" name="TextBox 1"/>
          <p:cNvSpPr txBox="1"/>
          <p:nvPr/>
        </p:nvSpPr>
        <p:spPr>
          <a:xfrm>
            <a:off x="5106241" y="2457751"/>
            <a:ext cx="777777" cy="297454"/>
          </a:xfrm>
          <a:prstGeom prst="rect">
            <a:avLst/>
          </a:prstGeom>
          <a:noFill/>
        </p:spPr>
        <p:txBody>
          <a:bodyPr wrap="none" rtlCol="0">
            <a:spAutoFit/>
          </a:bodyPr>
          <a:lstStyle/>
          <a:p>
            <a:r>
              <a:rPr lang="tr-TR" sz="1333" dirty="0">
                <a:solidFill>
                  <a:schemeClr val="tx2"/>
                </a:solidFill>
              </a:rPr>
              <a:t>p&lt;0.006</a:t>
            </a:r>
          </a:p>
        </p:txBody>
      </p:sp>
    </p:spTree>
    <p:extLst>
      <p:ext uri="{BB962C8B-B14F-4D97-AF65-F5344CB8AC3E}">
        <p14:creationId xmlns:p14="http://schemas.microsoft.com/office/powerpoint/2010/main" val="294907426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696"/>
        <p:cNvGrpSpPr/>
        <p:nvPr/>
      </p:nvGrpSpPr>
      <p:grpSpPr>
        <a:xfrm>
          <a:off x="0" y="0"/>
          <a:ext cx="0" cy="0"/>
          <a:chOff x="0" y="0"/>
          <a:chExt cx="0" cy="0"/>
        </a:xfrm>
      </p:grpSpPr>
      <p:sp>
        <p:nvSpPr>
          <p:cNvPr id="7697" name="Google Shape;7697;p158"/>
          <p:cNvSpPr txBox="1"/>
          <p:nvPr/>
        </p:nvSpPr>
        <p:spPr>
          <a:xfrm>
            <a:off x="304967" y="426720"/>
            <a:ext cx="10618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STARGLO: ICR değerlendirmesine göre PFS</a:t>
            </a:r>
          </a:p>
        </p:txBody>
      </p:sp>
      <p:sp>
        <p:nvSpPr>
          <p:cNvPr id="7698" name="Google Shape;7698;p158"/>
          <p:cNvSpPr txBox="1"/>
          <p:nvPr/>
        </p:nvSpPr>
        <p:spPr>
          <a:xfrm>
            <a:off x="508000" y="6173767"/>
            <a:ext cx="7724000" cy="400000"/>
          </a:xfrm>
          <a:prstGeom prst="rect">
            <a:avLst/>
          </a:prstGeom>
          <a:noFill/>
          <a:ln>
            <a:noFill/>
          </a:ln>
        </p:spPr>
        <p:txBody>
          <a:bodyPr spcFirstLastPara="1" wrap="square" lIns="0" tIns="0" rIns="0" bIns="0" anchor="b" anchorCtr="0">
            <a:noAutofit/>
          </a:bodyPr>
          <a:lstStyle/>
          <a:p>
            <a:pPr>
              <a:buClr>
                <a:srgbClr val="000000"/>
              </a:buClr>
              <a:buSzPts val="700"/>
            </a:pPr>
            <a:r>
              <a:rPr lang="tr-TR" sz="933" dirty="0">
                <a:latin typeface="Arial"/>
                <a:ea typeface="Arial"/>
                <a:cs typeface="Arial"/>
                <a:sym typeface="Arial"/>
              </a:rPr>
              <a:t>Verilerin yeterince olgunlaşmamış olması nedeniyle, primer analizde 12 aylık PFS bildirilmemiştir. Çalışma tedavisinden sonra üç hastada ASCT'ye gelilmiştir ve şu anda üç hastanın tümü yaşamını sürdürmektedir. *p değeri, primer analizde alfa kontrollü ve güncellenmiş analizde tanımlayıcıdır. </a:t>
            </a:r>
            <a:r>
              <a:rPr lang="en" sz="933" dirty="0">
                <a:latin typeface="Arial"/>
                <a:ea typeface="Arial"/>
                <a:cs typeface="Arial"/>
                <a:sym typeface="Arial"/>
              </a:rPr>
              <a:t/>
            </a:r>
            <a:br>
              <a:rPr lang="en" sz="933" dirty="0">
                <a:latin typeface="Arial"/>
                <a:ea typeface="Arial"/>
                <a:cs typeface="Arial"/>
                <a:sym typeface="Arial"/>
              </a:rPr>
            </a:br>
            <a:r>
              <a:rPr lang="tr-TR" sz="933" dirty="0">
                <a:latin typeface="Arial"/>
                <a:ea typeface="Arial"/>
                <a:cs typeface="Arial"/>
                <a:sym typeface="Arial"/>
              </a:rPr>
              <a:t>ASCT, otolog kök hücre transplantasyonu; GA, güven aralığı; Glofit-GemOx, glofitamab artı gemsitabin ve oksaliplatin; HR, tehlike oranı; </a:t>
            </a:r>
            <a:r>
              <a:rPr lang="en" sz="933" dirty="0">
                <a:latin typeface="Arial"/>
                <a:ea typeface="Arial"/>
                <a:cs typeface="Arial"/>
                <a:sym typeface="Arial"/>
              </a:rPr>
              <a:t/>
            </a:r>
            <a:br>
              <a:rPr lang="en" sz="933" dirty="0">
                <a:latin typeface="Arial"/>
                <a:ea typeface="Arial"/>
                <a:cs typeface="Arial"/>
                <a:sym typeface="Arial"/>
              </a:rPr>
            </a:br>
            <a:r>
              <a:rPr lang="tr-TR" sz="933" dirty="0">
                <a:latin typeface="Arial"/>
                <a:ea typeface="Arial"/>
                <a:cs typeface="Arial"/>
                <a:sym typeface="Arial"/>
              </a:rPr>
              <a:t>IRC, Bağımsız İnceleme Kurulu; PFS, progresyonsuz sağkalım; R-GemOx, rituximab artı gemsitabin ve oksaliplatin.</a:t>
            </a:r>
          </a:p>
        </p:txBody>
      </p:sp>
      <p:sp>
        <p:nvSpPr>
          <p:cNvPr id="7699" name="Google Shape;7699;p158"/>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7700" name="Google Shape;7700;p158"/>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7701" name="Google Shape;7701;p158"/>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7704" name="Google Shape;7704;p158"/>
          <p:cNvSpPr/>
          <p:nvPr/>
        </p:nvSpPr>
        <p:spPr>
          <a:xfrm>
            <a:off x="0" y="35533"/>
            <a:ext cx="1101600" cy="279200"/>
          </a:xfrm>
          <a:prstGeom prst="roundRect">
            <a:avLst>
              <a:gd name="adj" fmla="val 15117"/>
            </a:avLst>
          </a:prstGeom>
          <a:solidFill>
            <a:srgbClr val="F8D849"/>
          </a:solidFill>
          <a:ln>
            <a:noFill/>
          </a:ln>
        </p:spPr>
        <p:txBody>
          <a:bodyPr spcFirstLastPara="1" wrap="square" lIns="121900" tIns="121900" rIns="121900" bIns="121900" anchor="ctr" anchorCtr="0">
            <a:noAutofit/>
          </a:bodyPr>
          <a:lstStyle/>
          <a:p>
            <a:pPr algn="ctr">
              <a:buClr>
                <a:srgbClr val="000000"/>
              </a:buClr>
              <a:buSzPts val="900"/>
            </a:pPr>
            <a:r>
              <a:rPr lang="tr-TR" sz="1200" dirty="0">
                <a:solidFill>
                  <a:srgbClr val="000000"/>
                </a:solidFill>
                <a:latin typeface="Arial"/>
                <a:ea typeface="Arial"/>
                <a:cs typeface="Arial"/>
                <a:sym typeface="Arial"/>
              </a:rPr>
              <a:t>STARGLO</a:t>
            </a:r>
          </a:p>
        </p:txBody>
      </p:sp>
      <p:sp>
        <p:nvSpPr>
          <p:cNvPr id="7705" name="Google Shape;7705;p158"/>
          <p:cNvSpPr txBox="1"/>
          <p:nvPr/>
        </p:nvSpPr>
        <p:spPr>
          <a:xfrm>
            <a:off x="4863880" y="1869602"/>
            <a:ext cx="1560800"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R-GemOx (n=91)</a:t>
            </a:r>
          </a:p>
        </p:txBody>
      </p:sp>
      <p:sp>
        <p:nvSpPr>
          <p:cNvPr id="7706" name="Google Shape;7706;p158"/>
          <p:cNvSpPr txBox="1"/>
          <p:nvPr/>
        </p:nvSpPr>
        <p:spPr>
          <a:xfrm>
            <a:off x="4858300" y="1642359"/>
            <a:ext cx="1928400"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Glofit-GemOx (n=183)</a:t>
            </a:r>
          </a:p>
        </p:txBody>
      </p:sp>
      <p:sp>
        <p:nvSpPr>
          <p:cNvPr id="7707" name="Google Shape;7707;p158"/>
          <p:cNvSpPr txBox="1"/>
          <p:nvPr/>
        </p:nvSpPr>
        <p:spPr>
          <a:xfrm>
            <a:off x="4864725" y="2063178"/>
            <a:ext cx="1288561"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Sansürlenmiş</a:t>
            </a:r>
          </a:p>
        </p:txBody>
      </p:sp>
      <p:sp>
        <p:nvSpPr>
          <p:cNvPr id="7708" name="Google Shape;7708;p158"/>
          <p:cNvSpPr/>
          <p:nvPr/>
        </p:nvSpPr>
        <p:spPr>
          <a:xfrm>
            <a:off x="4550254" y="2023141"/>
            <a:ext cx="338156" cy="16832"/>
          </a:xfrm>
          <a:custGeom>
            <a:avLst/>
            <a:gdLst/>
            <a:ahLst/>
            <a:cxnLst/>
            <a:rect l="l" t="t" r="r" b="b"/>
            <a:pathLst>
              <a:path w="253617" h="12624" extrusionOk="0">
                <a:moveTo>
                  <a:pt x="0" y="0"/>
                </a:moveTo>
                <a:lnTo>
                  <a:pt x="253618"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09" name="Google Shape;7709;p158"/>
          <p:cNvSpPr/>
          <p:nvPr/>
        </p:nvSpPr>
        <p:spPr>
          <a:xfrm>
            <a:off x="4550254" y="1787483"/>
            <a:ext cx="338156" cy="16832"/>
          </a:xfrm>
          <a:custGeom>
            <a:avLst/>
            <a:gdLst/>
            <a:ahLst/>
            <a:cxnLst/>
            <a:rect l="l" t="t" r="r" b="b"/>
            <a:pathLst>
              <a:path w="253617" h="12624" extrusionOk="0">
                <a:moveTo>
                  <a:pt x="0" y="0"/>
                </a:moveTo>
                <a:lnTo>
                  <a:pt x="25361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10" name="Google Shape;7710;p158"/>
          <p:cNvSpPr/>
          <p:nvPr/>
        </p:nvSpPr>
        <p:spPr>
          <a:xfrm>
            <a:off x="4727785" y="2191468"/>
            <a:ext cx="16907" cy="67331"/>
          </a:xfrm>
          <a:custGeom>
            <a:avLst/>
            <a:gdLst/>
            <a:ahLst/>
            <a:cxnLst/>
            <a:rect l="l" t="t" r="r" b="b"/>
            <a:pathLst>
              <a:path w="12680" h="50498" extrusionOk="0">
                <a:moveTo>
                  <a:pt x="0" y="0"/>
                </a:moveTo>
                <a:lnTo>
                  <a:pt x="0" y="50498"/>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11" name="Google Shape;7711;p158"/>
          <p:cNvSpPr/>
          <p:nvPr/>
        </p:nvSpPr>
        <p:spPr>
          <a:xfrm>
            <a:off x="4693970" y="2225133"/>
            <a:ext cx="67631" cy="16832"/>
          </a:xfrm>
          <a:custGeom>
            <a:avLst/>
            <a:gdLst/>
            <a:ahLst/>
            <a:cxnLst/>
            <a:rect l="l" t="t" r="r" b="b"/>
            <a:pathLst>
              <a:path w="50723" h="12624" extrusionOk="0">
                <a:moveTo>
                  <a:pt x="0" y="0"/>
                </a:moveTo>
                <a:lnTo>
                  <a:pt x="50724"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12" name="Google Shape;7712;p158"/>
          <p:cNvSpPr txBox="1"/>
          <p:nvPr/>
        </p:nvSpPr>
        <p:spPr>
          <a:xfrm>
            <a:off x="3352485" y="4613334"/>
            <a:ext cx="1424000" cy="328177"/>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b="1" dirty="0">
                <a:solidFill>
                  <a:srgbClr val="000000"/>
                </a:solidFill>
                <a:latin typeface="Arial"/>
                <a:ea typeface="Arial"/>
                <a:cs typeface="Arial"/>
                <a:sym typeface="Arial"/>
              </a:rPr>
              <a:t>Süre (ay)</a:t>
            </a:r>
          </a:p>
        </p:txBody>
      </p:sp>
      <p:sp>
        <p:nvSpPr>
          <p:cNvPr id="7713" name="Google Shape;7713;p158"/>
          <p:cNvSpPr/>
          <p:nvPr/>
        </p:nvSpPr>
        <p:spPr>
          <a:xfrm>
            <a:off x="1582923" y="1652821"/>
            <a:ext cx="4920188" cy="2693235"/>
          </a:xfrm>
          <a:custGeom>
            <a:avLst/>
            <a:gdLst/>
            <a:ahLst/>
            <a:cxnLst/>
            <a:rect l="l" t="t" r="r" b="b"/>
            <a:pathLst>
              <a:path w="3690141" h="2019926" extrusionOk="0">
                <a:moveTo>
                  <a:pt x="3690142" y="2019926"/>
                </a:moveTo>
                <a:lnTo>
                  <a:pt x="0" y="2019926"/>
                </a:lnTo>
                <a:lnTo>
                  <a:pt x="0"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nvGrpSpPr>
          <p:cNvPr id="7714" name="Google Shape;7714;p158"/>
          <p:cNvGrpSpPr/>
          <p:nvPr/>
        </p:nvGrpSpPr>
        <p:grpSpPr>
          <a:xfrm>
            <a:off x="1532199" y="1711736"/>
            <a:ext cx="50723" cy="2592237"/>
            <a:chOff x="5072510" y="2436937"/>
            <a:chExt cx="38042" cy="1944178"/>
          </a:xfrm>
        </p:grpSpPr>
        <p:sp>
          <p:nvSpPr>
            <p:cNvPr id="7715" name="Google Shape;7715;p158"/>
            <p:cNvSpPr/>
            <p:nvPr/>
          </p:nvSpPr>
          <p:spPr>
            <a:xfrm>
              <a:off x="5072510" y="2436937"/>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16" name="Google Shape;7716;p158"/>
            <p:cNvSpPr/>
            <p:nvPr/>
          </p:nvSpPr>
          <p:spPr>
            <a:xfrm>
              <a:off x="5072510" y="2821985"/>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17" name="Google Shape;7717;p158"/>
            <p:cNvSpPr/>
            <p:nvPr/>
          </p:nvSpPr>
          <p:spPr>
            <a:xfrm>
              <a:off x="5072510" y="3207034"/>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18" name="Google Shape;7718;p158"/>
            <p:cNvSpPr/>
            <p:nvPr/>
          </p:nvSpPr>
          <p:spPr>
            <a:xfrm>
              <a:off x="5072510" y="3598394"/>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19" name="Google Shape;7719;p158"/>
            <p:cNvSpPr/>
            <p:nvPr/>
          </p:nvSpPr>
          <p:spPr>
            <a:xfrm>
              <a:off x="5072510" y="3983443"/>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20" name="Google Shape;7720;p158"/>
            <p:cNvSpPr/>
            <p:nvPr/>
          </p:nvSpPr>
          <p:spPr>
            <a:xfrm>
              <a:off x="5072510" y="4368491"/>
              <a:ext cx="38042" cy="12624"/>
            </a:xfrm>
            <a:custGeom>
              <a:avLst/>
              <a:gdLst/>
              <a:ahLst/>
              <a:cxnLst/>
              <a:rect l="l" t="t" r="r" b="b"/>
              <a:pathLst>
                <a:path w="38042" h="12624" extrusionOk="0">
                  <a:moveTo>
                    <a:pt x="0" y="0"/>
                  </a:moveTo>
                  <a:lnTo>
                    <a:pt x="38043" y="0"/>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grpSp>
        <p:nvGrpSpPr>
          <p:cNvPr id="7721" name="Google Shape;7721;p158"/>
          <p:cNvGrpSpPr/>
          <p:nvPr/>
        </p:nvGrpSpPr>
        <p:grpSpPr>
          <a:xfrm>
            <a:off x="1084296" y="1544057"/>
            <a:ext cx="528400" cy="2903583"/>
            <a:chOff x="4736583" y="2311177"/>
            <a:chExt cx="396300" cy="2177687"/>
          </a:xfrm>
        </p:grpSpPr>
        <p:sp>
          <p:nvSpPr>
            <p:cNvPr id="7722" name="Google Shape;7722;p158"/>
            <p:cNvSpPr txBox="1"/>
            <p:nvPr/>
          </p:nvSpPr>
          <p:spPr>
            <a:xfrm>
              <a:off x="4869859" y="4242731"/>
              <a:ext cx="2553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0</a:t>
              </a:r>
            </a:p>
          </p:txBody>
        </p:sp>
        <p:sp>
          <p:nvSpPr>
            <p:cNvPr id="7723" name="Google Shape;7723;p158"/>
            <p:cNvSpPr txBox="1"/>
            <p:nvPr/>
          </p:nvSpPr>
          <p:spPr>
            <a:xfrm>
              <a:off x="4802523" y="2697488"/>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80</a:t>
              </a:r>
            </a:p>
          </p:txBody>
        </p:sp>
        <p:sp>
          <p:nvSpPr>
            <p:cNvPr id="7724" name="Google Shape;7724;p158"/>
            <p:cNvSpPr txBox="1"/>
            <p:nvPr/>
          </p:nvSpPr>
          <p:spPr>
            <a:xfrm>
              <a:off x="4802523" y="3083799"/>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60</a:t>
              </a:r>
            </a:p>
          </p:txBody>
        </p:sp>
        <p:sp>
          <p:nvSpPr>
            <p:cNvPr id="7725" name="Google Shape;7725;p158"/>
            <p:cNvSpPr txBox="1"/>
            <p:nvPr/>
          </p:nvSpPr>
          <p:spPr>
            <a:xfrm>
              <a:off x="4802523" y="3470110"/>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40</a:t>
              </a:r>
            </a:p>
          </p:txBody>
        </p:sp>
        <p:sp>
          <p:nvSpPr>
            <p:cNvPr id="7726" name="Google Shape;7726;p158"/>
            <p:cNvSpPr txBox="1"/>
            <p:nvPr/>
          </p:nvSpPr>
          <p:spPr>
            <a:xfrm>
              <a:off x="4802523" y="3856421"/>
              <a:ext cx="3258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20</a:t>
              </a:r>
            </a:p>
          </p:txBody>
        </p:sp>
        <p:sp>
          <p:nvSpPr>
            <p:cNvPr id="7727" name="Google Shape;7727;p158"/>
            <p:cNvSpPr txBox="1"/>
            <p:nvPr/>
          </p:nvSpPr>
          <p:spPr>
            <a:xfrm>
              <a:off x="4736583" y="2311177"/>
              <a:ext cx="396300" cy="246133"/>
            </a:xfrm>
            <a:prstGeom prst="rect">
              <a:avLst/>
            </a:prstGeom>
            <a:noFill/>
            <a:ln>
              <a:noFill/>
            </a:ln>
          </p:spPr>
          <p:txBody>
            <a:bodyPr spcFirstLastPara="1" wrap="square" lIns="121900" tIns="60933" rIns="121900" bIns="60933" anchor="t" anchorCtr="0">
              <a:spAutoFit/>
            </a:bodyPr>
            <a:lstStyle/>
            <a:p>
              <a:pPr algn="r">
                <a:buClr>
                  <a:srgbClr val="000000"/>
                </a:buClr>
                <a:buSzPts val="1000"/>
              </a:pPr>
              <a:r>
                <a:rPr lang="tr-TR" sz="1333" dirty="0">
                  <a:solidFill>
                    <a:srgbClr val="000000"/>
                  </a:solidFill>
                  <a:latin typeface="Arial"/>
                  <a:ea typeface="Arial"/>
                  <a:cs typeface="Arial"/>
                  <a:sym typeface="Arial"/>
                </a:rPr>
                <a:t>100</a:t>
              </a:r>
            </a:p>
          </p:txBody>
        </p:sp>
      </p:grpSp>
      <p:grpSp>
        <p:nvGrpSpPr>
          <p:cNvPr id="7728" name="Google Shape;7728;p158"/>
          <p:cNvGrpSpPr/>
          <p:nvPr/>
        </p:nvGrpSpPr>
        <p:grpSpPr>
          <a:xfrm>
            <a:off x="1557717" y="4360014"/>
            <a:ext cx="5121599" cy="328178"/>
            <a:chOff x="5091648" y="4423136"/>
            <a:chExt cx="3841199" cy="246133"/>
          </a:xfrm>
        </p:grpSpPr>
        <p:sp>
          <p:nvSpPr>
            <p:cNvPr id="7729" name="Google Shape;7729;p158"/>
            <p:cNvSpPr txBox="1"/>
            <p:nvPr/>
          </p:nvSpPr>
          <p:spPr>
            <a:xfrm>
              <a:off x="8311074"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33</a:t>
              </a:r>
            </a:p>
          </p:txBody>
        </p:sp>
        <p:sp>
          <p:nvSpPr>
            <p:cNvPr id="7730" name="Google Shape;7730;p158"/>
            <p:cNvSpPr txBox="1"/>
            <p:nvPr/>
          </p:nvSpPr>
          <p:spPr>
            <a:xfrm>
              <a:off x="8607047"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36</a:t>
              </a:r>
            </a:p>
          </p:txBody>
        </p:sp>
        <p:sp>
          <p:nvSpPr>
            <p:cNvPr id="7731" name="Google Shape;7731;p158"/>
            <p:cNvSpPr txBox="1"/>
            <p:nvPr/>
          </p:nvSpPr>
          <p:spPr>
            <a:xfrm>
              <a:off x="8015229"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30</a:t>
              </a:r>
            </a:p>
          </p:txBody>
        </p:sp>
        <p:sp>
          <p:nvSpPr>
            <p:cNvPr id="7732" name="Google Shape;7732;p158"/>
            <p:cNvSpPr txBox="1"/>
            <p:nvPr/>
          </p:nvSpPr>
          <p:spPr>
            <a:xfrm>
              <a:off x="7719384"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27</a:t>
              </a:r>
            </a:p>
          </p:txBody>
        </p:sp>
        <p:sp>
          <p:nvSpPr>
            <p:cNvPr id="7733" name="Google Shape;7733;p158"/>
            <p:cNvSpPr txBox="1"/>
            <p:nvPr/>
          </p:nvSpPr>
          <p:spPr>
            <a:xfrm>
              <a:off x="7423411"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24</a:t>
              </a:r>
            </a:p>
          </p:txBody>
        </p:sp>
        <p:sp>
          <p:nvSpPr>
            <p:cNvPr id="7734" name="Google Shape;7734;p158"/>
            <p:cNvSpPr txBox="1"/>
            <p:nvPr/>
          </p:nvSpPr>
          <p:spPr>
            <a:xfrm>
              <a:off x="7127566"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21</a:t>
              </a:r>
            </a:p>
          </p:txBody>
        </p:sp>
        <p:sp>
          <p:nvSpPr>
            <p:cNvPr id="7735" name="Google Shape;7735;p158"/>
            <p:cNvSpPr txBox="1"/>
            <p:nvPr/>
          </p:nvSpPr>
          <p:spPr>
            <a:xfrm>
              <a:off x="6831721"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18</a:t>
              </a:r>
            </a:p>
          </p:txBody>
        </p:sp>
        <p:sp>
          <p:nvSpPr>
            <p:cNvPr id="7736" name="Google Shape;7736;p158"/>
            <p:cNvSpPr txBox="1"/>
            <p:nvPr/>
          </p:nvSpPr>
          <p:spPr>
            <a:xfrm>
              <a:off x="6535749"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15</a:t>
              </a:r>
            </a:p>
          </p:txBody>
        </p:sp>
        <p:sp>
          <p:nvSpPr>
            <p:cNvPr id="7737" name="Google Shape;7737;p158"/>
            <p:cNvSpPr txBox="1"/>
            <p:nvPr/>
          </p:nvSpPr>
          <p:spPr>
            <a:xfrm>
              <a:off x="6239903" y="4423136"/>
              <a:ext cx="3258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12</a:t>
              </a:r>
            </a:p>
          </p:txBody>
        </p:sp>
        <p:sp>
          <p:nvSpPr>
            <p:cNvPr id="7738" name="Google Shape;7738;p158"/>
            <p:cNvSpPr txBox="1"/>
            <p:nvPr/>
          </p:nvSpPr>
          <p:spPr>
            <a:xfrm>
              <a:off x="5979311"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9</a:t>
              </a:r>
            </a:p>
          </p:txBody>
        </p:sp>
        <p:sp>
          <p:nvSpPr>
            <p:cNvPr id="7739" name="Google Shape;7739;p158"/>
            <p:cNvSpPr txBox="1"/>
            <p:nvPr/>
          </p:nvSpPr>
          <p:spPr>
            <a:xfrm>
              <a:off x="5683339"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6</a:t>
              </a:r>
            </a:p>
          </p:txBody>
        </p:sp>
        <p:sp>
          <p:nvSpPr>
            <p:cNvPr id="7740" name="Google Shape;7740;p158"/>
            <p:cNvSpPr txBox="1"/>
            <p:nvPr/>
          </p:nvSpPr>
          <p:spPr>
            <a:xfrm>
              <a:off x="5387493"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3</a:t>
              </a:r>
            </a:p>
          </p:txBody>
        </p:sp>
        <p:sp>
          <p:nvSpPr>
            <p:cNvPr id="7741" name="Google Shape;7741;p158"/>
            <p:cNvSpPr txBox="1"/>
            <p:nvPr/>
          </p:nvSpPr>
          <p:spPr>
            <a:xfrm>
              <a:off x="5091648" y="4423136"/>
              <a:ext cx="255300" cy="246133"/>
            </a:xfrm>
            <a:prstGeom prst="rect">
              <a:avLst/>
            </a:prstGeom>
            <a:noFill/>
            <a:ln>
              <a:noFill/>
            </a:ln>
          </p:spPr>
          <p:txBody>
            <a:bodyPr spcFirstLastPara="1" wrap="square" lIns="121900" tIns="60933" rIns="121900" bIns="60933" anchor="t" anchorCtr="0">
              <a:spAutoFit/>
            </a:bodyPr>
            <a:lstStyle/>
            <a:p>
              <a:pPr algn="ctr">
                <a:buClr>
                  <a:srgbClr val="000000"/>
                </a:buClr>
                <a:buSzPts val="1000"/>
              </a:pPr>
              <a:r>
                <a:rPr lang="tr-TR" sz="1333" dirty="0">
                  <a:solidFill>
                    <a:srgbClr val="000000"/>
                  </a:solidFill>
                  <a:latin typeface="Arial"/>
                  <a:ea typeface="Arial"/>
                  <a:cs typeface="Arial"/>
                  <a:sym typeface="Arial"/>
                </a:rPr>
                <a:t>0</a:t>
              </a:r>
            </a:p>
          </p:txBody>
        </p:sp>
      </p:grpSp>
      <p:grpSp>
        <p:nvGrpSpPr>
          <p:cNvPr id="7742" name="Google Shape;7742;p158"/>
          <p:cNvGrpSpPr/>
          <p:nvPr/>
        </p:nvGrpSpPr>
        <p:grpSpPr>
          <a:xfrm>
            <a:off x="1726641" y="4346057"/>
            <a:ext cx="4751108" cy="50497"/>
            <a:chOff x="5218341" y="4412677"/>
            <a:chExt cx="3563331" cy="37873"/>
          </a:xfrm>
        </p:grpSpPr>
        <p:sp>
          <p:nvSpPr>
            <p:cNvPr id="7743" name="Google Shape;7743;p158"/>
            <p:cNvSpPr/>
            <p:nvPr/>
          </p:nvSpPr>
          <p:spPr>
            <a:xfrm>
              <a:off x="8473020"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44" name="Google Shape;7744;p158"/>
            <p:cNvSpPr/>
            <p:nvPr/>
          </p:nvSpPr>
          <p:spPr>
            <a:xfrm>
              <a:off x="8768992"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45" name="Google Shape;7745;p158"/>
            <p:cNvSpPr/>
            <p:nvPr/>
          </p:nvSpPr>
          <p:spPr>
            <a:xfrm>
              <a:off x="8177175"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46" name="Google Shape;7746;p158"/>
            <p:cNvSpPr/>
            <p:nvPr/>
          </p:nvSpPr>
          <p:spPr>
            <a:xfrm>
              <a:off x="7881329"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47" name="Google Shape;7747;p158"/>
            <p:cNvSpPr/>
            <p:nvPr/>
          </p:nvSpPr>
          <p:spPr>
            <a:xfrm>
              <a:off x="7585357"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48" name="Google Shape;7748;p158"/>
            <p:cNvSpPr/>
            <p:nvPr/>
          </p:nvSpPr>
          <p:spPr>
            <a:xfrm>
              <a:off x="7289512"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49" name="Google Shape;7749;p158"/>
            <p:cNvSpPr/>
            <p:nvPr/>
          </p:nvSpPr>
          <p:spPr>
            <a:xfrm>
              <a:off x="6993667"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50" name="Google Shape;7750;p158"/>
            <p:cNvSpPr/>
            <p:nvPr/>
          </p:nvSpPr>
          <p:spPr>
            <a:xfrm>
              <a:off x="6697694"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51" name="Google Shape;7751;p158"/>
            <p:cNvSpPr/>
            <p:nvPr/>
          </p:nvSpPr>
          <p:spPr>
            <a:xfrm>
              <a:off x="6401849"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52" name="Google Shape;7752;p158"/>
            <p:cNvSpPr/>
            <p:nvPr/>
          </p:nvSpPr>
          <p:spPr>
            <a:xfrm>
              <a:off x="6106004"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53" name="Google Shape;7753;p158"/>
            <p:cNvSpPr/>
            <p:nvPr/>
          </p:nvSpPr>
          <p:spPr>
            <a:xfrm>
              <a:off x="5810031"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54" name="Google Shape;7754;p158"/>
            <p:cNvSpPr/>
            <p:nvPr/>
          </p:nvSpPr>
          <p:spPr>
            <a:xfrm>
              <a:off x="5514186"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55" name="Google Shape;7755;p158"/>
            <p:cNvSpPr/>
            <p:nvPr/>
          </p:nvSpPr>
          <p:spPr>
            <a:xfrm>
              <a:off x="5218341" y="4412677"/>
              <a:ext cx="12680" cy="37873"/>
            </a:xfrm>
            <a:custGeom>
              <a:avLst/>
              <a:gdLst/>
              <a:ahLst/>
              <a:cxnLst/>
              <a:rect l="l" t="t" r="r" b="b"/>
              <a:pathLst>
                <a:path w="12680" h="37873" extrusionOk="0">
                  <a:moveTo>
                    <a:pt x="0" y="0"/>
                  </a:moveTo>
                  <a:lnTo>
                    <a:pt x="0" y="37874"/>
                  </a:lnTo>
                </a:path>
              </a:pathLst>
            </a:custGeom>
            <a:noFill/>
            <a:ln w="12650" cap="flat" cmpd="sng">
              <a:solidFill>
                <a:srgbClr val="000000"/>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sp>
        <p:nvSpPr>
          <p:cNvPr id="7756" name="Google Shape;7756;p158"/>
          <p:cNvSpPr txBox="1"/>
          <p:nvPr/>
        </p:nvSpPr>
        <p:spPr>
          <a:xfrm rot="-5400000">
            <a:off x="620640" y="2841795"/>
            <a:ext cx="891600"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b="1" dirty="0">
                <a:solidFill>
                  <a:srgbClr val="000000"/>
                </a:solidFill>
                <a:latin typeface="Arial"/>
                <a:ea typeface="Arial"/>
                <a:cs typeface="Arial"/>
                <a:sym typeface="Arial"/>
              </a:rPr>
              <a:t>PFS (%)</a:t>
            </a:r>
          </a:p>
        </p:txBody>
      </p:sp>
      <p:grpSp>
        <p:nvGrpSpPr>
          <p:cNvPr id="7757" name="Google Shape;7757;p158"/>
          <p:cNvGrpSpPr/>
          <p:nvPr/>
        </p:nvGrpSpPr>
        <p:grpSpPr>
          <a:xfrm>
            <a:off x="1477741" y="4914461"/>
            <a:ext cx="5215507" cy="307721"/>
            <a:chOff x="5031667" y="4838988"/>
            <a:chExt cx="3911630" cy="230791"/>
          </a:xfrm>
        </p:grpSpPr>
        <p:sp>
          <p:nvSpPr>
            <p:cNvPr id="7758" name="Google Shape;7758;p158"/>
            <p:cNvSpPr txBox="1"/>
            <p:nvPr/>
          </p:nvSpPr>
          <p:spPr>
            <a:xfrm>
              <a:off x="8349878" y="4838988"/>
              <a:ext cx="2487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a:t>
              </a:r>
            </a:p>
          </p:txBody>
        </p:sp>
        <p:sp>
          <p:nvSpPr>
            <p:cNvPr id="7759" name="Google Shape;7759;p158"/>
            <p:cNvSpPr txBox="1"/>
            <p:nvPr/>
          </p:nvSpPr>
          <p:spPr>
            <a:xfrm>
              <a:off x="8598297" y="4838988"/>
              <a:ext cx="3450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NE</a:t>
              </a:r>
            </a:p>
          </p:txBody>
        </p:sp>
        <p:sp>
          <p:nvSpPr>
            <p:cNvPr id="7760" name="Google Shape;7760;p158"/>
            <p:cNvSpPr txBox="1"/>
            <p:nvPr/>
          </p:nvSpPr>
          <p:spPr>
            <a:xfrm>
              <a:off x="8054033" y="4838988"/>
              <a:ext cx="2487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a:t>
              </a:r>
            </a:p>
          </p:txBody>
        </p:sp>
        <p:sp>
          <p:nvSpPr>
            <p:cNvPr id="7761" name="Google Shape;7761;p158"/>
            <p:cNvSpPr txBox="1"/>
            <p:nvPr/>
          </p:nvSpPr>
          <p:spPr>
            <a:xfrm>
              <a:off x="7726358" y="4838988"/>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10</a:t>
              </a:r>
            </a:p>
          </p:txBody>
        </p:sp>
        <p:sp>
          <p:nvSpPr>
            <p:cNvPr id="7762" name="Google Shape;7762;p158"/>
            <p:cNvSpPr txBox="1"/>
            <p:nvPr/>
          </p:nvSpPr>
          <p:spPr>
            <a:xfrm>
              <a:off x="7430513" y="4838988"/>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14</a:t>
              </a:r>
            </a:p>
          </p:txBody>
        </p:sp>
        <p:sp>
          <p:nvSpPr>
            <p:cNvPr id="7763" name="Google Shape;7763;p158"/>
            <p:cNvSpPr txBox="1"/>
            <p:nvPr/>
          </p:nvSpPr>
          <p:spPr>
            <a:xfrm>
              <a:off x="7134667" y="4838988"/>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26</a:t>
              </a:r>
            </a:p>
          </p:txBody>
        </p:sp>
        <p:sp>
          <p:nvSpPr>
            <p:cNvPr id="7764" name="Google Shape;7764;p158"/>
            <p:cNvSpPr txBox="1"/>
            <p:nvPr/>
          </p:nvSpPr>
          <p:spPr>
            <a:xfrm>
              <a:off x="6838695" y="4838988"/>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37</a:t>
              </a:r>
            </a:p>
          </p:txBody>
        </p:sp>
        <p:sp>
          <p:nvSpPr>
            <p:cNvPr id="7765" name="Google Shape;7765;p158"/>
            <p:cNvSpPr txBox="1"/>
            <p:nvPr/>
          </p:nvSpPr>
          <p:spPr>
            <a:xfrm>
              <a:off x="6542850" y="4838988"/>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54</a:t>
              </a:r>
            </a:p>
          </p:txBody>
        </p:sp>
        <p:sp>
          <p:nvSpPr>
            <p:cNvPr id="7766" name="Google Shape;7766;p158"/>
            <p:cNvSpPr txBox="1"/>
            <p:nvPr/>
          </p:nvSpPr>
          <p:spPr>
            <a:xfrm>
              <a:off x="6247004" y="4838988"/>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66</a:t>
              </a:r>
            </a:p>
          </p:txBody>
        </p:sp>
        <p:sp>
          <p:nvSpPr>
            <p:cNvPr id="7767" name="Google Shape;7767;p158"/>
            <p:cNvSpPr txBox="1"/>
            <p:nvPr/>
          </p:nvSpPr>
          <p:spPr>
            <a:xfrm>
              <a:off x="5951032" y="4838988"/>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89</a:t>
              </a:r>
            </a:p>
          </p:txBody>
        </p:sp>
        <p:sp>
          <p:nvSpPr>
            <p:cNvPr id="7768" name="Google Shape;7768;p158"/>
            <p:cNvSpPr txBox="1"/>
            <p:nvPr/>
          </p:nvSpPr>
          <p:spPr>
            <a:xfrm>
              <a:off x="5623485" y="4838988"/>
              <a:ext cx="3771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107</a:t>
              </a:r>
            </a:p>
          </p:txBody>
        </p:sp>
        <p:sp>
          <p:nvSpPr>
            <p:cNvPr id="7769" name="Google Shape;7769;p158"/>
            <p:cNvSpPr txBox="1"/>
            <p:nvPr/>
          </p:nvSpPr>
          <p:spPr>
            <a:xfrm>
              <a:off x="5327512" y="4838988"/>
              <a:ext cx="3771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130</a:t>
              </a:r>
            </a:p>
          </p:txBody>
        </p:sp>
        <p:sp>
          <p:nvSpPr>
            <p:cNvPr id="7770" name="Google Shape;7770;p158"/>
            <p:cNvSpPr txBox="1"/>
            <p:nvPr/>
          </p:nvSpPr>
          <p:spPr>
            <a:xfrm>
              <a:off x="5031667" y="4838988"/>
              <a:ext cx="3771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183</a:t>
              </a:r>
            </a:p>
          </p:txBody>
        </p:sp>
      </p:grpSp>
      <p:grpSp>
        <p:nvGrpSpPr>
          <p:cNvPr id="7771" name="Google Shape;7771;p158"/>
          <p:cNvGrpSpPr/>
          <p:nvPr/>
        </p:nvGrpSpPr>
        <p:grpSpPr>
          <a:xfrm>
            <a:off x="1698066" y="1686823"/>
            <a:ext cx="4455221" cy="1566284"/>
            <a:chOff x="5196910" y="2418252"/>
            <a:chExt cx="3341416" cy="1174713"/>
          </a:xfrm>
        </p:grpSpPr>
        <p:sp>
          <p:nvSpPr>
            <p:cNvPr id="7772" name="Google Shape;7772;p158"/>
            <p:cNvSpPr/>
            <p:nvPr/>
          </p:nvSpPr>
          <p:spPr>
            <a:xfrm>
              <a:off x="5221765" y="2437442"/>
              <a:ext cx="3297921" cy="1136208"/>
            </a:xfrm>
            <a:custGeom>
              <a:avLst/>
              <a:gdLst/>
              <a:ahLst/>
              <a:cxnLst/>
              <a:rect l="l" t="t" r="r" b="b"/>
              <a:pathLst>
                <a:path w="3297921" h="1136208" extrusionOk="0">
                  <a:moveTo>
                    <a:pt x="0" y="0"/>
                  </a:moveTo>
                  <a:lnTo>
                    <a:pt x="20289" y="0"/>
                  </a:lnTo>
                  <a:lnTo>
                    <a:pt x="20289" y="24492"/>
                  </a:lnTo>
                  <a:lnTo>
                    <a:pt x="38677" y="24492"/>
                  </a:lnTo>
                  <a:lnTo>
                    <a:pt x="38677" y="46585"/>
                  </a:lnTo>
                  <a:lnTo>
                    <a:pt x="45778" y="46585"/>
                  </a:lnTo>
                  <a:lnTo>
                    <a:pt x="45778" y="70192"/>
                  </a:lnTo>
                  <a:lnTo>
                    <a:pt x="60234" y="70192"/>
                  </a:lnTo>
                  <a:lnTo>
                    <a:pt x="60234" y="79661"/>
                  </a:lnTo>
                  <a:lnTo>
                    <a:pt x="79129" y="79661"/>
                  </a:lnTo>
                  <a:lnTo>
                    <a:pt x="79129" y="92159"/>
                  </a:lnTo>
                  <a:lnTo>
                    <a:pt x="89400" y="92159"/>
                  </a:lnTo>
                  <a:lnTo>
                    <a:pt x="89400" y="100744"/>
                  </a:lnTo>
                  <a:lnTo>
                    <a:pt x="98277" y="100744"/>
                  </a:lnTo>
                  <a:lnTo>
                    <a:pt x="98277" y="135840"/>
                  </a:lnTo>
                  <a:lnTo>
                    <a:pt x="101194" y="135840"/>
                  </a:lnTo>
                  <a:lnTo>
                    <a:pt x="101194" y="152378"/>
                  </a:lnTo>
                  <a:lnTo>
                    <a:pt x="115142" y="152378"/>
                  </a:lnTo>
                  <a:lnTo>
                    <a:pt x="115142" y="168411"/>
                  </a:lnTo>
                  <a:lnTo>
                    <a:pt x="133149" y="168411"/>
                  </a:lnTo>
                  <a:lnTo>
                    <a:pt x="133149" y="180531"/>
                  </a:lnTo>
                  <a:lnTo>
                    <a:pt x="139363" y="180531"/>
                  </a:lnTo>
                  <a:lnTo>
                    <a:pt x="139363" y="206664"/>
                  </a:lnTo>
                  <a:lnTo>
                    <a:pt x="147732" y="206664"/>
                  </a:lnTo>
                  <a:lnTo>
                    <a:pt x="147732" y="233680"/>
                  </a:lnTo>
                  <a:lnTo>
                    <a:pt x="163710" y="233680"/>
                  </a:lnTo>
                  <a:lnTo>
                    <a:pt x="163710" y="244411"/>
                  </a:lnTo>
                  <a:lnTo>
                    <a:pt x="203148" y="244411"/>
                  </a:lnTo>
                  <a:lnTo>
                    <a:pt x="203148" y="253122"/>
                  </a:lnTo>
                  <a:lnTo>
                    <a:pt x="213419" y="253122"/>
                  </a:lnTo>
                  <a:lnTo>
                    <a:pt x="213419" y="267893"/>
                  </a:lnTo>
                  <a:lnTo>
                    <a:pt x="240810" y="267893"/>
                  </a:lnTo>
                  <a:lnTo>
                    <a:pt x="240810" y="299202"/>
                  </a:lnTo>
                  <a:lnTo>
                    <a:pt x="248799" y="299202"/>
                  </a:lnTo>
                  <a:lnTo>
                    <a:pt x="248799" y="331268"/>
                  </a:lnTo>
                  <a:lnTo>
                    <a:pt x="253745" y="331268"/>
                  </a:lnTo>
                  <a:lnTo>
                    <a:pt x="253745" y="345155"/>
                  </a:lnTo>
                  <a:lnTo>
                    <a:pt x="257042" y="345155"/>
                  </a:lnTo>
                  <a:lnTo>
                    <a:pt x="257042" y="371414"/>
                  </a:lnTo>
                  <a:lnTo>
                    <a:pt x="267187" y="371414"/>
                  </a:lnTo>
                  <a:lnTo>
                    <a:pt x="267187" y="385806"/>
                  </a:lnTo>
                  <a:lnTo>
                    <a:pt x="275936" y="385806"/>
                  </a:lnTo>
                  <a:lnTo>
                    <a:pt x="275936" y="419513"/>
                  </a:lnTo>
                  <a:lnTo>
                    <a:pt x="284306" y="419513"/>
                  </a:lnTo>
                  <a:lnTo>
                    <a:pt x="284306" y="449434"/>
                  </a:lnTo>
                  <a:lnTo>
                    <a:pt x="313345" y="449434"/>
                  </a:lnTo>
                  <a:lnTo>
                    <a:pt x="313345" y="483394"/>
                  </a:lnTo>
                  <a:lnTo>
                    <a:pt x="329069" y="483394"/>
                  </a:lnTo>
                  <a:lnTo>
                    <a:pt x="329069" y="495766"/>
                  </a:lnTo>
                  <a:lnTo>
                    <a:pt x="346062" y="495766"/>
                  </a:lnTo>
                  <a:lnTo>
                    <a:pt x="346062" y="509779"/>
                  </a:lnTo>
                  <a:lnTo>
                    <a:pt x="393235" y="509779"/>
                  </a:lnTo>
                  <a:lnTo>
                    <a:pt x="393235" y="520636"/>
                  </a:lnTo>
                  <a:lnTo>
                    <a:pt x="416821" y="520636"/>
                  </a:lnTo>
                  <a:lnTo>
                    <a:pt x="416821" y="539699"/>
                  </a:lnTo>
                  <a:lnTo>
                    <a:pt x="460951" y="539699"/>
                  </a:lnTo>
                  <a:lnTo>
                    <a:pt x="460951" y="550682"/>
                  </a:lnTo>
                  <a:lnTo>
                    <a:pt x="478577" y="550682"/>
                  </a:lnTo>
                  <a:lnTo>
                    <a:pt x="478577" y="564317"/>
                  </a:lnTo>
                  <a:lnTo>
                    <a:pt x="524355" y="564317"/>
                  </a:lnTo>
                  <a:lnTo>
                    <a:pt x="524355" y="598529"/>
                  </a:lnTo>
                  <a:lnTo>
                    <a:pt x="536656" y="598529"/>
                  </a:lnTo>
                  <a:lnTo>
                    <a:pt x="536656" y="617592"/>
                  </a:lnTo>
                  <a:lnTo>
                    <a:pt x="554028" y="617592"/>
                  </a:lnTo>
                  <a:lnTo>
                    <a:pt x="554028" y="628323"/>
                  </a:lnTo>
                  <a:lnTo>
                    <a:pt x="565949" y="628323"/>
                  </a:lnTo>
                  <a:lnTo>
                    <a:pt x="565949" y="655466"/>
                  </a:lnTo>
                  <a:lnTo>
                    <a:pt x="590296" y="655466"/>
                  </a:lnTo>
                  <a:lnTo>
                    <a:pt x="590296" y="676549"/>
                  </a:lnTo>
                  <a:lnTo>
                    <a:pt x="597270" y="676549"/>
                  </a:lnTo>
                  <a:lnTo>
                    <a:pt x="597270" y="701672"/>
                  </a:lnTo>
                  <a:lnTo>
                    <a:pt x="622125" y="701672"/>
                  </a:lnTo>
                  <a:lnTo>
                    <a:pt x="622125" y="712529"/>
                  </a:lnTo>
                  <a:lnTo>
                    <a:pt x="629353" y="712529"/>
                  </a:lnTo>
                  <a:lnTo>
                    <a:pt x="629353" y="733864"/>
                  </a:lnTo>
                  <a:lnTo>
                    <a:pt x="654968" y="733864"/>
                  </a:lnTo>
                  <a:lnTo>
                    <a:pt x="654968" y="760881"/>
                  </a:lnTo>
                  <a:lnTo>
                    <a:pt x="665113" y="760881"/>
                  </a:lnTo>
                  <a:lnTo>
                    <a:pt x="665113" y="781459"/>
                  </a:lnTo>
                  <a:lnTo>
                    <a:pt x="722304" y="781459"/>
                  </a:lnTo>
                  <a:lnTo>
                    <a:pt x="722304" y="793957"/>
                  </a:lnTo>
                  <a:lnTo>
                    <a:pt x="737141" y="793957"/>
                  </a:lnTo>
                  <a:lnTo>
                    <a:pt x="737141" y="805446"/>
                  </a:lnTo>
                  <a:lnTo>
                    <a:pt x="837320" y="805446"/>
                  </a:lnTo>
                  <a:lnTo>
                    <a:pt x="837320" y="818954"/>
                  </a:lnTo>
                  <a:lnTo>
                    <a:pt x="858497" y="818954"/>
                  </a:lnTo>
                  <a:lnTo>
                    <a:pt x="858497" y="842183"/>
                  </a:lnTo>
                  <a:lnTo>
                    <a:pt x="906304" y="842183"/>
                  </a:lnTo>
                  <a:lnTo>
                    <a:pt x="906304" y="867180"/>
                  </a:lnTo>
                  <a:lnTo>
                    <a:pt x="913152" y="867180"/>
                  </a:lnTo>
                  <a:lnTo>
                    <a:pt x="913152" y="883970"/>
                  </a:lnTo>
                  <a:lnTo>
                    <a:pt x="936231" y="883970"/>
                  </a:lnTo>
                  <a:lnTo>
                    <a:pt x="936231" y="895080"/>
                  </a:lnTo>
                  <a:lnTo>
                    <a:pt x="964129" y="895080"/>
                  </a:lnTo>
                  <a:lnTo>
                    <a:pt x="964129" y="907073"/>
                  </a:lnTo>
                  <a:lnTo>
                    <a:pt x="1013204" y="907073"/>
                  </a:lnTo>
                  <a:lnTo>
                    <a:pt x="1013204" y="919445"/>
                  </a:lnTo>
                  <a:lnTo>
                    <a:pt x="1036663" y="919445"/>
                  </a:lnTo>
                  <a:lnTo>
                    <a:pt x="1036663" y="934468"/>
                  </a:lnTo>
                  <a:lnTo>
                    <a:pt x="1207222" y="934468"/>
                  </a:lnTo>
                  <a:lnTo>
                    <a:pt x="1207222" y="948608"/>
                  </a:lnTo>
                  <a:lnTo>
                    <a:pt x="1280898" y="948608"/>
                  </a:lnTo>
                  <a:lnTo>
                    <a:pt x="1280898" y="966661"/>
                  </a:lnTo>
                  <a:lnTo>
                    <a:pt x="1354700" y="966661"/>
                  </a:lnTo>
                  <a:lnTo>
                    <a:pt x="1354700" y="982820"/>
                  </a:lnTo>
                  <a:lnTo>
                    <a:pt x="1420514" y="982820"/>
                  </a:lnTo>
                  <a:lnTo>
                    <a:pt x="1420514" y="999737"/>
                  </a:lnTo>
                  <a:lnTo>
                    <a:pt x="1489118" y="999737"/>
                  </a:lnTo>
                  <a:lnTo>
                    <a:pt x="1489118" y="1018295"/>
                  </a:lnTo>
                  <a:lnTo>
                    <a:pt x="1541110" y="1018295"/>
                  </a:lnTo>
                  <a:lnTo>
                    <a:pt x="1541110" y="1037358"/>
                  </a:lnTo>
                  <a:lnTo>
                    <a:pt x="1674006" y="1037358"/>
                  </a:lnTo>
                  <a:lnTo>
                    <a:pt x="1674006" y="1057179"/>
                  </a:lnTo>
                  <a:lnTo>
                    <a:pt x="1796757" y="1057179"/>
                  </a:lnTo>
                  <a:lnTo>
                    <a:pt x="1796757" y="1080913"/>
                  </a:lnTo>
                  <a:lnTo>
                    <a:pt x="2022603" y="1080913"/>
                  </a:lnTo>
                  <a:lnTo>
                    <a:pt x="2022603" y="1136208"/>
                  </a:lnTo>
                  <a:lnTo>
                    <a:pt x="3297921" y="1136208"/>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73" name="Google Shape;7773;p158"/>
            <p:cNvSpPr/>
            <p:nvPr/>
          </p:nvSpPr>
          <p:spPr>
            <a:xfrm>
              <a:off x="8519686"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74" name="Google Shape;7774;p158"/>
            <p:cNvSpPr/>
            <p:nvPr/>
          </p:nvSpPr>
          <p:spPr>
            <a:xfrm>
              <a:off x="8501045" y="357365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75" name="Google Shape;7775;p158"/>
            <p:cNvSpPr/>
            <p:nvPr/>
          </p:nvSpPr>
          <p:spPr>
            <a:xfrm>
              <a:off x="8469850"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76" name="Google Shape;7776;p158"/>
            <p:cNvSpPr/>
            <p:nvPr/>
          </p:nvSpPr>
          <p:spPr>
            <a:xfrm>
              <a:off x="8451209"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77" name="Google Shape;7777;p158"/>
            <p:cNvSpPr/>
            <p:nvPr/>
          </p:nvSpPr>
          <p:spPr>
            <a:xfrm>
              <a:off x="7972125"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78" name="Google Shape;7778;p158"/>
            <p:cNvSpPr/>
            <p:nvPr/>
          </p:nvSpPr>
          <p:spPr>
            <a:xfrm>
              <a:off x="7953484" y="357365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79" name="Google Shape;7779;p158"/>
            <p:cNvSpPr/>
            <p:nvPr/>
          </p:nvSpPr>
          <p:spPr>
            <a:xfrm>
              <a:off x="7947270"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0" name="Google Shape;7780;p158"/>
            <p:cNvSpPr/>
            <p:nvPr/>
          </p:nvSpPr>
          <p:spPr>
            <a:xfrm>
              <a:off x="7928502" y="3573650"/>
              <a:ext cx="31195" cy="12624"/>
            </a:xfrm>
            <a:custGeom>
              <a:avLst/>
              <a:gdLst/>
              <a:ahLst/>
              <a:cxnLst/>
              <a:rect l="l" t="t" r="r" b="b"/>
              <a:pathLst>
                <a:path w="31195" h="12624" extrusionOk="0">
                  <a:moveTo>
                    <a:pt x="0" y="0"/>
                  </a:moveTo>
                  <a:lnTo>
                    <a:pt x="31195"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1" name="Google Shape;7781;p158"/>
            <p:cNvSpPr/>
            <p:nvPr/>
          </p:nvSpPr>
          <p:spPr>
            <a:xfrm>
              <a:off x="7903648"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2" name="Google Shape;7782;p158"/>
            <p:cNvSpPr/>
            <p:nvPr/>
          </p:nvSpPr>
          <p:spPr>
            <a:xfrm>
              <a:off x="7891221" y="3573650"/>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3" name="Google Shape;7783;p158"/>
            <p:cNvSpPr/>
            <p:nvPr/>
          </p:nvSpPr>
          <p:spPr>
            <a:xfrm>
              <a:off x="7891221"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4" name="Google Shape;7784;p158"/>
            <p:cNvSpPr/>
            <p:nvPr/>
          </p:nvSpPr>
          <p:spPr>
            <a:xfrm>
              <a:off x="7878793" y="3573650"/>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5" name="Google Shape;7785;p158"/>
            <p:cNvSpPr/>
            <p:nvPr/>
          </p:nvSpPr>
          <p:spPr>
            <a:xfrm>
              <a:off x="7878793"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6" name="Google Shape;7786;p158"/>
            <p:cNvSpPr/>
            <p:nvPr/>
          </p:nvSpPr>
          <p:spPr>
            <a:xfrm>
              <a:off x="7860152" y="357365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7" name="Google Shape;7787;p158"/>
            <p:cNvSpPr/>
            <p:nvPr/>
          </p:nvSpPr>
          <p:spPr>
            <a:xfrm>
              <a:off x="7866366"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8" name="Google Shape;7788;p158"/>
            <p:cNvSpPr/>
            <p:nvPr/>
          </p:nvSpPr>
          <p:spPr>
            <a:xfrm>
              <a:off x="7847598"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89" name="Google Shape;7789;p158"/>
            <p:cNvSpPr/>
            <p:nvPr/>
          </p:nvSpPr>
          <p:spPr>
            <a:xfrm>
              <a:off x="7860152"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0" name="Google Shape;7790;p158"/>
            <p:cNvSpPr/>
            <p:nvPr/>
          </p:nvSpPr>
          <p:spPr>
            <a:xfrm>
              <a:off x="7841385"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1" name="Google Shape;7791;p158"/>
            <p:cNvSpPr/>
            <p:nvPr/>
          </p:nvSpPr>
          <p:spPr>
            <a:xfrm>
              <a:off x="7592585"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2" name="Google Shape;7792;p158"/>
            <p:cNvSpPr/>
            <p:nvPr/>
          </p:nvSpPr>
          <p:spPr>
            <a:xfrm>
              <a:off x="7573818"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3" name="Google Shape;7793;p158"/>
            <p:cNvSpPr/>
            <p:nvPr/>
          </p:nvSpPr>
          <p:spPr>
            <a:xfrm>
              <a:off x="7499254"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4" name="Google Shape;7794;p158"/>
            <p:cNvSpPr/>
            <p:nvPr/>
          </p:nvSpPr>
          <p:spPr>
            <a:xfrm>
              <a:off x="7480486"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5" name="Google Shape;7795;p158"/>
            <p:cNvSpPr/>
            <p:nvPr/>
          </p:nvSpPr>
          <p:spPr>
            <a:xfrm>
              <a:off x="7486700"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6" name="Google Shape;7796;p158"/>
            <p:cNvSpPr/>
            <p:nvPr/>
          </p:nvSpPr>
          <p:spPr>
            <a:xfrm>
              <a:off x="7474273" y="3573650"/>
              <a:ext cx="31195" cy="12624"/>
            </a:xfrm>
            <a:custGeom>
              <a:avLst/>
              <a:gdLst/>
              <a:ahLst/>
              <a:cxnLst/>
              <a:rect l="l" t="t" r="r" b="b"/>
              <a:pathLst>
                <a:path w="31195" h="12624" extrusionOk="0">
                  <a:moveTo>
                    <a:pt x="0" y="0"/>
                  </a:moveTo>
                  <a:lnTo>
                    <a:pt x="31195"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7" name="Google Shape;7797;p158"/>
            <p:cNvSpPr/>
            <p:nvPr/>
          </p:nvSpPr>
          <p:spPr>
            <a:xfrm>
              <a:off x="7474273"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8" name="Google Shape;7798;p158"/>
            <p:cNvSpPr/>
            <p:nvPr/>
          </p:nvSpPr>
          <p:spPr>
            <a:xfrm>
              <a:off x="7455632" y="3573650"/>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799" name="Google Shape;7799;p158"/>
            <p:cNvSpPr/>
            <p:nvPr/>
          </p:nvSpPr>
          <p:spPr>
            <a:xfrm>
              <a:off x="7362300"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0" name="Google Shape;7800;p158"/>
            <p:cNvSpPr/>
            <p:nvPr/>
          </p:nvSpPr>
          <p:spPr>
            <a:xfrm>
              <a:off x="7343659" y="357365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1" name="Google Shape;7801;p158"/>
            <p:cNvSpPr/>
            <p:nvPr/>
          </p:nvSpPr>
          <p:spPr>
            <a:xfrm>
              <a:off x="7337446"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2" name="Google Shape;7802;p158"/>
            <p:cNvSpPr/>
            <p:nvPr/>
          </p:nvSpPr>
          <p:spPr>
            <a:xfrm>
              <a:off x="7318805" y="357365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3" name="Google Shape;7803;p158"/>
            <p:cNvSpPr/>
            <p:nvPr/>
          </p:nvSpPr>
          <p:spPr>
            <a:xfrm>
              <a:off x="7331232"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4" name="Google Shape;7804;p158"/>
            <p:cNvSpPr/>
            <p:nvPr/>
          </p:nvSpPr>
          <p:spPr>
            <a:xfrm>
              <a:off x="7312464"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5" name="Google Shape;7805;p158"/>
            <p:cNvSpPr/>
            <p:nvPr/>
          </p:nvSpPr>
          <p:spPr>
            <a:xfrm>
              <a:off x="7325018"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6" name="Google Shape;7806;p158"/>
            <p:cNvSpPr/>
            <p:nvPr/>
          </p:nvSpPr>
          <p:spPr>
            <a:xfrm>
              <a:off x="7306251"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7" name="Google Shape;7807;p158"/>
            <p:cNvSpPr/>
            <p:nvPr/>
          </p:nvSpPr>
          <p:spPr>
            <a:xfrm>
              <a:off x="7306251"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8" name="Google Shape;7808;p158"/>
            <p:cNvSpPr/>
            <p:nvPr/>
          </p:nvSpPr>
          <p:spPr>
            <a:xfrm>
              <a:off x="7287610" y="357365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09" name="Google Shape;7809;p158"/>
            <p:cNvSpPr/>
            <p:nvPr/>
          </p:nvSpPr>
          <p:spPr>
            <a:xfrm>
              <a:off x="7281396"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0" name="Google Shape;7810;p158"/>
            <p:cNvSpPr/>
            <p:nvPr/>
          </p:nvSpPr>
          <p:spPr>
            <a:xfrm>
              <a:off x="7262755" y="357365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1" name="Google Shape;7811;p158"/>
            <p:cNvSpPr/>
            <p:nvPr/>
          </p:nvSpPr>
          <p:spPr>
            <a:xfrm>
              <a:off x="7275182" y="355446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2" name="Google Shape;7812;p158"/>
            <p:cNvSpPr/>
            <p:nvPr/>
          </p:nvSpPr>
          <p:spPr>
            <a:xfrm>
              <a:off x="7256542" y="3573650"/>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3" name="Google Shape;7813;p158"/>
            <p:cNvSpPr/>
            <p:nvPr/>
          </p:nvSpPr>
          <p:spPr>
            <a:xfrm>
              <a:off x="7225473" y="350307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4" name="Google Shape;7814;p158"/>
            <p:cNvSpPr/>
            <p:nvPr/>
          </p:nvSpPr>
          <p:spPr>
            <a:xfrm>
              <a:off x="7206706" y="3522395"/>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5" name="Google Shape;7815;p158"/>
            <p:cNvSpPr/>
            <p:nvPr/>
          </p:nvSpPr>
          <p:spPr>
            <a:xfrm>
              <a:off x="7200492" y="350307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6" name="Google Shape;7816;p158"/>
            <p:cNvSpPr/>
            <p:nvPr/>
          </p:nvSpPr>
          <p:spPr>
            <a:xfrm>
              <a:off x="7188065" y="3522395"/>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7" name="Google Shape;7817;p158"/>
            <p:cNvSpPr/>
            <p:nvPr/>
          </p:nvSpPr>
          <p:spPr>
            <a:xfrm>
              <a:off x="7150783" y="350307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8" name="Google Shape;7818;p158"/>
            <p:cNvSpPr/>
            <p:nvPr/>
          </p:nvSpPr>
          <p:spPr>
            <a:xfrm>
              <a:off x="7138356" y="3522395"/>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19" name="Google Shape;7819;p158"/>
            <p:cNvSpPr/>
            <p:nvPr/>
          </p:nvSpPr>
          <p:spPr>
            <a:xfrm>
              <a:off x="7044897" y="350307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0" name="Google Shape;7820;p158"/>
            <p:cNvSpPr/>
            <p:nvPr/>
          </p:nvSpPr>
          <p:spPr>
            <a:xfrm>
              <a:off x="7026256" y="3522395"/>
              <a:ext cx="31195" cy="12624"/>
            </a:xfrm>
            <a:custGeom>
              <a:avLst/>
              <a:gdLst/>
              <a:ahLst/>
              <a:cxnLst/>
              <a:rect l="l" t="t" r="r" b="b"/>
              <a:pathLst>
                <a:path w="31195" h="12624" extrusionOk="0">
                  <a:moveTo>
                    <a:pt x="0" y="0"/>
                  </a:moveTo>
                  <a:lnTo>
                    <a:pt x="31195"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1" name="Google Shape;7821;p158"/>
            <p:cNvSpPr/>
            <p:nvPr/>
          </p:nvSpPr>
          <p:spPr>
            <a:xfrm>
              <a:off x="7032470" y="350307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2" name="Google Shape;7822;p158"/>
            <p:cNvSpPr/>
            <p:nvPr/>
          </p:nvSpPr>
          <p:spPr>
            <a:xfrm>
              <a:off x="7013829" y="3522395"/>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3" name="Google Shape;7823;p158"/>
            <p:cNvSpPr/>
            <p:nvPr/>
          </p:nvSpPr>
          <p:spPr>
            <a:xfrm>
              <a:off x="6957906" y="347745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4" name="Google Shape;7824;p158"/>
            <p:cNvSpPr/>
            <p:nvPr/>
          </p:nvSpPr>
          <p:spPr>
            <a:xfrm>
              <a:off x="6939139" y="3496640"/>
              <a:ext cx="31195" cy="12624"/>
            </a:xfrm>
            <a:custGeom>
              <a:avLst/>
              <a:gdLst/>
              <a:ahLst/>
              <a:cxnLst/>
              <a:rect l="l" t="t" r="r" b="b"/>
              <a:pathLst>
                <a:path w="31195" h="12624" extrusionOk="0">
                  <a:moveTo>
                    <a:pt x="0" y="0"/>
                  </a:moveTo>
                  <a:lnTo>
                    <a:pt x="31195"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5" name="Google Shape;7825;p158"/>
            <p:cNvSpPr/>
            <p:nvPr/>
          </p:nvSpPr>
          <p:spPr>
            <a:xfrm>
              <a:off x="6901857" y="347745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6" name="Google Shape;7826;p158"/>
            <p:cNvSpPr/>
            <p:nvPr/>
          </p:nvSpPr>
          <p:spPr>
            <a:xfrm>
              <a:off x="6889430" y="3496640"/>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7" name="Google Shape;7827;p158"/>
            <p:cNvSpPr/>
            <p:nvPr/>
          </p:nvSpPr>
          <p:spPr>
            <a:xfrm>
              <a:off x="6895643" y="347745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8" name="Google Shape;7828;p158"/>
            <p:cNvSpPr/>
            <p:nvPr/>
          </p:nvSpPr>
          <p:spPr>
            <a:xfrm>
              <a:off x="6877002" y="349664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29" name="Google Shape;7829;p158"/>
            <p:cNvSpPr/>
            <p:nvPr/>
          </p:nvSpPr>
          <p:spPr>
            <a:xfrm>
              <a:off x="6877002" y="345813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0" name="Google Shape;7830;p158"/>
            <p:cNvSpPr/>
            <p:nvPr/>
          </p:nvSpPr>
          <p:spPr>
            <a:xfrm>
              <a:off x="6858235" y="3477451"/>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1" name="Google Shape;7831;p158"/>
            <p:cNvSpPr/>
            <p:nvPr/>
          </p:nvSpPr>
          <p:spPr>
            <a:xfrm>
              <a:off x="6820953" y="345813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2" name="Google Shape;7832;p158"/>
            <p:cNvSpPr/>
            <p:nvPr/>
          </p:nvSpPr>
          <p:spPr>
            <a:xfrm>
              <a:off x="6808525" y="3477451"/>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3" name="Google Shape;7833;p158"/>
            <p:cNvSpPr/>
            <p:nvPr/>
          </p:nvSpPr>
          <p:spPr>
            <a:xfrm>
              <a:off x="6808525" y="345813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4" name="Google Shape;7834;p158"/>
            <p:cNvSpPr/>
            <p:nvPr/>
          </p:nvSpPr>
          <p:spPr>
            <a:xfrm>
              <a:off x="6789884" y="3477451"/>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5" name="Google Shape;7835;p158"/>
            <p:cNvSpPr/>
            <p:nvPr/>
          </p:nvSpPr>
          <p:spPr>
            <a:xfrm>
              <a:off x="6802312" y="345813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6" name="Google Shape;7836;p158"/>
            <p:cNvSpPr/>
            <p:nvPr/>
          </p:nvSpPr>
          <p:spPr>
            <a:xfrm>
              <a:off x="6783671" y="3477451"/>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7" name="Google Shape;7837;p158"/>
            <p:cNvSpPr/>
            <p:nvPr/>
          </p:nvSpPr>
          <p:spPr>
            <a:xfrm>
              <a:off x="6789884" y="345813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8" name="Google Shape;7838;p158"/>
            <p:cNvSpPr/>
            <p:nvPr/>
          </p:nvSpPr>
          <p:spPr>
            <a:xfrm>
              <a:off x="6771117" y="3477451"/>
              <a:ext cx="31195" cy="12624"/>
            </a:xfrm>
            <a:custGeom>
              <a:avLst/>
              <a:gdLst/>
              <a:ahLst/>
              <a:cxnLst/>
              <a:rect l="l" t="t" r="r" b="b"/>
              <a:pathLst>
                <a:path w="31195" h="12624" extrusionOk="0">
                  <a:moveTo>
                    <a:pt x="0" y="0"/>
                  </a:moveTo>
                  <a:lnTo>
                    <a:pt x="31195"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39" name="Google Shape;7839;p158"/>
            <p:cNvSpPr/>
            <p:nvPr/>
          </p:nvSpPr>
          <p:spPr>
            <a:xfrm>
              <a:off x="6777330" y="345813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0" name="Google Shape;7840;p158"/>
            <p:cNvSpPr/>
            <p:nvPr/>
          </p:nvSpPr>
          <p:spPr>
            <a:xfrm>
              <a:off x="6758689" y="3477451"/>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1" name="Google Shape;7841;p158"/>
            <p:cNvSpPr/>
            <p:nvPr/>
          </p:nvSpPr>
          <p:spPr>
            <a:xfrm>
              <a:off x="6746262" y="343894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2" name="Google Shape;7842;p158"/>
            <p:cNvSpPr/>
            <p:nvPr/>
          </p:nvSpPr>
          <p:spPr>
            <a:xfrm>
              <a:off x="6727621" y="3458136"/>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3" name="Google Shape;7843;p158"/>
            <p:cNvSpPr/>
            <p:nvPr/>
          </p:nvSpPr>
          <p:spPr>
            <a:xfrm>
              <a:off x="6727621" y="343894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4" name="Google Shape;7844;p158"/>
            <p:cNvSpPr/>
            <p:nvPr/>
          </p:nvSpPr>
          <p:spPr>
            <a:xfrm>
              <a:off x="6708980" y="3458136"/>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5" name="Google Shape;7845;p158"/>
            <p:cNvSpPr/>
            <p:nvPr/>
          </p:nvSpPr>
          <p:spPr>
            <a:xfrm>
              <a:off x="6665358" y="341963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6" name="Google Shape;7846;p158"/>
            <p:cNvSpPr/>
            <p:nvPr/>
          </p:nvSpPr>
          <p:spPr>
            <a:xfrm>
              <a:off x="6646717" y="3438946"/>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7" name="Google Shape;7847;p158"/>
            <p:cNvSpPr/>
            <p:nvPr/>
          </p:nvSpPr>
          <p:spPr>
            <a:xfrm>
              <a:off x="6609435" y="3406754"/>
              <a:ext cx="12680" cy="32192"/>
            </a:xfrm>
            <a:custGeom>
              <a:avLst/>
              <a:gdLst/>
              <a:ahLst/>
              <a:cxnLst/>
              <a:rect l="l" t="t" r="r" b="b"/>
              <a:pathLst>
                <a:path w="12680" h="32192" extrusionOk="0">
                  <a:moveTo>
                    <a:pt x="0" y="0"/>
                  </a:moveTo>
                  <a:lnTo>
                    <a:pt x="0" y="32193"/>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8" name="Google Shape;7848;p158"/>
            <p:cNvSpPr/>
            <p:nvPr/>
          </p:nvSpPr>
          <p:spPr>
            <a:xfrm>
              <a:off x="6590668" y="3426069"/>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49" name="Google Shape;7849;p158"/>
            <p:cNvSpPr/>
            <p:nvPr/>
          </p:nvSpPr>
          <p:spPr>
            <a:xfrm>
              <a:off x="6578240" y="3406754"/>
              <a:ext cx="12680" cy="32192"/>
            </a:xfrm>
            <a:custGeom>
              <a:avLst/>
              <a:gdLst/>
              <a:ahLst/>
              <a:cxnLst/>
              <a:rect l="l" t="t" r="r" b="b"/>
              <a:pathLst>
                <a:path w="12680" h="32192" extrusionOk="0">
                  <a:moveTo>
                    <a:pt x="0" y="0"/>
                  </a:moveTo>
                  <a:lnTo>
                    <a:pt x="0" y="32193"/>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0" name="Google Shape;7850;p158"/>
            <p:cNvSpPr/>
            <p:nvPr/>
          </p:nvSpPr>
          <p:spPr>
            <a:xfrm>
              <a:off x="6559599" y="3426069"/>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1" name="Google Shape;7851;p158"/>
            <p:cNvSpPr/>
            <p:nvPr/>
          </p:nvSpPr>
          <p:spPr>
            <a:xfrm>
              <a:off x="6559599" y="3387564"/>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2" name="Google Shape;7852;p158"/>
            <p:cNvSpPr/>
            <p:nvPr/>
          </p:nvSpPr>
          <p:spPr>
            <a:xfrm>
              <a:off x="6540958" y="3406754"/>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3" name="Google Shape;7853;p158"/>
            <p:cNvSpPr/>
            <p:nvPr/>
          </p:nvSpPr>
          <p:spPr>
            <a:xfrm>
              <a:off x="6534745" y="3387564"/>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4" name="Google Shape;7854;p158"/>
            <p:cNvSpPr/>
            <p:nvPr/>
          </p:nvSpPr>
          <p:spPr>
            <a:xfrm>
              <a:off x="6516104" y="3406754"/>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5" name="Google Shape;7855;p158"/>
            <p:cNvSpPr/>
            <p:nvPr/>
          </p:nvSpPr>
          <p:spPr>
            <a:xfrm>
              <a:off x="6522318" y="3387564"/>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6" name="Google Shape;7856;p158"/>
            <p:cNvSpPr/>
            <p:nvPr/>
          </p:nvSpPr>
          <p:spPr>
            <a:xfrm>
              <a:off x="6503550" y="3406754"/>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7" name="Google Shape;7857;p158"/>
            <p:cNvSpPr/>
            <p:nvPr/>
          </p:nvSpPr>
          <p:spPr>
            <a:xfrm>
              <a:off x="6453841" y="336824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8" name="Google Shape;7858;p158"/>
            <p:cNvSpPr/>
            <p:nvPr/>
          </p:nvSpPr>
          <p:spPr>
            <a:xfrm>
              <a:off x="6435200" y="3387564"/>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59" name="Google Shape;7859;p158"/>
            <p:cNvSpPr/>
            <p:nvPr/>
          </p:nvSpPr>
          <p:spPr>
            <a:xfrm>
              <a:off x="6404005" y="3355498"/>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0" name="Google Shape;7860;p158"/>
            <p:cNvSpPr/>
            <p:nvPr/>
          </p:nvSpPr>
          <p:spPr>
            <a:xfrm>
              <a:off x="6385364" y="3374687"/>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1" name="Google Shape;7861;p158"/>
            <p:cNvSpPr/>
            <p:nvPr/>
          </p:nvSpPr>
          <p:spPr>
            <a:xfrm>
              <a:off x="6316887" y="3355498"/>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2" name="Google Shape;7862;p158"/>
            <p:cNvSpPr/>
            <p:nvPr/>
          </p:nvSpPr>
          <p:spPr>
            <a:xfrm>
              <a:off x="6298246" y="3374687"/>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3" name="Google Shape;7863;p158"/>
            <p:cNvSpPr/>
            <p:nvPr/>
          </p:nvSpPr>
          <p:spPr>
            <a:xfrm>
              <a:off x="6285819" y="3355498"/>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4" name="Google Shape;7864;p158"/>
            <p:cNvSpPr/>
            <p:nvPr/>
          </p:nvSpPr>
          <p:spPr>
            <a:xfrm>
              <a:off x="6267178" y="3374687"/>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5" name="Google Shape;7865;p158"/>
            <p:cNvSpPr/>
            <p:nvPr/>
          </p:nvSpPr>
          <p:spPr>
            <a:xfrm>
              <a:off x="6267178" y="3355498"/>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6" name="Google Shape;7866;p158"/>
            <p:cNvSpPr/>
            <p:nvPr/>
          </p:nvSpPr>
          <p:spPr>
            <a:xfrm>
              <a:off x="6248537" y="3374687"/>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7" name="Google Shape;7867;p158"/>
            <p:cNvSpPr/>
            <p:nvPr/>
          </p:nvSpPr>
          <p:spPr>
            <a:xfrm>
              <a:off x="6254751" y="334262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8" name="Google Shape;7868;p158"/>
            <p:cNvSpPr/>
            <p:nvPr/>
          </p:nvSpPr>
          <p:spPr>
            <a:xfrm>
              <a:off x="6235983" y="336181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69" name="Google Shape;7869;p158"/>
            <p:cNvSpPr/>
            <p:nvPr/>
          </p:nvSpPr>
          <p:spPr>
            <a:xfrm>
              <a:off x="6242196" y="334262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0" name="Google Shape;7870;p158"/>
            <p:cNvSpPr/>
            <p:nvPr/>
          </p:nvSpPr>
          <p:spPr>
            <a:xfrm>
              <a:off x="6223556" y="3361810"/>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1" name="Google Shape;7871;p158"/>
            <p:cNvSpPr/>
            <p:nvPr/>
          </p:nvSpPr>
          <p:spPr>
            <a:xfrm>
              <a:off x="6217342" y="3329744"/>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2" name="Google Shape;7872;p158"/>
            <p:cNvSpPr/>
            <p:nvPr/>
          </p:nvSpPr>
          <p:spPr>
            <a:xfrm>
              <a:off x="6198701" y="334906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3" name="Google Shape;7873;p158"/>
            <p:cNvSpPr/>
            <p:nvPr/>
          </p:nvSpPr>
          <p:spPr>
            <a:xfrm>
              <a:off x="6198701" y="3329744"/>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4" name="Google Shape;7874;p158"/>
            <p:cNvSpPr/>
            <p:nvPr/>
          </p:nvSpPr>
          <p:spPr>
            <a:xfrm>
              <a:off x="6180060" y="334906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5" name="Google Shape;7875;p158"/>
            <p:cNvSpPr/>
            <p:nvPr/>
          </p:nvSpPr>
          <p:spPr>
            <a:xfrm>
              <a:off x="6167633" y="3316867"/>
              <a:ext cx="12680" cy="38631"/>
            </a:xfrm>
            <a:custGeom>
              <a:avLst/>
              <a:gdLst/>
              <a:ahLst/>
              <a:cxnLst/>
              <a:rect l="l" t="t" r="r" b="b"/>
              <a:pathLst>
                <a:path w="12680" h="38631" extrusionOk="0">
                  <a:moveTo>
                    <a:pt x="0" y="0"/>
                  </a:moveTo>
                  <a:lnTo>
                    <a:pt x="0" y="3863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6" name="Google Shape;7876;p158"/>
            <p:cNvSpPr/>
            <p:nvPr/>
          </p:nvSpPr>
          <p:spPr>
            <a:xfrm>
              <a:off x="6148865" y="3336183"/>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7" name="Google Shape;7877;p158"/>
            <p:cNvSpPr/>
            <p:nvPr/>
          </p:nvSpPr>
          <p:spPr>
            <a:xfrm>
              <a:off x="6155205" y="3316867"/>
              <a:ext cx="12680" cy="38631"/>
            </a:xfrm>
            <a:custGeom>
              <a:avLst/>
              <a:gdLst/>
              <a:ahLst/>
              <a:cxnLst/>
              <a:rect l="l" t="t" r="r" b="b"/>
              <a:pathLst>
                <a:path w="12680" h="38631" extrusionOk="0">
                  <a:moveTo>
                    <a:pt x="0" y="0"/>
                  </a:moveTo>
                  <a:lnTo>
                    <a:pt x="0" y="3863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8" name="Google Shape;7878;p158"/>
            <p:cNvSpPr/>
            <p:nvPr/>
          </p:nvSpPr>
          <p:spPr>
            <a:xfrm>
              <a:off x="6142651" y="3336183"/>
              <a:ext cx="31195" cy="12624"/>
            </a:xfrm>
            <a:custGeom>
              <a:avLst/>
              <a:gdLst/>
              <a:ahLst/>
              <a:cxnLst/>
              <a:rect l="l" t="t" r="r" b="b"/>
              <a:pathLst>
                <a:path w="31195" h="12624" extrusionOk="0">
                  <a:moveTo>
                    <a:pt x="0" y="0"/>
                  </a:moveTo>
                  <a:lnTo>
                    <a:pt x="31195"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79" name="Google Shape;7879;p158"/>
            <p:cNvSpPr/>
            <p:nvPr/>
          </p:nvSpPr>
          <p:spPr>
            <a:xfrm>
              <a:off x="6148865" y="330411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0" name="Google Shape;7880;p158"/>
            <p:cNvSpPr/>
            <p:nvPr/>
          </p:nvSpPr>
          <p:spPr>
            <a:xfrm>
              <a:off x="6130224" y="3323306"/>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1" name="Google Shape;7881;p158"/>
            <p:cNvSpPr/>
            <p:nvPr/>
          </p:nvSpPr>
          <p:spPr>
            <a:xfrm>
              <a:off x="6130224" y="3291239"/>
              <a:ext cx="12680" cy="32066"/>
            </a:xfrm>
            <a:custGeom>
              <a:avLst/>
              <a:gdLst/>
              <a:ahLst/>
              <a:cxnLst/>
              <a:rect l="l" t="t" r="r" b="b"/>
              <a:pathLst>
                <a:path w="12680" h="32066" extrusionOk="0">
                  <a:moveTo>
                    <a:pt x="0" y="0"/>
                  </a:moveTo>
                  <a:lnTo>
                    <a:pt x="0" y="32066"/>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2" name="Google Shape;7882;p158"/>
            <p:cNvSpPr/>
            <p:nvPr/>
          </p:nvSpPr>
          <p:spPr>
            <a:xfrm>
              <a:off x="6111583" y="3304116"/>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3" name="Google Shape;7883;p158"/>
            <p:cNvSpPr/>
            <p:nvPr/>
          </p:nvSpPr>
          <p:spPr>
            <a:xfrm>
              <a:off x="6130224" y="3304116"/>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4" name="Google Shape;7884;p158"/>
            <p:cNvSpPr/>
            <p:nvPr/>
          </p:nvSpPr>
          <p:spPr>
            <a:xfrm>
              <a:off x="6117797" y="3323306"/>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5" name="Google Shape;7885;p158"/>
            <p:cNvSpPr/>
            <p:nvPr/>
          </p:nvSpPr>
          <p:spPr>
            <a:xfrm>
              <a:off x="6105370" y="3265611"/>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6" name="Google Shape;7886;p158"/>
            <p:cNvSpPr/>
            <p:nvPr/>
          </p:nvSpPr>
          <p:spPr>
            <a:xfrm>
              <a:off x="6086729" y="3284801"/>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7" name="Google Shape;7887;p158"/>
            <p:cNvSpPr/>
            <p:nvPr/>
          </p:nvSpPr>
          <p:spPr>
            <a:xfrm>
              <a:off x="5912493" y="3201353"/>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8" name="Google Shape;7888;p158"/>
            <p:cNvSpPr/>
            <p:nvPr/>
          </p:nvSpPr>
          <p:spPr>
            <a:xfrm>
              <a:off x="5893852" y="3220668"/>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89" name="Google Shape;7889;p158"/>
            <p:cNvSpPr/>
            <p:nvPr/>
          </p:nvSpPr>
          <p:spPr>
            <a:xfrm>
              <a:off x="5856444" y="315640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0" name="Google Shape;7890;p158"/>
            <p:cNvSpPr/>
            <p:nvPr/>
          </p:nvSpPr>
          <p:spPr>
            <a:xfrm>
              <a:off x="5837803" y="3175725"/>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1" name="Google Shape;7891;p158"/>
            <p:cNvSpPr/>
            <p:nvPr/>
          </p:nvSpPr>
          <p:spPr>
            <a:xfrm>
              <a:off x="5756898" y="3021579"/>
              <a:ext cx="12680" cy="38631"/>
            </a:xfrm>
            <a:custGeom>
              <a:avLst/>
              <a:gdLst/>
              <a:ahLst/>
              <a:cxnLst/>
              <a:rect l="l" t="t" r="r" b="b"/>
              <a:pathLst>
                <a:path w="12680" h="38631" extrusionOk="0">
                  <a:moveTo>
                    <a:pt x="0" y="0"/>
                  </a:moveTo>
                  <a:lnTo>
                    <a:pt x="0" y="38631"/>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2" name="Google Shape;7892;p158"/>
            <p:cNvSpPr/>
            <p:nvPr/>
          </p:nvSpPr>
          <p:spPr>
            <a:xfrm>
              <a:off x="5738258" y="3040895"/>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3" name="Google Shape;7893;p158"/>
            <p:cNvSpPr/>
            <p:nvPr/>
          </p:nvSpPr>
          <p:spPr>
            <a:xfrm>
              <a:off x="5545381" y="2918942"/>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4" name="Google Shape;7894;p158"/>
            <p:cNvSpPr/>
            <p:nvPr/>
          </p:nvSpPr>
          <p:spPr>
            <a:xfrm>
              <a:off x="5532954" y="2938131"/>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5" name="Google Shape;7895;p158"/>
            <p:cNvSpPr/>
            <p:nvPr/>
          </p:nvSpPr>
          <p:spPr>
            <a:xfrm>
              <a:off x="5514186" y="2867560"/>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6" name="Google Shape;7896;p158"/>
            <p:cNvSpPr/>
            <p:nvPr/>
          </p:nvSpPr>
          <p:spPr>
            <a:xfrm>
              <a:off x="5495545" y="2886875"/>
              <a:ext cx="37408" cy="12624"/>
            </a:xfrm>
            <a:custGeom>
              <a:avLst/>
              <a:gdLst/>
              <a:ahLst/>
              <a:cxnLst/>
              <a:rect l="l" t="t" r="r" b="b"/>
              <a:pathLst>
                <a:path w="37408" h="12624" extrusionOk="0">
                  <a:moveTo>
                    <a:pt x="0" y="0"/>
                  </a:moveTo>
                  <a:lnTo>
                    <a:pt x="37409"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7" name="Google Shape;7897;p158"/>
            <p:cNvSpPr/>
            <p:nvPr/>
          </p:nvSpPr>
          <p:spPr>
            <a:xfrm>
              <a:off x="5476904" y="2790550"/>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8" name="Google Shape;7898;p158"/>
            <p:cNvSpPr/>
            <p:nvPr/>
          </p:nvSpPr>
          <p:spPr>
            <a:xfrm>
              <a:off x="5458263" y="2809739"/>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899" name="Google Shape;7899;p158"/>
            <p:cNvSpPr/>
            <p:nvPr/>
          </p:nvSpPr>
          <p:spPr>
            <a:xfrm>
              <a:off x="5476904" y="2777673"/>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0" name="Google Shape;7900;p158"/>
            <p:cNvSpPr/>
            <p:nvPr/>
          </p:nvSpPr>
          <p:spPr>
            <a:xfrm>
              <a:off x="5458263" y="2796989"/>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1" name="Google Shape;7901;p158"/>
            <p:cNvSpPr/>
            <p:nvPr/>
          </p:nvSpPr>
          <p:spPr>
            <a:xfrm>
              <a:off x="5470691" y="2764922"/>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2" name="Google Shape;7902;p158"/>
            <p:cNvSpPr/>
            <p:nvPr/>
          </p:nvSpPr>
          <p:spPr>
            <a:xfrm>
              <a:off x="5458263" y="2784112"/>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3" name="Google Shape;7903;p158"/>
            <p:cNvSpPr/>
            <p:nvPr/>
          </p:nvSpPr>
          <p:spPr>
            <a:xfrm>
              <a:off x="5402214" y="2662159"/>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4" name="Google Shape;7904;p158"/>
            <p:cNvSpPr/>
            <p:nvPr/>
          </p:nvSpPr>
          <p:spPr>
            <a:xfrm>
              <a:off x="5383573" y="2681348"/>
              <a:ext cx="31068" cy="12624"/>
            </a:xfrm>
            <a:custGeom>
              <a:avLst/>
              <a:gdLst/>
              <a:ahLst/>
              <a:cxnLst/>
              <a:rect l="l" t="t" r="r" b="b"/>
              <a:pathLst>
                <a:path w="31068" h="12624" extrusionOk="0">
                  <a:moveTo>
                    <a:pt x="0" y="0"/>
                  </a:moveTo>
                  <a:lnTo>
                    <a:pt x="31068"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5" name="Google Shape;7905;p158"/>
            <p:cNvSpPr/>
            <p:nvPr/>
          </p:nvSpPr>
          <p:spPr>
            <a:xfrm>
              <a:off x="5339950" y="2591587"/>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6" name="Google Shape;7906;p158"/>
            <p:cNvSpPr/>
            <p:nvPr/>
          </p:nvSpPr>
          <p:spPr>
            <a:xfrm>
              <a:off x="5321310" y="2610777"/>
              <a:ext cx="31195" cy="12624"/>
            </a:xfrm>
            <a:custGeom>
              <a:avLst/>
              <a:gdLst/>
              <a:ahLst/>
              <a:cxnLst/>
              <a:rect l="l" t="t" r="r" b="b"/>
              <a:pathLst>
                <a:path w="31195" h="12624" extrusionOk="0">
                  <a:moveTo>
                    <a:pt x="0" y="0"/>
                  </a:moveTo>
                  <a:lnTo>
                    <a:pt x="31195"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7" name="Google Shape;7907;p158"/>
            <p:cNvSpPr/>
            <p:nvPr/>
          </p:nvSpPr>
          <p:spPr>
            <a:xfrm>
              <a:off x="5215551" y="2418252"/>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8" name="Google Shape;7908;p158"/>
            <p:cNvSpPr/>
            <p:nvPr/>
          </p:nvSpPr>
          <p:spPr>
            <a:xfrm>
              <a:off x="5196910" y="2437442"/>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09" name="Google Shape;7909;p158"/>
            <p:cNvSpPr/>
            <p:nvPr/>
          </p:nvSpPr>
          <p:spPr>
            <a:xfrm>
              <a:off x="6204915" y="3329744"/>
              <a:ext cx="12680" cy="38504"/>
            </a:xfrm>
            <a:custGeom>
              <a:avLst/>
              <a:gdLst/>
              <a:ahLst/>
              <a:cxnLst/>
              <a:rect l="l" t="t" r="r" b="b"/>
              <a:pathLst>
                <a:path w="12680" h="38504" extrusionOk="0">
                  <a:moveTo>
                    <a:pt x="0" y="0"/>
                  </a:moveTo>
                  <a:lnTo>
                    <a:pt x="0" y="38505"/>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0" name="Google Shape;7910;p158"/>
            <p:cNvSpPr/>
            <p:nvPr/>
          </p:nvSpPr>
          <p:spPr>
            <a:xfrm>
              <a:off x="6186274" y="3349060"/>
              <a:ext cx="37281" cy="12624"/>
            </a:xfrm>
            <a:custGeom>
              <a:avLst/>
              <a:gdLst/>
              <a:ahLst/>
              <a:cxnLst/>
              <a:rect l="l" t="t" r="r" b="b"/>
              <a:pathLst>
                <a:path w="37281" h="12624" extrusionOk="0">
                  <a:moveTo>
                    <a:pt x="0" y="0"/>
                  </a:moveTo>
                  <a:lnTo>
                    <a:pt x="37282" y="0"/>
                  </a:lnTo>
                </a:path>
              </a:pathLst>
            </a:custGeom>
            <a:noFill/>
            <a:ln w="12650" cap="flat" cmpd="sng">
              <a:solidFill>
                <a:srgbClr val="009964"/>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grpSp>
        <p:nvGrpSpPr>
          <p:cNvPr id="7911" name="Google Shape;7911;p158"/>
          <p:cNvGrpSpPr/>
          <p:nvPr/>
        </p:nvGrpSpPr>
        <p:grpSpPr>
          <a:xfrm>
            <a:off x="1722921" y="1712409"/>
            <a:ext cx="3608983" cy="2319547"/>
            <a:chOff x="5215551" y="2437442"/>
            <a:chExt cx="2706737" cy="1739660"/>
          </a:xfrm>
        </p:grpSpPr>
        <p:sp>
          <p:nvSpPr>
            <p:cNvPr id="7912" name="Google Shape;7912;p158"/>
            <p:cNvSpPr/>
            <p:nvPr/>
          </p:nvSpPr>
          <p:spPr>
            <a:xfrm>
              <a:off x="7903648" y="413859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3" name="Google Shape;7913;p158"/>
            <p:cNvSpPr/>
            <p:nvPr/>
          </p:nvSpPr>
          <p:spPr>
            <a:xfrm>
              <a:off x="7885007" y="4157914"/>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4" name="Google Shape;7914;p158"/>
            <p:cNvSpPr/>
            <p:nvPr/>
          </p:nvSpPr>
          <p:spPr>
            <a:xfrm>
              <a:off x="6926711" y="392675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5" name="Google Shape;7915;p158"/>
            <p:cNvSpPr/>
            <p:nvPr/>
          </p:nvSpPr>
          <p:spPr>
            <a:xfrm>
              <a:off x="6908070" y="3946074"/>
              <a:ext cx="31068" cy="12624"/>
            </a:xfrm>
            <a:custGeom>
              <a:avLst/>
              <a:gdLst/>
              <a:ahLst/>
              <a:cxnLst/>
              <a:rect l="l" t="t" r="r" b="b"/>
              <a:pathLst>
                <a:path w="31068" h="12624" extrusionOk="0">
                  <a:moveTo>
                    <a:pt x="0" y="0"/>
                  </a:moveTo>
                  <a:lnTo>
                    <a:pt x="31068"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6" name="Google Shape;7916;p158"/>
            <p:cNvSpPr/>
            <p:nvPr/>
          </p:nvSpPr>
          <p:spPr>
            <a:xfrm>
              <a:off x="6908070" y="392675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7" name="Google Shape;7917;p158"/>
            <p:cNvSpPr/>
            <p:nvPr/>
          </p:nvSpPr>
          <p:spPr>
            <a:xfrm>
              <a:off x="6895643" y="3946074"/>
              <a:ext cx="31068" cy="12624"/>
            </a:xfrm>
            <a:custGeom>
              <a:avLst/>
              <a:gdLst/>
              <a:ahLst/>
              <a:cxnLst/>
              <a:rect l="l" t="t" r="r" b="b"/>
              <a:pathLst>
                <a:path w="31068" h="12624" extrusionOk="0">
                  <a:moveTo>
                    <a:pt x="0" y="0"/>
                  </a:moveTo>
                  <a:lnTo>
                    <a:pt x="31068"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8" name="Google Shape;7918;p158"/>
            <p:cNvSpPr/>
            <p:nvPr/>
          </p:nvSpPr>
          <p:spPr>
            <a:xfrm>
              <a:off x="6845807" y="392675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19" name="Google Shape;7919;p158"/>
            <p:cNvSpPr/>
            <p:nvPr/>
          </p:nvSpPr>
          <p:spPr>
            <a:xfrm>
              <a:off x="6827166" y="3946074"/>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0" name="Google Shape;7920;p158"/>
            <p:cNvSpPr/>
            <p:nvPr/>
          </p:nvSpPr>
          <p:spPr>
            <a:xfrm>
              <a:off x="6764903" y="392675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1" name="Google Shape;7921;p158"/>
            <p:cNvSpPr/>
            <p:nvPr/>
          </p:nvSpPr>
          <p:spPr>
            <a:xfrm>
              <a:off x="6746262" y="3946074"/>
              <a:ext cx="37408" cy="12624"/>
            </a:xfrm>
            <a:custGeom>
              <a:avLst/>
              <a:gdLst/>
              <a:ahLst/>
              <a:cxnLst/>
              <a:rect l="l" t="t" r="r" b="b"/>
              <a:pathLst>
                <a:path w="37408" h="12624" extrusionOk="0">
                  <a:moveTo>
                    <a:pt x="0" y="0"/>
                  </a:moveTo>
                  <a:lnTo>
                    <a:pt x="37409"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2" name="Google Shape;7922;p158"/>
            <p:cNvSpPr/>
            <p:nvPr/>
          </p:nvSpPr>
          <p:spPr>
            <a:xfrm>
              <a:off x="6652931" y="392675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3" name="Google Shape;7923;p158"/>
            <p:cNvSpPr/>
            <p:nvPr/>
          </p:nvSpPr>
          <p:spPr>
            <a:xfrm>
              <a:off x="6634290" y="3946074"/>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4" name="Google Shape;7924;p158"/>
            <p:cNvSpPr/>
            <p:nvPr/>
          </p:nvSpPr>
          <p:spPr>
            <a:xfrm>
              <a:off x="6466268" y="3868938"/>
              <a:ext cx="12680" cy="38631"/>
            </a:xfrm>
            <a:custGeom>
              <a:avLst/>
              <a:gdLst/>
              <a:ahLst/>
              <a:cxnLst/>
              <a:rect l="l" t="t" r="r" b="b"/>
              <a:pathLst>
                <a:path w="12680" h="38631" extrusionOk="0">
                  <a:moveTo>
                    <a:pt x="0" y="0"/>
                  </a:moveTo>
                  <a:lnTo>
                    <a:pt x="0" y="38631"/>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5" name="Google Shape;7925;p158"/>
            <p:cNvSpPr/>
            <p:nvPr/>
          </p:nvSpPr>
          <p:spPr>
            <a:xfrm>
              <a:off x="6447627" y="3888254"/>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6" name="Google Shape;7926;p158"/>
            <p:cNvSpPr/>
            <p:nvPr/>
          </p:nvSpPr>
          <p:spPr>
            <a:xfrm>
              <a:off x="6273391" y="3811244"/>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7" name="Google Shape;7927;p158"/>
            <p:cNvSpPr/>
            <p:nvPr/>
          </p:nvSpPr>
          <p:spPr>
            <a:xfrm>
              <a:off x="6254751" y="3830433"/>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8" name="Google Shape;7928;p158"/>
            <p:cNvSpPr/>
            <p:nvPr/>
          </p:nvSpPr>
          <p:spPr>
            <a:xfrm>
              <a:off x="6173846" y="3811244"/>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29" name="Google Shape;7929;p158"/>
            <p:cNvSpPr/>
            <p:nvPr/>
          </p:nvSpPr>
          <p:spPr>
            <a:xfrm>
              <a:off x="6155205" y="3830433"/>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0" name="Google Shape;7930;p158"/>
            <p:cNvSpPr/>
            <p:nvPr/>
          </p:nvSpPr>
          <p:spPr>
            <a:xfrm>
              <a:off x="6061747" y="3721357"/>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1" name="Google Shape;7931;p158"/>
            <p:cNvSpPr/>
            <p:nvPr/>
          </p:nvSpPr>
          <p:spPr>
            <a:xfrm>
              <a:off x="6043106" y="3740547"/>
              <a:ext cx="37408" cy="12624"/>
            </a:xfrm>
            <a:custGeom>
              <a:avLst/>
              <a:gdLst/>
              <a:ahLst/>
              <a:cxnLst/>
              <a:rect l="l" t="t" r="r" b="b"/>
              <a:pathLst>
                <a:path w="37408" h="12624" extrusionOk="0">
                  <a:moveTo>
                    <a:pt x="0" y="0"/>
                  </a:moveTo>
                  <a:lnTo>
                    <a:pt x="37409"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2" name="Google Shape;7932;p158"/>
            <p:cNvSpPr/>
            <p:nvPr/>
          </p:nvSpPr>
          <p:spPr>
            <a:xfrm>
              <a:off x="5937348" y="3637909"/>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3" name="Google Shape;7933;p158"/>
            <p:cNvSpPr/>
            <p:nvPr/>
          </p:nvSpPr>
          <p:spPr>
            <a:xfrm>
              <a:off x="5918707" y="3657098"/>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4" name="Google Shape;7934;p158"/>
            <p:cNvSpPr/>
            <p:nvPr/>
          </p:nvSpPr>
          <p:spPr>
            <a:xfrm>
              <a:off x="5918707" y="3637909"/>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5" name="Google Shape;7935;p158"/>
            <p:cNvSpPr/>
            <p:nvPr/>
          </p:nvSpPr>
          <p:spPr>
            <a:xfrm>
              <a:off x="5900066" y="3657098"/>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6" name="Google Shape;7936;p158"/>
            <p:cNvSpPr/>
            <p:nvPr/>
          </p:nvSpPr>
          <p:spPr>
            <a:xfrm>
              <a:off x="5837803" y="3599404"/>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7" name="Google Shape;7937;p158"/>
            <p:cNvSpPr/>
            <p:nvPr/>
          </p:nvSpPr>
          <p:spPr>
            <a:xfrm>
              <a:off x="5819162" y="3618593"/>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8" name="Google Shape;7938;p158"/>
            <p:cNvSpPr/>
            <p:nvPr/>
          </p:nvSpPr>
          <p:spPr>
            <a:xfrm>
              <a:off x="5819162" y="3599404"/>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39" name="Google Shape;7939;p158"/>
            <p:cNvSpPr/>
            <p:nvPr/>
          </p:nvSpPr>
          <p:spPr>
            <a:xfrm>
              <a:off x="5800521" y="3618593"/>
              <a:ext cx="31068" cy="12624"/>
            </a:xfrm>
            <a:custGeom>
              <a:avLst/>
              <a:gdLst/>
              <a:ahLst/>
              <a:cxnLst/>
              <a:rect l="l" t="t" r="r" b="b"/>
              <a:pathLst>
                <a:path w="31068" h="12624" extrusionOk="0">
                  <a:moveTo>
                    <a:pt x="0" y="0"/>
                  </a:moveTo>
                  <a:lnTo>
                    <a:pt x="31068"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0" name="Google Shape;7940;p158"/>
            <p:cNvSpPr/>
            <p:nvPr/>
          </p:nvSpPr>
          <p:spPr>
            <a:xfrm>
              <a:off x="5794180" y="3599404"/>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1" name="Google Shape;7941;p158"/>
            <p:cNvSpPr/>
            <p:nvPr/>
          </p:nvSpPr>
          <p:spPr>
            <a:xfrm>
              <a:off x="5781753" y="3618593"/>
              <a:ext cx="31195" cy="12624"/>
            </a:xfrm>
            <a:custGeom>
              <a:avLst/>
              <a:gdLst/>
              <a:ahLst/>
              <a:cxnLst/>
              <a:rect l="l" t="t" r="r" b="b"/>
              <a:pathLst>
                <a:path w="31195" h="12624" extrusionOk="0">
                  <a:moveTo>
                    <a:pt x="0" y="0"/>
                  </a:moveTo>
                  <a:lnTo>
                    <a:pt x="31195"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2" name="Google Shape;7942;p158"/>
            <p:cNvSpPr/>
            <p:nvPr/>
          </p:nvSpPr>
          <p:spPr>
            <a:xfrm>
              <a:off x="5713403" y="3413192"/>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3" name="Google Shape;7943;p158"/>
            <p:cNvSpPr/>
            <p:nvPr/>
          </p:nvSpPr>
          <p:spPr>
            <a:xfrm>
              <a:off x="5694635" y="3432508"/>
              <a:ext cx="37408" cy="12624"/>
            </a:xfrm>
            <a:custGeom>
              <a:avLst/>
              <a:gdLst/>
              <a:ahLst/>
              <a:cxnLst/>
              <a:rect l="l" t="t" r="r" b="b"/>
              <a:pathLst>
                <a:path w="37408" h="12624" extrusionOk="0">
                  <a:moveTo>
                    <a:pt x="0" y="0"/>
                  </a:moveTo>
                  <a:lnTo>
                    <a:pt x="37409"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4" name="Google Shape;7944;p158"/>
            <p:cNvSpPr/>
            <p:nvPr/>
          </p:nvSpPr>
          <p:spPr>
            <a:xfrm>
              <a:off x="5507972" y="335549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5" name="Google Shape;7945;p158"/>
            <p:cNvSpPr/>
            <p:nvPr/>
          </p:nvSpPr>
          <p:spPr>
            <a:xfrm>
              <a:off x="5489331" y="3374687"/>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6" name="Google Shape;7946;p158"/>
            <p:cNvSpPr/>
            <p:nvPr/>
          </p:nvSpPr>
          <p:spPr>
            <a:xfrm>
              <a:off x="5483118" y="3323306"/>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7" name="Google Shape;7947;p158"/>
            <p:cNvSpPr/>
            <p:nvPr/>
          </p:nvSpPr>
          <p:spPr>
            <a:xfrm>
              <a:off x="5464477" y="3342621"/>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8" name="Google Shape;7948;p158"/>
            <p:cNvSpPr/>
            <p:nvPr/>
          </p:nvSpPr>
          <p:spPr>
            <a:xfrm>
              <a:off x="5470691" y="329767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49" name="Google Shape;7949;p158"/>
            <p:cNvSpPr/>
            <p:nvPr/>
          </p:nvSpPr>
          <p:spPr>
            <a:xfrm>
              <a:off x="5452050" y="3316867"/>
              <a:ext cx="37281" cy="12624"/>
            </a:xfrm>
            <a:custGeom>
              <a:avLst/>
              <a:gdLst/>
              <a:ahLst/>
              <a:cxnLst/>
              <a:rect l="l" t="t" r="r" b="b"/>
              <a:pathLst>
                <a:path w="37281" h="12624" extrusionOk="0">
                  <a:moveTo>
                    <a:pt x="0" y="0"/>
                  </a:moveTo>
                  <a:lnTo>
                    <a:pt x="37282"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0" name="Google Shape;7950;p158"/>
            <p:cNvSpPr/>
            <p:nvPr/>
          </p:nvSpPr>
          <p:spPr>
            <a:xfrm>
              <a:off x="5464477" y="3220668"/>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1" name="Google Shape;7951;p158"/>
            <p:cNvSpPr/>
            <p:nvPr/>
          </p:nvSpPr>
          <p:spPr>
            <a:xfrm>
              <a:off x="5445836" y="3239857"/>
              <a:ext cx="31068" cy="12624"/>
            </a:xfrm>
            <a:custGeom>
              <a:avLst/>
              <a:gdLst/>
              <a:ahLst/>
              <a:cxnLst/>
              <a:rect l="l" t="t" r="r" b="b"/>
              <a:pathLst>
                <a:path w="31068" h="12624" extrusionOk="0">
                  <a:moveTo>
                    <a:pt x="0" y="0"/>
                  </a:moveTo>
                  <a:lnTo>
                    <a:pt x="31068"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2" name="Google Shape;7952;p158"/>
            <p:cNvSpPr/>
            <p:nvPr/>
          </p:nvSpPr>
          <p:spPr>
            <a:xfrm>
              <a:off x="5408427" y="3066522"/>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3" name="Google Shape;7953;p158"/>
            <p:cNvSpPr/>
            <p:nvPr/>
          </p:nvSpPr>
          <p:spPr>
            <a:xfrm>
              <a:off x="5396000" y="3085838"/>
              <a:ext cx="31068" cy="12624"/>
            </a:xfrm>
            <a:custGeom>
              <a:avLst/>
              <a:gdLst/>
              <a:ahLst/>
              <a:cxnLst/>
              <a:rect l="l" t="t" r="r" b="b"/>
              <a:pathLst>
                <a:path w="31068" h="12624" extrusionOk="0">
                  <a:moveTo>
                    <a:pt x="0" y="0"/>
                  </a:moveTo>
                  <a:lnTo>
                    <a:pt x="31068"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4" name="Google Shape;7954;p158"/>
            <p:cNvSpPr/>
            <p:nvPr/>
          </p:nvSpPr>
          <p:spPr>
            <a:xfrm>
              <a:off x="5352505" y="2899626"/>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5" name="Google Shape;7955;p158"/>
            <p:cNvSpPr/>
            <p:nvPr/>
          </p:nvSpPr>
          <p:spPr>
            <a:xfrm>
              <a:off x="5333737" y="2918942"/>
              <a:ext cx="37408" cy="12624"/>
            </a:xfrm>
            <a:custGeom>
              <a:avLst/>
              <a:gdLst/>
              <a:ahLst/>
              <a:cxnLst/>
              <a:rect l="l" t="t" r="r" b="b"/>
              <a:pathLst>
                <a:path w="37408" h="12624" extrusionOk="0">
                  <a:moveTo>
                    <a:pt x="0" y="0"/>
                  </a:moveTo>
                  <a:lnTo>
                    <a:pt x="37409"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6" name="Google Shape;7956;p158"/>
            <p:cNvSpPr/>
            <p:nvPr/>
          </p:nvSpPr>
          <p:spPr>
            <a:xfrm>
              <a:off x="5781753" y="3599404"/>
              <a:ext cx="12680" cy="38504"/>
            </a:xfrm>
            <a:custGeom>
              <a:avLst/>
              <a:gdLst/>
              <a:ahLst/>
              <a:cxnLst/>
              <a:rect l="l" t="t" r="r" b="b"/>
              <a:pathLst>
                <a:path w="12680" h="38504" extrusionOk="0">
                  <a:moveTo>
                    <a:pt x="0" y="0"/>
                  </a:moveTo>
                  <a:lnTo>
                    <a:pt x="0" y="38505"/>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7" name="Google Shape;7957;p158"/>
            <p:cNvSpPr/>
            <p:nvPr/>
          </p:nvSpPr>
          <p:spPr>
            <a:xfrm>
              <a:off x="5769326" y="3618593"/>
              <a:ext cx="31195" cy="12624"/>
            </a:xfrm>
            <a:custGeom>
              <a:avLst/>
              <a:gdLst/>
              <a:ahLst/>
              <a:cxnLst/>
              <a:rect l="l" t="t" r="r" b="b"/>
              <a:pathLst>
                <a:path w="31195" h="12624" extrusionOk="0">
                  <a:moveTo>
                    <a:pt x="0" y="0"/>
                  </a:moveTo>
                  <a:lnTo>
                    <a:pt x="31195" y="0"/>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sp>
          <p:nvSpPr>
            <p:cNvPr id="7958" name="Google Shape;7958;p158"/>
            <p:cNvSpPr/>
            <p:nvPr/>
          </p:nvSpPr>
          <p:spPr>
            <a:xfrm>
              <a:off x="5215551" y="2437442"/>
              <a:ext cx="2688096" cy="1720472"/>
            </a:xfrm>
            <a:custGeom>
              <a:avLst/>
              <a:gdLst/>
              <a:ahLst/>
              <a:cxnLst/>
              <a:rect l="l" t="t" r="r" b="b"/>
              <a:pathLst>
                <a:path w="2688096" h="1720472" extrusionOk="0">
                  <a:moveTo>
                    <a:pt x="0" y="0"/>
                  </a:moveTo>
                  <a:lnTo>
                    <a:pt x="24221" y="0"/>
                  </a:lnTo>
                  <a:lnTo>
                    <a:pt x="24221" y="24492"/>
                  </a:lnTo>
                  <a:lnTo>
                    <a:pt x="42735" y="24492"/>
                  </a:lnTo>
                  <a:lnTo>
                    <a:pt x="42735" y="46585"/>
                  </a:lnTo>
                  <a:lnTo>
                    <a:pt x="59093" y="46585"/>
                  </a:lnTo>
                  <a:lnTo>
                    <a:pt x="59093" y="71581"/>
                  </a:lnTo>
                  <a:lnTo>
                    <a:pt x="63404" y="71581"/>
                  </a:lnTo>
                  <a:lnTo>
                    <a:pt x="63404" y="96704"/>
                  </a:lnTo>
                  <a:lnTo>
                    <a:pt x="66448" y="96704"/>
                  </a:lnTo>
                  <a:lnTo>
                    <a:pt x="66448" y="146066"/>
                  </a:lnTo>
                  <a:lnTo>
                    <a:pt x="72408" y="146066"/>
                  </a:lnTo>
                  <a:lnTo>
                    <a:pt x="72408" y="167780"/>
                  </a:lnTo>
                  <a:lnTo>
                    <a:pt x="78114" y="167780"/>
                  </a:lnTo>
                  <a:lnTo>
                    <a:pt x="78114" y="194418"/>
                  </a:lnTo>
                  <a:lnTo>
                    <a:pt x="82299" y="194418"/>
                  </a:lnTo>
                  <a:lnTo>
                    <a:pt x="82299" y="214491"/>
                  </a:lnTo>
                  <a:lnTo>
                    <a:pt x="97643" y="214491"/>
                  </a:lnTo>
                  <a:lnTo>
                    <a:pt x="97643" y="241507"/>
                  </a:lnTo>
                  <a:lnTo>
                    <a:pt x="102208" y="241507"/>
                  </a:lnTo>
                  <a:lnTo>
                    <a:pt x="102208" y="266125"/>
                  </a:lnTo>
                  <a:lnTo>
                    <a:pt x="108549" y="266125"/>
                  </a:lnTo>
                  <a:lnTo>
                    <a:pt x="108549" y="288344"/>
                  </a:lnTo>
                  <a:lnTo>
                    <a:pt x="112480" y="288344"/>
                  </a:lnTo>
                  <a:lnTo>
                    <a:pt x="112480" y="337075"/>
                  </a:lnTo>
                  <a:lnTo>
                    <a:pt x="118313" y="337075"/>
                  </a:lnTo>
                  <a:lnTo>
                    <a:pt x="118313" y="382145"/>
                  </a:lnTo>
                  <a:lnTo>
                    <a:pt x="121737" y="382145"/>
                  </a:lnTo>
                  <a:lnTo>
                    <a:pt x="121737" y="387700"/>
                  </a:lnTo>
                  <a:lnTo>
                    <a:pt x="125161" y="387700"/>
                  </a:lnTo>
                  <a:lnTo>
                    <a:pt x="125161" y="407773"/>
                  </a:lnTo>
                  <a:lnTo>
                    <a:pt x="130613" y="407773"/>
                  </a:lnTo>
                  <a:lnTo>
                    <a:pt x="130613" y="431507"/>
                  </a:lnTo>
                  <a:lnTo>
                    <a:pt x="135052" y="431507"/>
                  </a:lnTo>
                  <a:lnTo>
                    <a:pt x="135052" y="480490"/>
                  </a:lnTo>
                  <a:lnTo>
                    <a:pt x="138856" y="480490"/>
                  </a:lnTo>
                  <a:lnTo>
                    <a:pt x="138856" y="500563"/>
                  </a:lnTo>
                  <a:lnTo>
                    <a:pt x="143675" y="500563"/>
                  </a:lnTo>
                  <a:lnTo>
                    <a:pt x="143675" y="528337"/>
                  </a:lnTo>
                  <a:lnTo>
                    <a:pt x="146972" y="528337"/>
                  </a:lnTo>
                  <a:lnTo>
                    <a:pt x="146972" y="576184"/>
                  </a:lnTo>
                  <a:lnTo>
                    <a:pt x="174743" y="576184"/>
                  </a:lnTo>
                  <a:lnTo>
                    <a:pt x="174743" y="604084"/>
                  </a:lnTo>
                  <a:lnTo>
                    <a:pt x="178674" y="604084"/>
                  </a:lnTo>
                  <a:lnTo>
                    <a:pt x="178674" y="624788"/>
                  </a:lnTo>
                  <a:lnTo>
                    <a:pt x="190340" y="624788"/>
                  </a:lnTo>
                  <a:lnTo>
                    <a:pt x="190340" y="648144"/>
                  </a:lnTo>
                  <a:lnTo>
                    <a:pt x="197315" y="648144"/>
                  </a:lnTo>
                  <a:lnTo>
                    <a:pt x="197315" y="674150"/>
                  </a:lnTo>
                  <a:lnTo>
                    <a:pt x="205431" y="674150"/>
                  </a:lnTo>
                  <a:lnTo>
                    <a:pt x="205431" y="698642"/>
                  </a:lnTo>
                  <a:lnTo>
                    <a:pt x="213546" y="698642"/>
                  </a:lnTo>
                  <a:lnTo>
                    <a:pt x="213546" y="723765"/>
                  </a:lnTo>
                  <a:lnTo>
                    <a:pt x="229271" y="723765"/>
                  </a:lnTo>
                  <a:lnTo>
                    <a:pt x="229271" y="748130"/>
                  </a:lnTo>
                  <a:lnTo>
                    <a:pt x="239923" y="748130"/>
                  </a:lnTo>
                  <a:lnTo>
                    <a:pt x="239923" y="773127"/>
                  </a:lnTo>
                  <a:lnTo>
                    <a:pt x="246897" y="773127"/>
                  </a:lnTo>
                  <a:lnTo>
                    <a:pt x="246897" y="800522"/>
                  </a:lnTo>
                  <a:lnTo>
                    <a:pt x="257422" y="800522"/>
                  </a:lnTo>
                  <a:lnTo>
                    <a:pt x="257422" y="877784"/>
                  </a:lnTo>
                  <a:lnTo>
                    <a:pt x="263636" y="877784"/>
                  </a:lnTo>
                  <a:lnTo>
                    <a:pt x="263636" y="890282"/>
                  </a:lnTo>
                  <a:lnTo>
                    <a:pt x="268074" y="890282"/>
                  </a:lnTo>
                  <a:lnTo>
                    <a:pt x="268074" y="902276"/>
                  </a:lnTo>
                  <a:lnTo>
                    <a:pt x="292929" y="902276"/>
                  </a:lnTo>
                  <a:lnTo>
                    <a:pt x="292929" y="932448"/>
                  </a:lnTo>
                  <a:lnTo>
                    <a:pt x="319559" y="932448"/>
                  </a:lnTo>
                  <a:lnTo>
                    <a:pt x="319559" y="964262"/>
                  </a:lnTo>
                  <a:lnTo>
                    <a:pt x="351007" y="964262"/>
                  </a:lnTo>
                  <a:lnTo>
                    <a:pt x="351007" y="992667"/>
                  </a:lnTo>
                  <a:lnTo>
                    <a:pt x="506729" y="992667"/>
                  </a:lnTo>
                  <a:lnTo>
                    <a:pt x="506729" y="1023345"/>
                  </a:lnTo>
                  <a:lnTo>
                    <a:pt x="518902" y="1023345"/>
                  </a:lnTo>
                  <a:lnTo>
                    <a:pt x="518902" y="1054149"/>
                  </a:lnTo>
                  <a:lnTo>
                    <a:pt x="535514" y="1054149"/>
                  </a:lnTo>
                  <a:lnTo>
                    <a:pt x="535514" y="1088488"/>
                  </a:lnTo>
                  <a:lnTo>
                    <a:pt x="544264" y="1088488"/>
                  </a:lnTo>
                  <a:lnTo>
                    <a:pt x="544264" y="1114999"/>
                  </a:lnTo>
                  <a:lnTo>
                    <a:pt x="547561" y="1114999"/>
                  </a:lnTo>
                  <a:lnTo>
                    <a:pt x="547561" y="1180773"/>
                  </a:lnTo>
                  <a:lnTo>
                    <a:pt x="695167" y="1180773"/>
                  </a:lnTo>
                  <a:lnTo>
                    <a:pt x="695167" y="1219530"/>
                  </a:lnTo>
                  <a:lnTo>
                    <a:pt x="765166" y="1219530"/>
                  </a:lnTo>
                  <a:lnTo>
                    <a:pt x="765166" y="1261318"/>
                  </a:lnTo>
                  <a:lnTo>
                    <a:pt x="804096" y="1261318"/>
                  </a:lnTo>
                  <a:lnTo>
                    <a:pt x="804096" y="1302095"/>
                  </a:lnTo>
                  <a:lnTo>
                    <a:pt x="901739" y="1302095"/>
                  </a:lnTo>
                  <a:lnTo>
                    <a:pt x="901739" y="1348174"/>
                  </a:lnTo>
                  <a:lnTo>
                    <a:pt x="952716" y="1348174"/>
                  </a:lnTo>
                  <a:lnTo>
                    <a:pt x="952716" y="1392487"/>
                  </a:lnTo>
                  <a:lnTo>
                    <a:pt x="1137603" y="1392487"/>
                  </a:lnTo>
                  <a:lnTo>
                    <a:pt x="1137603" y="1446898"/>
                  </a:lnTo>
                  <a:lnTo>
                    <a:pt x="1290408" y="1446898"/>
                  </a:lnTo>
                  <a:lnTo>
                    <a:pt x="1290408" y="1506991"/>
                  </a:lnTo>
                  <a:lnTo>
                    <a:pt x="2676431" y="1506991"/>
                  </a:lnTo>
                  <a:lnTo>
                    <a:pt x="2676431" y="1720472"/>
                  </a:lnTo>
                  <a:lnTo>
                    <a:pt x="2688097" y="1720472"/>
                  </a:lnTo>
                </a:path>
              </a:pathLst>
            </a:custGeom>
            <a:noFill/>
            <a:ln w="12650" cap="flat" cmpd="sng">
              <a:solidFill>
                <a:srgbClr val="0B41CD"/>
              </a:solidFill>
              <a:prstDash val="solid"/>
              <a:miter lim="8000"/>
              <a:headEnd type="none" w="sm" len="sm"/>
              <a:tailEnd type="none" w="sm" len="sm"/>
            </a:ln>
          </p:spPr>
          <p:txBody>
            <a:bodyPr spcFirstLastPara="1" wrap="square" lIns="121900" tIns="60933" rIns="121900" bIns="60933" anchor="ctr" anchorCtr="0">
              <a:noAutofit/>
            </a:bodyPr>
            <a:lstStyle/>
            <a:p>
              <a:pPr>
                <a:buClr>
                  <a:srgbClr val="000000"/>
                </a:buClr>
                <a:buSzPts val="1000"/>
              </a:pPr>
              <a:endParaRPr sz="1333" dirty="0">
                <a:solidFill>
                  <a:srgbClr val="000000"/>
                </a:solidFill>
                <a:latin typeface="Arial"/>
                <a:ea typeface="Arial"/>
                <a:cs typeface="Arial"/>
                <a:sym typeface="Arial"/>
              </a:endParaRPr>
            </a:p>
          </p:txBody>
        </p:sp>
      </p:grpSp>
      <p:graphicFrame>
        <p:nvGraphicFramePr>
          <p:cNvPr id="7959" name="Google Shape;7959;p158"/>
          <p:cNvGraphicFramePr/>
          <p:nvPr/>
        </p:nvGraphicFramePr>
        <p:xfrm>
          <a:off x="6703562" y="1373201"/>
          <a:ext cx="4944433" cy="4017634"/>
        </p:xfrm>
        <a:graphic>
          <a:graphicData uri="http://schemas.openxmlformats.org/drawingml/2006/table">
            <a:tbl>
              <a:tblPr firstRow="1" bandRow="1">
                <a:noFill/>
              </a:tblPr>
              <a:tblGrid>
                <a:gridCol w="1849033">
                  <a:extLst>
                    <a:ext uri="{9D8B030D-6E8A-4147-A177-3AD203B41FA5}">
                      <a16:colId xmlns:a16="http://schemas.microsoft.com/office/drawing/2014/main" val="20000"/>
                    </a:ext>
                  </a:extLst>
                </a:gridCol>
                <a:gridCol w="1547700">
                  <a:extLst>
                    <a:ext uri="{9D8B030D-6E8A-4147-A177-3AD203B41FA5}">
                      <a16:colId xmlns:a16="http://schemas.microsoft.com/office/drawing/2014/main" val="20001"/>
                    </a:ext>
                  </a:extLst>
                </a:gridCol>
                <a:gridCol w="1547700">
                  <a:extLst>
                    <a:ext uri="{9D8B030D-6E8A-4147-A177-3AD203B41FA5}">
                      <a16:colId xmlns:a16="http://schemas.microsoft.com/office/drawing/2014/main" val="20002"/>
                    </a:ext>
                  </a:extLst>
                </a:gridCol>
              </a:tblGrid>
              <a:tr h="546800">
                <a:tc>
                  <a:txBody>
                    <a:bodyPr/>
                    <a:lstStyle/>
                    <a:p>
                      <a:pPr marL="0" marR="0" lvl="0" indent="0" algn="l" rtl="0">
                        <a:lnSpc>
                          <a:spcPct val="100000"/>
                        </a:lnSpc>
                        <a:spcBef>
                          <a:spcPts val="0"/>
                        </a:spcBef>
                        <a:spcAft>
                          <a:spcPts val="0"/>
                        </a:spcAft>
                        <a:buClr>
                          <a:srgbClr val="000000"/>
                        </a:buClr>
                        <a:buSzPts val="1000"/>
                        <a:buFont typeface="Arial"/>
                        <a:buNone/>
                      </a:pPr>
                      <a:endParaRPr sz="1300" u="none" strike="noStrike" cap="none" dirty="0"/>
                    </a:p>
                  </a:txBody>
                  <a:tcPr marL="121933" marR="121933" marT="60967" marB="60967">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tr-TR" sz="1300" u="none" strike="noStrike" cap="none" dirty="0"/>
                        <a:t>R-GemOx</a:t>
                      </a:r>
                      <a:r>
                        <a:rPr lang="en" sz="1300" u="none" strike="noStrike" cap="none"/>
                        <a:t/>
                      </a:r>
                      <a:br>
                        <a:rPr lang="en" sz="1300" u="none" strike="noStrike" cap="none"/>
                      </a:br>
                      <a:r>
                        <a:rPr lang="tr-TR" sz="1300" u="none" strike="noStrike" cap="none" dirty="0"/>
                        <a:t>(n=91)</a:t>
                      </a:r>
                    </a:p>
                  </a:txBody>
                  <a:tcPr marL="121933" marR="121933" marT="60967" marB="60967">
                    <a:lnL w="12700" cap="flat" cmpd="sng">
                      <a:solidFill>
                        <a:srgbClr val="0B41CD"/>
                      </a:solidFill>
                      <a:prstDash val="solid"/>
                      <a:round/>
                      <a:headEnd type="none" w="sm" len="sm"/>
                      <a:tailEnd type="none" w="sm" len="sm"/>
                    </a:lnL>
                    <a:lnR w="12700" cap="flat" cmpd="sng">
                      <a:solidFill>
                        <a:schemeClr val="accent6"/>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0B41CD"/>
                      </a:solidFill>
                      <a:prstDash val="solid"/>
                      <a:round/>
                      <a:headEnd type="none" w="sm" len="sm"/>
                      <a:tailEnd type="none" w="sm" len="sm"/>
                    </a:lnB>
                    <a:solidFill>
                      <a:srgbClr val="0B41CD"/>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tr-TR" sz="1300" u="none" strike="noStrike" cap="none" dirty="0"/>
                        <a:t>Glofit-GemOx</a:t>
                      </a:r>
                      <a:r>
                        <a:rPr lang="en" sz="1300" u="none" strike="noStrike" cap="none"/>
                        <a:t/>
                      </a:r>
                      <a:br>
                        <a:rPr lang="en" sz="1300" u="none" strike="noStrike" cap="none"/>
                      </a:br>
                      <a:r>
                        <a:rPr lang="tr-TR" sz="1300" u="none" strike="noStrike" cap="none" dirty="0"/>
                        <a:t>(n=183)</a:t>
                      </a:r>
                    </a:p>
                  </a:txBody>
                  <a:tcPr marL="121933" marR="121933" marT="60967" marB="60967">
                    <a:lnL w="12700" cap="flat" cmpd="sng">
                      <a:solidFill>
                        <a:schemeClr val="accent6"/>
                      </a:solidFill>
                      <a:prstDash val="solid"/>
                      <a:round/>
                      <a:headEnd type="none" w="sm" len="sm"/>
                      <a:tailEnd type="none" w="sm" len="sm"/>
                    </a:lnL>
                    <a:lnR w="12700" cap="flat" cmpd="sng">
                      <a:solidFill>
                        <a:schemeClr val="accent6"/>
                      </a:solidFill>
                      <a:prstDash val="solid"/>
                      <a:round/>
                      <a:headEnd type="none" w="sm" len="sm"/>
                      <a:tailEnd type="none" w="sm" len="sm"/>
                    </a:lnR>
                    <a:lnT w="12700" cap="flat" cmpd="sng">
                      <a:solidFill>
                        <a:schemeClr val="accent6"/>
                      </a:solidFill>
                      <a:prstDash val="solid"/>
                      <a:round/>
                      <a:headEnd type="none" w="sm" len="sm"/>
                      <a:tailEnd type="none" w="sm" len="sm"/>
                    </a:lnT>
                    <a:lnB w="12700" cap="flat" cmpd="sng">
                      <a:solidFill>
                        <a:srgbClr val="0B41CD"/>
                      </a:solidFill>
                      <a:prstDash val="solid"/>
                      <a:round/>
                      <a:headEnd type="none" w="sm" len="sm"/>
                      <a:tailEnd type="none" w="sm" len="sm"/>
                    </a:lnB>
                    <a:solidFill>
                      <a:srgbClr val="009964"/>
                    </a:solidFill>
                  </a:tcPr>
                </a:tc>
                <a:extLst>
                  <a:ext uri="{0D108BD9-81ED-4DB2-BD59-A6C34878D82A}">
                    <a16:rowId xmlns:a16="http://schemas.microsoft.com/office/drawing/2014/main" val="10000"/>
                  </a:ext>
                </a:extLst>
              </a:tr>
              <a:tr h="358267">
                <a:tc gridSpan="3">
                  <a:txBody>
                    <a:bodyPr/>
                    <a:lstStyle/>
                    <a:p>
                      <a:pPr marL="0" marR="0" lvl="0" indent="0" algn="l" rtl="0">
                        <a:lnSpc>
                          <a:spcPct val="100000"/>
                        </a:lnSpc>
                        <a:spcBef>
                          <a:spcPts val="0"/>
                        </a:spcBef>
                        <a:spcAft>
                          <a:spcPts val="0"/>
                        </a:spcAft>
                        <a:buClr>
                          <a:srgbClr val="000000"/>
                        </a:buClr>
                        <a:buSzPts val="1000"/>
                        <a:buFont typeface="Arial"/>
                        <a:buNone/>
                      </a:pPr>
                      <a:r>
                        <a:rPr lang="tr-TR" sz="1300" b="1" u="none" strike="noStrike" cap="none" dirty="0">
                          <a:solidFill>
                            <a:schemeClr val="dk1"/>
                          </a:solidFill>
                        </a:rPr>
                        <a:t>Primer analiz </a:t>
                      </a:r>
                      <a:r>
                        <a:rPr lang="tr-TR" sz="1300" b="0" u="none" strike="noStrike" cap="none" dirty="0">
                          <a:solidFill>
                            <a:schemeClr val="dk1"/>
                          </a:solidFill>
                        </a:rPr>
                        <a:t>(medyan takip süresi: 9,6 ay)</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537400">
                <a:tc>
                  <a:txBody>
                    <a:bodyPr/>
                    <a:lstStyle/>
                    <a:p>
                      <a:pPr marL="0" marR="0" lvl="0" indent="0" algn="l" rtl="0">
                        <a:lnSpc>
                          <a:spcPct val="100000"/>
                        </a:lnSpc>
                        <a:spcBef>
                          <a:spcPts val="0"/>
                        </a:spcBef>
                        <a:spcAft>
                          <a:spcPts val="0"/>
                        </a:spcAft>
                        <a:buClr>
                          <a:srgbClr val="000000"/>
                        </a:buClr>
                        <a:buSzPts val="850"/>
                        <a:buFont typeface="Arial"/>
                        <a:buNone/>
                      </a:pPr>
                      <a:r>
                        <a:rPr lang="tr-TR" sz="1100" b="1" u="none" strike="noStrike" cap="none" dirty="0">
                          <a:solidFill>
                            <a:schemeClr val="dk1"/>
                          </a:solidFill>
                        </a:rPr>
                        <a:t>PFS, medyan </a:t>
                      </a:r>
                    </a:p>
                    <a:p>
                      <a:pPr marL="0" marR="0" lvl="0" indent="0" algn="l"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(%95 GA); ay</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3,3 (2,5–5,6)</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12,1 (6,8–18,3)</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35900">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HR (%95 GA)</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chemeClr val="dk1"/>
                          </a:solidFill>
                        </a:rPr>
                        <a:t>0,37</a:t>
                      </a:r>
                      <a:r>
                        <a:rPr lang="tr-TR" sz="1100" u="none" strike="noStrike" cap="none" dirty="0">
                          <a:solidFill>
                            <a:schemeClr val="dk1"/>
                          </a:solidFill>
                        </a:rPr>
                        <a:t> (0,25–0,55)</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3"/>
                  </a:ext>
                </a:extLst>
              </a:tr>
              <a:tr h="335900">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p değeri*</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&lt;0,000001</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4"/>
                  </a:ext>
                </a:extLst>
              </a:tr>
              <a:tr h="358267">
                <a:tc gridSpan="3">
                  <a:txBody>
                    <a:bodyPr/>
                    <a:lstStyle/>
                    <a:p>
                      <a:pPr marL="0" marR="0" lvl="0" indent="0" algn="l" rtl="0">
                        <a:lnSpc>
                          <a:spcPct val="100000"/>
                        </a:lnSpc>
                        <a:spcBef>
                          <a:spcPts val="0"/>
                        </a:spcBef>
                        <a:spcAft>
                          <a:spcPts val="0"/>
                        </a:spcAft>
                        <a:buClr>
                          <a:srgbClr val="000000"/>
                        </a:buClr>
                        <a:buSzPts val="1000"/>
                        <a:buFont typeface="Arial"/>
                        <a:buNone/>
                      </a:pPr>
                      <a:r>
                        <a:rPr lang="tr-TR" sz="1300" b="1" u="none" strike="noStrike" cap="none" dirty="0">
                          <a:solidFill>
                            <a:schemeClr val="dk1"/>
                          </a:solidFill>
                        </a:rPr>
                        <a:t>Güncellenmiş analiz </a:t>
                      </a:r>
                      <a:r>
                        <a:rPr lang="tr-TR" sz="1300" b="0" u="none" strike="noStrike" cap="none" dirty="0">
                          <a:solidFill>
                            <a:schemeClr val="dk1"/>
                          </a:solidFill>
                        </a:rPr>
                        <a:t>(medyan takip süresi: 16,1 ay)</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0B41CD"/>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5"/>
                  </a:ext>
                </a:extLst>
              </a:tr>
              <a:tr h="537400">
                <a:tc>
                  <a:txBody>
                    <a:bodyPr/>
                    <a:lstStyle/>
                    <a:p>
                      <a:pPr marL="0" marR="0" lvl="0" indent="0" algn="l"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PFS, medyan </a:t>
                      </a:r>
                    </a:p>
                    <a:p>
                      <a:pPr marL="0" marR="0" lvl="0" indent="0" algn="l"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(%95 GA); ay</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3,6 (2,5–7,1)</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13,8 (8,7–20,5)</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335900">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HR (%95 GA)</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chemeClr val="dk1"/>
                          </a:solidFill>
                        </a:rPr>
                        <a:t>0,40</a:t>
                      </a:r>
                      <a:r>
                        <a:rPr lang="tr-TR" sz="1100" u="none" strike="noStrike" cap="none" dirty="0">
                          <a:solidFill>
                            <a:schemeClr val="dk1"/>
                          </a:solidFill>
                        </a:rPr>
                        <a:t> (0,28–0,57)</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7"/>
                  </a:ext>
                </a:extLst>
              </a:tr>
              <a:tr h="335900">
                <a:tc>
                  <a:txBody>
                    <a:bodyPr/>
                    <a:lstStyle/>
                    <a:p>
                      <a:pPr marL="194400" marR="0" lvl="0" indent="0" algn="l"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p değeri*</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gridSpan="2">
                  <a:txBody>
                    <a:bodyPr/>
                    <a:lstStyle/>
                    <a:p>
                      <a:pPr marL="0" marR="0" lvl="0" indent="0" algn="ctr" rtl="0">
                        <a:lnSpc>
                          <a:spcPct val="100000"/>
                        </a:lnSpc>
                        <a:spcBef>
                          <a:spcPts val="0"/>
                        </a:spcBef>
                        <a:spcAft>
                          <a:spcPts val="0"/>
                        </a:spcAft>
                        <a:buClr>
                          <a:srgbClr val="000000"/>
                        </a:buClr>
                        <a:buSzPts val="850"/>
                        <a:buFont typeface="Arial"/>
                        <a:buNone/>
                      </a:pPr>
                      <a:r>
                        <a:rPr lang="tr-TR" sz="1100" u="none" strike="noStrike" cap="none" dirty="0">
                          <a:solidFill>
                            <a:schemeClr val="dk1"/>
                          </a:solidFill>
                        </a:rPr>
                        <a:t>&lt;0,000001*</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hMerge="1">
                  <a:txBody>
                    <a:bodyPr/>
                    <a:lstStyle/>
                    <a:p>
                      <a:endParaRPr lang="tr-TR"/>
                    </a:p>
                  </a:txBody>
                  <a:tcPr/>
                </a:tc>
                <a:extLst>
                  <a:ext uri="{0D108BD9-81ED-4DB2-BD59-A6C34878D82A}">
                    <a16:rowId xmlns:a16="http://schemas.microsoft.com/office/drawing/2014/main" val="10008"/>
                  </a:ext>
                </a:extLst>
              </a:tr>
              <a:tr h="335900">
                <a:tc>
                  <a:txBody>
                    <a:bodyPr/>
                    <a:lstStyle/>
                    <a:p>
                      <a:pPr marL="0" marR="0" lvl="0" indent="0" algn="l" rtl="0">
                        <a:lnSpc>
                          <a:spcPct val="100000"/>
                        </a:lnSpc>
                        <a:spcBef>
                          <a:spcPts val="0"/>
                        </a:spcBef>
                        <a:spcAft>
                          <a:spcPts val="0"/>
                        </a:spcAft>
                        <a:buClr>
                          <a:srgbClr val="000000"/>
                        </a:buClr>
                        <a:buSzPts val="850"/>
                        <a:buFont typeface="Arial"/>
                        <a:buNone/>
                      </a:pPr>
                      <a:r>
                        <a:rPr lang="tr-TR" sz="1100" b="1" u="none" strike="noStrike" cap="none" dirty="0">
                          <a:solidFill>
                            <a:schemeClr val="dk1"/>
                          </a:solidFill>
                        </a:rPr>
                        <a:t>12 aylık PFS</a:t>
                      </a:r>
                      <a:r>
                        <a:rPr lang="tr-TR" sz="1100" u="none" strike="noStrike" cap="none" dirty="0">
                          <a:solidFill>
                            <a:schemeClr val="dk1"/>
                          </a:solidFill>
                        </a:rPr>
                        <a:t> (%95 GA)</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chemeClr val="dk1"/>
                          </a:solidFill>
                        </a:rPr>
                        <a:t>%25,2 </a:t>
                      </a:r>
                      <a:r>
                        <a:rPr lang="tr-TR" sz="1100" u="none" strike="noStrike" cap="none" dirty="0">
                          <a:solidFill>
                            <a:schemeClr val="dk1"/>
                          </a:solidFill>
                        </a:rPr>
                        <a:t>(13,6–36,9)</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50"/>
                        <a:buFont typeface="Arial"/>
                        <a:buNone/>
                      </a:pPr>
                      <a:r>
                        <a:rPr lang="tr-TR" sz="1100" b="1" u="none" strike="noStrike" cap="none" dirty="0">
                          <a:solidFill>
                            <a:schemeClr val="dk1"/>
                          </a:solidFill>
                        </a:rPr>
                        <a:t>%51,7 </a:t>
                      </a:r>
                      <a:r>
                        <a:rPr lang="tr-TR" sz="1100" u="none" strike="noStrike" cap="none" dirty="0">
                          <a:solidFill>
                            <a:schemeClr val="dk1"/>
                          </a:solidFill>
                        </a:rPr>
                        <a:t>(44,0–59,4)</a:t>
                      </a:r>
                    </a:p>
                  </a:txBody>
                  <a:tcPr marL="121933" marR="121933" marT="60967" marB="60967" anchor="ctr">
                    <a:lnL w="12700" cap="flat" cmpd="sng">
                      <a:solidFill>
                        <a:srgbClr val="0B41CD"/>
                      </a:solidFill>
                      <a:prstDash val="solid"/>
                      <a:round/>
                      <a:headEnd type="none" w="sm" len="sm"/>
                      <a:tailEnd type="none" w="sm" len="sm"/>
                    </a:lnL>
                    <a:lnR w="12700" cap="flat" cmpd="sng">
                      <a:solidFill>
                        <a:srgbClr val="0B41CD"/>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0B41CD"/>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bl>
          </a:graphicData>
        </a:graphic>
      </p:graphicFrame>
      <p:sp>
        <p:nvSpPr>
          <p:cNvPr id="7960" name="Google Shape;7960;p158"/>
          <p:cNvSpPr txBox="1"/>
          <p:nvPr/>
        </p:nvSpPr>
        <p:spPr>
          <a:xfrm>
            <a:off x="436171" y="4643925"/>
            <a:ext cx="2705655"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dirty="0">
                <a:solidFill>
                  <a:srgbClr val="000000"/>
                </a:solidFill>
                <a:latin typeface="Arial"/>
                <a:ea typeface="Arial"/>
                <a:cs typeface="Arial"/>
                <a:sym typeface="Arial"/>
              </a:rPr>
              <a:t>Risk altındaki hasta sayısı</a:t>
            </a:r>
          </a:p>
        </p:txBody>
      </p:sp>
      <p:sp>
        <p:nvSpPr>
          <p:cNvPr id="7961" name="Google Shape;7961;p158"/>
          <p:cNvSpPr txBox="1"/>
          <p:nvPr/>
        </p:nvSpPr>
        <p:spPr>
          <a:xfrm>
            <a:off x="435648" y="4899427"/>
            <a:ext cx="11868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dirty="0">
                <a:solidFill>
                  <a:srgbClr val="009964"/>
                </a:solidFill>
                <a:latin typeface="Arial"/>
                <a:ea typeface="Arial"/>
                <a:cs typeface="Arial"/>
                <a:sym typeface="Arial"/>
              </a:rPr>
              <a:t>Glofit-GemOx</a:t>
            </a:r>
          </a:p>
        </p:txBody>
      </p:sp>
      <p:sp>
        <p:nvSpPr>
          <p:cNvPr id="7962" name="Google Shape;7962;p158"/>
          <p:cNvSpPr txBox="1"/>
          <p:nvPr/>
        </p:nvSpPr>
        <p:spPr>
          <a:xfrm>
            <a:off x="427181" y="1261781"/>
            <a:ext cx="4739200" cy="36927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tr-TR" sz="1600" b="1" dirty="0">
                <a:solidFill>
                  <a:srgbClr val="0B41CD"/>
                </a:solidFill>
                <a:latin typeface="Arial"/>
                <a:ea typeface="Arial"/>
                <a:cs typeface="Arial"/>
                <a:sym typeface="Arial"/>
              </a:rPr>
              <a:t>Güncellenmiş analiz </a:t>
            </a:r>
          </a:p>
        </p:txBody>
      </p:sp>
      <p:sp>
        <p:nvSpPr>
          <p:cNvPr id="7963" name="Google Shape;7963;p158"/>
          <p:cNvSpPr txBox="1"/>
          <p:nvPr/>
        </p:nvSpPr>
        <p:spPr>
          <a:xfrm>
            <a:off x="1582062" y="3838861"/>
            <a:ext cx="3511341"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R-GemOx'a kıyasla Glofit-GemOx:</a:t>
            </a:r>
          </a:p>
        </p:txBody>
      </p:sp>
      <p:sp>
        <p:nvSpPr>
          <p:cNvPr id="7964" name="Google Shape;7964;p158"/>
          <p:cNvSpPr txBox="1"/>
          <p:nvPr/>
        </p:nvSpPr>
        <p:spPr>
          <a:xfrm>
            <a:off x="1582061" y="4040854"/>
            <a:ext cx="4032105" cy="328177"/>
          </a:xfrm>
          <a:prstGeom prst="rect">
            <a:avLst/>
          </a:prstGeom>
          <a:noFill/>
          <a:ln>
            <a:noFill/>
          </a:ln>
        </p:spPr>
        <p:txBody>
          <a:bodyPr spcFirstLastPara="1" wrap="square" lIns="121900" tIns="60933" rIns="121900" bIns="60933" anchor="t" anchorCtr="0">
            <a:spAutoFit/>
          </a:bodyPr>
          <a:lstStyle/>
          <a:p>
            <a:pPr>
              <a:buClr>
                <a:srgbClr val="000000"/>
              </a:buClr>
              <a:buSzPts val="1000"/>
            </a:pPr>
            <a:r>
              <a:rPr lang="tr-TR" sz="1333" dirty="0">
                <a:solidFill>
                  <a:srgbClr val="000000"/>
                </a:solidFill>
                <a:latin typeface="Arial"/>
                <a:ea typeface="Arial"/>
                <a:cs typeface="Arial"/>
                <a:sym typeface="Arial"/>
              </a:rPr>
              <a:t>HR (%95 GA): </a:t>
            </a:r>
            <a:r>
              <a:rPr lang="tr-TR" sz="1333" b="1" dirty="0">
                <a:solidFill>
                  <a:srgbClr val="000000"/>
                </a:solidFill>
                <a:latin typeface="Arial"/>
                <a:ea typeface="Arial"/>
                <a:cs typeface="Arial"/>
                <a:sym typeface="Arial"/>
              </a:rPr>
              <a:t>0,40</a:t>
            </a:r>
            <a:r>
              <a:rPr lang="tr-TR" sz="1333" dirty="0">
                <a:solidFill>
                  <a:srgbClr val="000000"/>
                </a:solidFill>
                <a:latin typeface="Arial"/>
                <a:ea typeface="Arial"/>
                <a:cs typeface="Arial"/>
                <a:sym typeface="Arial"/>
              </a:rPr>
              <a:t> (0,28–0,57)</a:t>
            </a:r>
          </a:p>
        </p:txBody>
      </p:sp>
      <p:sp>
        <p:nvSpPr>
          <p:cNvPr id="7965" name="Google Shape;7965;p158"/>
          <p:cNvSpPr/>
          <p:nvPr/>
        </p:nvSpPr>
        <p:spPr>
          <a:xfrm>
            <a:off x="518984" y="5445596"/>
            <a:ext cx="11154000" cy="462000"/>
          </a:xfrm>
          <a:prstGeom prst="round1Rect">
            <a:avLst>
              <a:gd name="adj" fmla="val 16667"/>
            </a:avLst>
          </a:prstGeom>
          <a:solidFill>
            <a:srgbClr val="DEEBF7"/>
          </a:solidFill>
          <a:ln>
            <a:noFill/>
          </a:ln>
        </p:spPr>
        <p:txBody>
          <a:bodyPr spcFirstLastPara="1" wrap="square" lIns="121900" tIns="60933" rIns="121900" bIns="60933" anchor="ctr" anchorCtr="0">
            <a:noAutofit/>
          </a:bodyPr>
          <a:lstStyle/>
          <a:p>
            <a:pPr marL="609585" indent="-397923" algn="ctr">
              <a:lnSpc>
                <a:spcPct val="115000"/>
              </a:lnSpc>
              <a:buClr>
                <a:srgbClr val="1070B5"/>
              </a:buClr>
              <a:buSzPts val="1100"/>
              <a:buFont typeface="Arial"/>
              <a:buChar char="•"/>
            </a:pPr>
            <a:r>
              <a:rPr lang="tr-TR" sz="1467" b="1" dirty="0">
                <a:solidFill>
                  <a:srgbClr val="000000"/>
                </a:solidFill>
                <a:latin typeface="Arial"/>
                <a:ea typeface="Arial"/>
                <a:cs typeface="Arial"/>
                <a:sym typeface="Arial"/>
              </a:rPr>
              <a:t>Glofit-GemOx için </a:t>
            </a:r>
            <a:r>
              <a:rPr lang="tr-TR" sz="1467" dirty="0">
                <a:solidFill>
                  <a:srgbClr val="000000"/>
                </a:solidFill>
                <a:latin typeface="Arial"/>
                <a:ea typeface="Arial"/>
                <a:cs typeface="Arial"/>
                <a:sym typeface="Arial"/>
              </a:rPr>
              <a:t>R-GemOx tedavisine kıyasla istatistiksel olarak önemli ve klinik açıdan anlamlı </a:t>
            </a:r>
            <a:r>
              <a:rPr lang="tr-TR" sz="1467" b="1" dirty="0">
                <a:solidFill>
                  <a:srgbClr val="000000"/>
                </a:solidFill>
                <a:latin typeface="Arial"/>
                <a:ea typeface="Arial"/>
                <a:cs typeface="Arial"/>
                <a:sym typeface="Arial"/>
              </a:rPr>
              <a:t>PFS yararı</a:t>
            </a:r>
          </a:p>
        </p:txBody>
      </p:sp>
      <p:grpSp>
        <p:nvGrpSpPr>
          <p:cNvPr id="7966" name="Google Shape;7966;p158"/>
          <p:cNvGrpSpPr/>
          <p:nvPr/>
        </p:nvGrpSpPr>
        <p:grpSpPr>
          <a:xfrm>
            <a:off x="1477741" y="5157210"/>
            <a:ext cx="5215507" cy="307738"/>
            <a:chOff x="5031667" y="4868635"/>
            <a:chExt cx="3911630" cy="230803"/>
          </a:xfrm>
        </p:grpSpPr>
        <p:sp>
          <p:nvSpPr>
            <p:cNvPr id="7967" name="Google Shape;7967;p158"/>
            <p:cNvSpPr txBox="1"/>
            <p:nvPr/>
          </p:nvSpPr>
          <p:spPr>
            <a:xfrm>
              <a:off x="8285686" y="4868635"/>
              <a:ext cx="3450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NE</a:t>
              </a:r>
            </a:p>
          </p:txBody>
        </p:sp>
        <p:sp>
          <p:nvSpPr>
            <p:cNvPr id="7968" name="Google Shape;7968;p158"/>
            <p:cNvSpPr txBox="1"/>
            <p:nvPr/>
          </p:nvSpPr>
          <p:spPr>
            <a:xfrm>
              <a:off x="8598297" y="4868647"/>
              <a:ext cx="3450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NE</a:t>
              </a:r>
            </a:p>
          </p:txBody>
        </p:sp>
        <p:sp>
          <p:nvSpPr>
            <p:cNvPr id="7969" name="Google Shape;7969;p158"/>
            <p:cNvSpPr txBox="1"/>
            <p:nvPr/>
          </p:nvSpPr>
          <p:spPr>
            <a:xfrm>
              <a:off x="8021936" y="4868635"/>
              <a:ext cx="3450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NE</a:t>
              </a:r>
            </a:p>
          </p:txBody>
        </p:sp>
        <p:sp>
          <p:nvSpPr>
            <p:cNvPr id="7970" name="Google Shape;7970;p158"/>
            <p:cNvSpPr txBox="1"/>
            <p:nvPr/>
          </p:nvSpPr>
          <p:spPr>
            <a:xfrm>
              <a:off x="7726358" y="486864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a:t>
              </a:r>
            </a:p>
          </p:txBody>
        </p:sp>
        <p:sp>
          <p:nvSpPr>
            <p:cNvPr id="7971" name="Google Shape;7971;p158"/>
            <p:cNvSpPr txBox="1"/>
            <p:nvPr/>
          </p:nvSpPr>
          <p:spPr>
            <a:xfrm>
              <a:off x="7430513" y="486864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a:t>
              </a:r>
            </a:p>
          </p:txBody>
        </p:sp>
        <p:sp>
          <p:nvSpPr>
            <p:cNvPr id="7972" name="Google Shape;7972;p158"/>
            <p:cNvSpPr txBox="1"/>
            <p:nvPr/>
          </p:nvSpPr>
          <p:spPr>
            <a:xfrm>
              <a:off x="7134667" y="486864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a:t>
              </a:r>
            </a:p>
          </p:txBody>
        </p:sp>
        <p:sp>
          <p:nvSpPr>
            <p:cNvPr id="7973" name="Google Shape;7973;p158"/>
            <p:cNvSpPr txBox="1"/>
            <p:nvPr/>
          </p:nvSpPr>
          <p:spPr>
            <a:xfrm>
              <a:off x="6838695" y="486864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a:t>
              </a:r>
            </a:p>
          </p:txBody>
        </p:sp>
        <p:sp>
          <p:nvSpPr>
            <p:cNvPr id="7974" name="Google Shape;7974;p158"/>
            <p:cNvSpPr txBox="1"/>
            <p:nvPr/>
          </p:nvSpPr>
          <p:spPr>
            <a:xfrm>
              <a:off x="6542850" y="486864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6</a:t>
              </a:r>
            </a:p>
          </p:txBody>
        </p:sp>
        <p:sp>
          <p:nvSpPr>
            <p:cNvPr id="7975" name="Google Shape;7975;p158"/>
            <p:cNvSpPr txBox="1"/>
            <p:nvPr/>
          </p:nvSpPr>
          <p:spPr>
            <a:xfrm>
              <a:off x="6247004" y="486864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9</a:t>
              </a:r>
            </a:p>
          </p:txBody>
        </p:sp>
        <p:sp>
          <p:nvSpPr>
            <p:cNvPr id="7976" name="Google Shape;7976;p158"/>
            <p:cNvSpPr txBox="1"/>
            <p:nvPr/>
          </p:nvSpPr>
          <p:spPr>
            <a:xfrm>
              <a:off x="5951032" y="4868647"/>
              <a:ext cx="3129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14</a:t>
              </a:r>
            </a:p>
          </p:txBody>
        </p:sp>
        <p:sp>
          <p:nvSpPr>
            <p:cNvPr id="7977" name="Google Shape;7977;p158"/>
            <p:cNvSpPr txBox="1"/>
            <p:nvPr/>
          </p:nvSpPr>
          <p:spPr>
            <a:xfrm>
              <a:off x="5623485" y="4868647"/>
              <a:ext cx="3771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22</a:t>
              </a:r>
            </a:p>
          </p:txBody>
        </p:sp>
        <p:sp>
          <p:nvSpPr>
            <p:cNvPr id="7978" name="Google Shape;7978;p158"/>
            <p:cNvSpPr txBox="1"/>
            <p:nvPr/>
          </p:nvSpPr>
          <p:spPr>
            <a:xfrm>
              <a:off x="5327512" y="4868647"/>
              <a:ext cx="3771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34</a:t>
              </a:r>
            </a:p>
          </p:txBody>
        </p:sp>
        <p:sp>
          <p:nvSpPr>
            <p:cNvPr id="7979" name="Google Shape;7979;p158"/>
            <p:cNvSpPr txBox="1"/>
            <p:nvPr/>
          </p:nvSpPr>
          <p:spPr>
            <a:xfrm>
              <a:off x="5031667" y="4868647"/>
              <a:ext cx="377100" cy="230791"/>
            </a:xfrm>
            <a:prstGeom prst="rect">
              <a:avLst/>
            </a:prstGeom>
            <a:noFill/>
            <a:ln>
              <a:noFill/>
            </a:ln>
          </p:spPr>
          <p:txBody>
            <a:bodyPr spcFirstLastPara="1" wrap="square" lIns="121900" tIns="60933" rIns="121900" bIns="60933" anchor="t" anchorCtr="0">
              <a:spAutoFit/>
            </a:bodyPr>
            <a:lstStyle/>
            <a:p>
              <a:pPr algn="ctr">
                <a:buClr>
                  <a:srgbClr val="000000"/>
                </a:buClr>
                <a:buSzPts val="900"/>
              </a:pPr>
              <a:r>
                <a:rPr lang="tr-TR" sz="1200" dirty="0">
                  <a:solidFill>
                    <a:srgbClr val="000000"/>
                  </a:solidFill>
                  <a:latin typeface="Arial"/>
                  <a:ea typeface="Arial"/>
                  <a:cs typeface="Arial"/>
                  <a:sym typeface="Arial"/>
                </a:rPr>
                <a:t>91</a:t>
              </a:r>
            </a:p>
          </p:txBody>
        </p:sp>
      </p:grpSp>
      <p:sp>
        <p:nvSpPr>
          <p:cNvPr id="7980" name="Google Shape;7980;p158"/>
          <p:cNvSpPr txBox="1"/>
          <p:nvPr/>
        </p:nvSpPr>
        <p:spPr>
          <a:xfrm>
            <a:off x="435648" y="5157217"/>
            <a:ext cx="11868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dirty="0">
                <a:solidFill>
                  <a:srgbClr val="0B41CD"/>
                </a:solidFill>
                <a:latin typeface="Arial"/>
                <a:ea typeface="Arial"/>
                <a:cs typeface="Arial"/>
                <a:sym typeface="Arial"/>
              </a:rPr>
              <a:t>R-GemOx</a:t>
            </a:r>
          </a:p>
        </p:txBody>
      </p:sp>
      <p:sp>
        <p:nvSpPr>
          <p:cNvPr id="2" name="Text Placeholder 1"/>
          <p:cNvSpPr>
            <a:spLocks noGrp="1"/>
          </p:cNvSpPr>
          <p:nvPr>
            <p:ph type="body" idx="2"/>
          </p:nvPr>
        </p:nvSpPr>
        <p:spPr/>
        <p:txBody>
          <a:bodyPr/>
          <a:lstStyle/>
          <a:p>
            <a:endParaRPr lang="tr-TR"/>
          </a:p>
        </p:txBody>
      </p:sp>
      <p:sp>
        <p:nvSpPr>
          <p:cNvPr id="286" name="Google Shape;7269;p154"/>
          <p:cNvSpPr txBox="1">
            <a:spLocks noGrp="1"/>
          </p:cNvSpPr>
          <p:nvPr>
            <p:ph type="body" idx="2"/>
          </p:nvPr>
        </p:nvSpPr>
        <p:spPr>
          <a:xfrm>
            <a:off x="7128778" y="6480288"/>
            <a:ext cx="4992127" cy="360000"/>
          </a:xfrm>
          <a:prstGeom prst="rect">
            <a:avLst/>
          </a:prstGeom>
          <a:noFill/>
          <a:ln>
            <a:noFill/>
          </a:ln>
        </p:spPr>
        <p:txBody>
          <a:bodyPr spcFirstLastPara="1" wrap="square" lIns="0" tIns="0" rIns="0" bIns="0" anchor="b" anchorCtr="0">
            <a:noAutofit/>
          </a:bodyPr>
          <a:lstStyle/>
          <a:p>
            <a:pPr marL="212336" indent="-212336" algn="r">
              <a:buSzPts val="800"/>
            </a:pPr>
            <a:r>
              <a:rPr lang="en" sz="667" dirty="0"/>
              <a:t/>
            </a:r>
            <a:br>
              <a:rPr lang="en" sz="667" dirty="0"/>
            </a:br>
            <a:r>
              <a:rPr lang="tr-TR" sz="667" dirty="0"/>
              <a:t>Abramson JS, Ku M, Hertzberg M, et al. Glofitamab plus gemcitabine and oxaliplatin (GLOFIT-GEMOX) for relapsed/refractory (R/R) diffuse large B-cell lymphoma (DLBCL): results of a global randomized phase III trial (STARGLO). Presented at: European Hematology Association 2024 Hybrid Congress; June 13–16, 2024; Madrid, Spain. Abstract LB3438.)</a:t>
            </a:r>
          </a:p>
        </p:txBody>
      </p:sp>
      <p:sp>
        <p:nvSpPr>
          <p:cNvPr id="287" name="TextBox 286"/>
          <p:cNvSpPr txBox="1"/>
          <p:nvPr/>
        </p:nvSpPr>
        <p:spPr>
          <a:xfrm>
            <a:off x="5106240" y="2457751"/>
            <a:ext cx="1066318" cy="297454"/>
          </a:xfrm>
          <a:prstGeom prst="rect">
            <a:avLst/>
          </a:prstGeom>
          <a:noFill/>
        </p:spPr>
        <p:txBody>
          <a:bodyPr wrap="none" rtlCol="0">
            <a:spAutoFit/>
          </a:bodyPr>
          <a:lstStyle/>
          <a:p>
            <a:r>
              <a:rPr lang="tr-TR" sz="1333" dirty="0">
                <a:solidFill>
                  <a:schemeClr val="tx2"/>
                </a:solidFill>
              </a:rPr>
              <a:t>p&lt;0.000001</a:t>
            </a:r>
          </a:p>
        </p:txBody>
      </p:sp>
    </p:spTree>
    <p:extLst>
      <p:ext uri="{BB962C8B-B14F-4D97-AF65-F5344CB8AC3E}">
        <p14:creationId xmlns:p14="http://schemas.microsoft.com/office/powerpoint/2010/main" val="391127768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249"/>
        <p:cNvGrpSpPr/>
        <p:nvPr/>
      </p:nvGrpSpPr>
      <p:grpSpPr>
        <a:xfrm>
          <a:off x="0" y="0"/>
          <a:ext cx="0" cy="0"/>
          <a:chOff x="0" y="0"/>
          <a:chExt cx="0" cy="0"/>
        </a:xfrm>
      </p:grpSpPr>
      <p:sp>
        <p:nvSpPr>
          <p:cNvPr id="8250" name="Google Shape;8250;p165"/>
          <p:cNvSpPr txBox="1">
            <a:spLocks noGrp="1"/>
          </p:cNvSpPr>
          <p:nvPr>
            <p:ph type="body" idx="1"/>
          </p:nvPr>
        </p:nvSpPr>
        <p:spPr>
          <a:xfrm>
            <a:off x="81304" y="6273883"/>
            <a:ext cx="7094000" cy="360000"/>
          </a:xfrm>
          <a:prstGeom prst="rect">
            <a:avLst/>
          </a:prstGeom>
          <a:noFill/>
          <a:ln>
            <a:noFill/>
          </a:ln>
        </p:spPr>
        <p:txBody>
          <a:bodyPr spcFirstLastPara="1" wrap="square" lIns="0" tIns="0" rIns="0" bIns="0" anchor="b" anchorCtr="0">
            <a:noAutofit/>
          </a:bodyPr>
          <a:lstStyle/>
          <a:p>
            <a:pPr marL="0" indent="0">
              <a:buSzPts val="810"/>
              <a:buNone/>
            </a:pPr>
            <a:r>
              <a:rPr lang="tr-TR" sz="933" dirty="0"/>
              <a:t>AO, advers olay; ASCT, otolog kök hücre transplantasyonu; S, siklus; CR, tam yanıt; CRS, sitokin salınım sendromu; DLBCL, diffüz büyük B hücreli lenfoma; Glofit-GemOx, glofitamab artı gemsitabin ve oksaliplatin; HR, tehlike oranı; </a:t>
            </a:r>
            <a:r>
              <a:rPr lang="en" sz="933" dirty="0"/>
              <a:t/>
            </a:r>
            <a:br>
              <a:rPr lang="en" sz="933" dirty="0"/>
            </a:br>
            <a:r>
              <a:rPr lang="tr-TR" sz="933" dirty="0"/>
              <a:t>PFS, progresyonsuz sağkalım; OS, genel sağkalım; R/R, relaps gösteren/refrakter; R-GemOx, rituximab artı gemsitabin ve oksaliplatin.</a:t>
            </a:r>
          </a:p>
        </p:txBody>
      </p:sp>
      <p:sp>
        <p:nvSpPr>
          <p:cNvPr id="8252" name="Google Shape;8252;p165"/>
          <p:cNvSpPr/>
          <p:nvPr/>
        </p:nvSpPr>
        <p:spPr>
          <a:xfrm>
            <a:off x="0" y="1"/>
            <a:ext cx="12192000" cy="240000"/>
          </a:xfrm>
          <a:prstGeom prst="rect">
            <a:avLst/>
          </a:prstGeom>
          <a:gradFill>
            <a:gsLst>
              <a:gs pos="0">
                <a:srgbClr val="8FC7FF"/>
              </a:gs>
              <a:gs pos="25000">
                <a:srgbClr val="8FC7FF"/>
              </a:gs>
              <a:gs pos="66000">
                <a:srgbClr val="C9E6FF"/>
              </a:gs>
              <a:gs pos="100000">
                <a:srgbClr val="FFFFFF"/>
              </a:gs>
            </a:gsLst>
            <a:path path="circle">
              <a:fillToRect r="100000" b="100000"/>
            </a:path>
            <a:tileRect l="-100000" t="-100000"/>
          </a:gradFill>
          <a:ln>
            <a:noFill/>
          </a:ln>
        </p:spPr>
        <p:txBody>
          <a:bodyPr spcFirstLastPara="1" wrap="square" lIns="121900" tIns="60933" rIns="121900" bIns="60933" anchor="ctr" anchorCtr="0">
            <a:noAutofit/>
          </a:bodyPr>
          <a:lstStyle/>
          <a:p>
            <a:pPr>
              <a:buClr>
                <a:srgbClr val="000000"/>
              </a:buClr>
              <a:buSzPts val="1200"/>
            </a:pPr>
            <a:endParaRPr sz="1600" i="1" dirty="0">
              <a:solidFill>
                <a:srgbClr val="FFFFFF"/>
              </a:solidFill>
              <a:latin typeface="Arial"/>
              <a:ea typeface="Arial"/>
              <a:cs typeface="Arial"/>
              <a:sym typeface="Arial"/>
            </a:endParaRPr>
          </a:p>
        </p:txBody>
      </p:sp>
      <p:sp>
        <p:nvSpPr>
          <p:cNvPr id="8253" name="Google Shape;8253;p165"/>
          <p:cNvSpPr/>
          <p:nvPr/>
        </p:nvSpPr>
        <p:spPr>
          <a:xfrm rot="10800000" flipH="1">
            <a:off x="0" y="4333"/>
            <a:ext cx="2494400" cy="341600"/>
          </a:xfrm>
          <a:prstGeom prst="snipRoundRect">
            <a:avLst>
              <a:gd name="adj1" fmla="val 16667"/>
              <a:gd name="adj2" fmla="val 50000"/>
            </a:avLst>
          </a:prstGeom>
          <a:solidFill>
            <a:srgbClr val="8FC7FF"/>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rgbClr val="FFFFFF"/>
              </a:solidFill>
              <a:latin typeface="Arial"/>
              <a:ea typeface="Arial"/>
              <a:cs typeface="Arial"/>
              <a:sym typeface="Arial"/>
            </a:endParaRPr>
          </a:p>
        </p:txBody>
      </p:sp>
      <p:sp>
        <p:nvSpPr>
          <p:cNvPr id="8254" name="Google Shape;8254;p165"/>
          <p:cNvSpPr txBox="1"/>
          <p:nvPr/>
        </p:nvSpPr>
        <p:spPr>
          <a:xfrm>
            <a:off x="1043767" y="21333"/>
            <a:ext cx="1101600" cy="307722"/>
          </a:xfrm>
          <a:prstGeom prst="rect">
            <a:avLst/>
          </a:prstGeom>
          <a:noFill/>
          <a:ln>
            <a:noFill/>
          </a:ln>
        </p:spPr>
        <p:txBody>
          <a:bodyPr spcFirstLastPara="1" wrap="square" lIns="121900" tIns="60933" rIns="121900" bIns="60933" anchor="t" anchorCtr="0">
            <a:spAutoFit/>
          </a:bodyPr>
          <a:lstStyle/>
          <a:p>
            <a:pPr>
              <a:buClr>
                <a:srgbClr val="000000"/>
              </a:buClr>
              <a:buSzPts val="900"/>
            </a:pPr>
            <a:r>
              <a:rPr lang="tr-TR" sz="1200" i="1" dirty="0">
                <a:solidFill>
                  <a:srgbClr val="000000"/>
                </a:solidFill>
                <a:latin typeface="Arial"/>
                <a:ea typeface="Arial"/>
                <a:cs typeface="Arial"/>
                <a:sym typeface="Arial"/>
              </a:rPr>
              <a:t>R/R DLBCL</a:t>
            </a:r>
          </a:p>
        </p:txBody>
      </p:sp>
      <p:sp>
        <p:nvSpPr>
          <p:cNvPr id="8256" name="Google Shape;8256;p165"/>
          <p:cNvSpPr/>
          <p:nvPr/>
        </p:nvSpPr>
        <p:spPr>
          <a:xfrm>
            <a:off x="0" y="35533"/>
            <a:ext cx="1101600" cy="279200"/>
          </a:xfrm>
          <a:prstGeom prst="roundRect">
            <a:avLst>
              <a:gd name="adj" fmla="val 15117"/>
            </a:avLst>
          </a:prstGeom>
          <a:solidFill>
            <a:srgbClr val="F8D849"/>
          </a:solidFill>
          <a:ln>
            <a:noFill/>
          </a:ln>
        </p:spPr>
        <p:txBody>
          <a:bodyPr spcFirstLastPara="1" wrap="square" lIns="121900" tIns="121900" rIns="121900" bIns="121900" anchor="ctr" anchorCtr="0">
            <a:noAutofit/>
          </a:bodyPr>
          <a:lstStyle/>
          <a:p>
            <a:pPr algn="ctr">
              <a:buClr>
                <a:srgbClr val="000000"/>
              </a:buClr>
              <a:buSzPts val="900"/>
            </a:pPr>
            <a:r>
              <a:rPr lang="tr-TR" sz="1200" dirty="0">
                <a:solidFill>
                  <a:srgbClr val="000000"/>
                </a:solidFill>
                <a:latin typeface="Arial"/>
                <a:ea typeface="Arial"/>
                <a:cs typeface="Arial"/>
                <a:sym typeface="Arial"/>
              </a:rPr>
              <a:t>STARGLO</a:t>
            </a:r>
          </a:p>
        </p:txBody>
      </p:sp>
      <p:sp>
        <p:nvSpPr>
          <p:cNvPr id="8257" name="Google Shape;8257;p165"/>
          <p:cNvSpPr/>
          <p:nvPr/>
        </p:nvSpPr>
        <p:spPr>
          <a:xfrm>
            <a:off x="1262300" y="1184900"/>
            <a:ext cx="10348800" cy="4916800"/>
          </a:xfrm>
          <a:prstGeom prst="rect">
            <a:avLst/>
          </a:prstGeom>
          <a:solidFill>
            <a:srgbClr val="CFE4F9"/>
          </a:solidFill>
          <a:ln>
            <a:noFill/>
          </a:ln>
        </p:spPr>
        <p:txBody>
          <a:bodyPr spcFirstLastPara="1" wrap="square" lIns="121900" tIns="121900" rIns="121900" bIns="121900" anchor="ctr" anchorCtr="0">
            <a:noAutofit/>
          </a:bodyPr>
          <a:lstStyle/>
          <a:p>
            <a:pPr>
              <a:buClr>
                <a:srgbClr val="000000"/>
              </a:buClr>
              <a:buSzPts val="1400"/>
            </a:pPr>
            <a:endParaRPr sz="1867" dirty="0">
              <a:solidFill>
                <a:srgbClr val="000000"/>
              </a:solidFill>
              <a:latin typeface="Arial"/>
              <a:ea typeface="Arial"/>
              <a:cs typeface="Arial"/>
              <a:sym typeface="Arial"/>
            </a:endParaRPr>
          </a:p>
        </p:txBody>
      </p:sp>
      <p:cxnSp>
        <p:nvCxnSpPr>
          <p:cNvPr id="8258" name="Google Shape;8258;p165"/>
          <p:cNvCxnSpPr/>
          <p:nvPr/>
        </p:nvCxnSpPr>
        <p:spPr>
          <a:xfrm>
            <a:off x="1274344" y="3652533"/>
            <a:ext cx="10308000" cy="6000"/>
          </a:xfrm>
          <a:prstGeom prst="straightConnector1">
            <a:avLst/>
          </a:prstGeom>
          <a:noFill/>
          <a:ln w="9525" cap="flat" cmpd="sng">
            <a:solidFill>
              <a:schemeClr val="lt2"/>
            </a:solidFill>
            <a:prstDash val="dash"/>
            <a:round/>
            <a:headEnd type="none" w="sm" len="sm"/>
            <a:tailEnd type="none" w="sm" len="sm"/>
          </a:ln>
        </p:spPr>
      </p:cxnSp>
      <p:sp>
        <p:nvSpPr>
          <p:cNvPr id="8259" name="Google Shape;8259;p165"/>
          <p:cNvSpPr txBox="1"/>
          <p:nvPr/>
        </p:nvSpPr>
        <p:spPr>
          <a:xfrm>
            <a:off x="304967" y="426720"/>
            <a:ext cx="10618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Varılan sonuçlar</a:t>
            </a:r>
          </a:p>
        </p:txBody>
      </p:sp>
      <p:sp>
        <p:nvSpPr>
          <p:cNvPr id="8260" name="Google Shape;8260;p165"/>
          <p:cNvSpPr txBox="1"/>
          <p:nvPr/>
        </p:nvSpPr>
        <p:spPr>
          <a:xfrm>
            <a:off x="1262300" y="1378733"/>
            <a:ext cx="9875200" cy="1886400"/>
          </a:xfrm>
          <a:prstGeom prst="rect">
            <a:avLst/>
          </a:prstGeom>
          <a:noFill/>
          <a:ln>
            <a:noFill/>
          </a:ln>
        </p:spPr>
        <p:txBody>
          <a:bodyPr spcFirstLastPara="1" wrap="square" lIns="96000" tIns="0" rIns="96000" bIns="0" anchor="t" anchorCtr="0">
            <a:noAutofit/>
          </a:bodyPr>
          <a:lstStyle/>
          <a:p>
            <a:pPr marL="212401" indent="-195468">
              <a:spcBef>
                <a:spcPts val="1333"/>
              </a:spcBef>
              <a:buClr>
                <a:srgbClr val="0B41CD"/>
              </a:buClr>
              <a:buSzPts val="1400"/>
              <a:buFont typeface="Arial"/>
              <a:buChar char="•"/>
            </a:pPr>
            <a:r>
              <a:rPr lang="tr-TR" sz="1600" dirty="0">
                <a:solidFill>
                  <a:srgbClr val="000000"/>
                </a:solidFill>
                <a:latin typeface="Arial"/>
                <a:ea typeface="Arial"/>
                <a:cs typeface="Arial"/>
                <a:sym typeface="Arial"/>
              </a:rPr>
              <a:t>GemOx tedavisine ek olarak uygulanan sabit süreli glofitamabın, ASCT için uygun olmayan R/R DLBCL hastalarındaki istatistiksel olarak önemli ve klinik açıdan anlamlı OS yararı gösterilmiştir</a:t>
            </a:r>
          </a:p>
          <a:p>
            <a:pPr marL="507218" lvl="1" indent="-260453">
              <a:spcBef>
                <a:spcPts val="1333"/>
              </a:spcBef>
              <a:buClr>
                <a:srgbClr val="0B41CD"/>
              </a:buClr>
              <a:buSzPts val="1200"/>
              <a:buFont typeface="Arial"/>
              <a:buChar char="–"/>
            </a:pPr>
            <a:r>
              <a:rPr lang="tr-TR" sz="1600" dirty="0">
                <a:solidFill>
                  <a:srgbClr val="000000"/>
                </a:solidFill>
                <a:latin typeface="Arial"/>
                <a:ea typeface="Arial"/>
                <a:cs typeface="Arial"/>
                <a:sym typeface="Arial"/>
              </a:rPr>
              <a:t>R-GemOx tedavisiyle </a:t>
            </a:r>
            <a:r>
              <a:rPr lang="tr-TR" sz="1600" b="1" dirty="0">
                <a:solidFill>
                  <a:srgbClr val="000000"/>
                </a:solidFill>
                <a:latin typeface="Arial"/>
                <a:ea typeface="Arial"/>
                <a:cs typeface="Arial"/>
                <a:sym typeface="Arial"/>
              </a:rPr>
              <a:t>12,9 ay</a:t>
            </a:r>
            <a:r>
              <a:rPr lang="tr-TR" sz="1600" dirty="0">
                <a:solidFill>
                  <a:srgbClr val="000000"/>
                </a:solidFill>
                <a:latin typeface="Arial"/>
                <a:ea typeface="Arial"/>
                <a:cs typeface="Arial"/>
                <a:sym typeface="Arial"/>
              </a:rPr>
              <a:t> olan süreyle karşılaştırıldığında, Glofit-GemOx tedavisiyle </a:t>
            </a:r>
            <a:r>
              <a:rPr lang="tr-TR" sz="1600" b="1" dirty="0">
                <a:solidFill>
                  <a:srgbClr val="000000"/>
                </a:solidFill>
                <a:latin typeface="Arial"/>
                <a:ea typeface="Arial"/>
                <a:cs typeface="Arial"/>
                <a:sym typeface="Arial"/>
              </a:rPr>
              <a:t>25,5 ay </a:t>
            </a:r>
            <a:r>
              <a:rPr lang="tr-TR" sz="1600" dirty="0">
                <a:solidFill>
                  <a:srgbClr val="000000"/>
                </a:solidFill>
                <a:latin typeface="Arial"/>
                <a:ea typeface="Arial"/>
                <a:cs typeface="Arial"/>
                <a:sym typeface="Arial"/>
              </a:rPr>
              <a:t>süreli medyan OS elde edilmiştir (HR 0,62)</a:t>
            </a:r>
          </a:p>
          <a:p>
            <a:pPr marL="507218" lvl="1" indent="-277386">
              <a:spcBef>
                <a:spcPts val="1333"/>
              </a:spcBef>
              <a:spcAft>
                <a:spcPts val="1333"/>
              </a:spcAft>
              <a:buClr>
                <a:srgbClr val="0B41CD"/>
              </a:buClr>
              <a:buSzPts val="1400"/>
              <a:buFont typeface="Arial"/>
              <a:buChar char="–"/>
            </a:pPr>
            <a:r>
              <a:rPr lang="tr-TR" sz="1600" dirty="0">
                <a:solidFill>
                  <a:srgbClr val="000000"/>
                </a:solidFill>
                <a:latin typeface="Arial"/>
                <a:ea typeface="Arial"/>
                <a:cs typeface="Arial"/>
                <a:sym typeface="Arial"/>
              </a:rPr>
              <a:t>Glofit-GemOx, medyan PFS'de (</a:t>
            </a:r>
            <a:r>
              <a:rPr lang="tr-TR" sz="1600" b="1" dirty="0">
                <a:solidFill>
                  <a:srgbClr val="000000"/>
                </a:solidFill>
                <a:latin typeface="Arial"/>
                <a:ea typeface="Arial"/>
                <a:cs typeface="Arial"/>
                <a:sym typeface="Arial"/>
              </a:rPr>
              <a:t>3,6 vs 13,8 ay</a:t>
            </a:r>
            <a:r>
              <a:rPr lang="tr-TR" sz="1600" dirty="0">
                <a:solidFill>
                  <a:srgbClr val="000000"/>
                </a:solidFill>
                <a:latin typeface="Arial"/>
                <a:ea typeface="Arial"/>
                <a:cs typeface="Arial"/>
                <a:sym typeface="Arial"/>
              </a:rPr>
              <a:t>) ve CR oranında (</a:t>
            </a:r>
            <a:r>
              <a:rPr lang="tr-TR" sz="1600" b="1" dirty="0">
                <a:solidFill>
                  <a:srgbClr val="000000"/>
                </a:solidFill>
                <a:latin typeface="Arial"/>
                <a:ea typeface="Arial"/>
                <a:cs typeface="Arial"/>
                <a:sym typeface="Arial"/>
              </a:rPr>
              <a:t>%25,3 vs %58,5</a:t>
            </a:r>
            <a:r>
              <a:rPr lang="tr-TR" sz="1600" dirty="0">
                <a:solidFill>
                  <a:srgbClr val="000000"/>
                </a:solidFill>
                <a:latin typeface="Arial"/>
                <a:ea typeface="Arial"/>
                <a:cs typeface="Arial"/>
                <a:sym typeface="Arial"/>
              </a:rPr>
              <a:t>) artış sağlamıştır</a:t>
            </a:r>
          </a:p>
        </p:txBody>
      </p:sp>
      <p:sp>
        <p:nvSpPr>
          <p:cNvPr id="8261" name="Google Shape;8261;p165"/>
          <p:cNvSpPr txBox="1"/>
          <p:nvPr/>
        </p:nvSpPr>
        <p:spPr>
          <a:xfrm>
            <a:off x="1346367" y="3747081"/>
            <a:ext cx="9875200" cy="1032800"/>
          </a:xfrm>
          <a:prstGeom prst="rect">
            <a:avLst/>
          </a:prstGeom>
          <a:noFill/>
          <a:ln>
            <a:noFill/>
          </a:ln>
        </p:spPr>
        <p:txBody>
          <a:bodyPr spcFirstLastPara="1" wrap="square" lIns="96000" tIns="0" rIns="96000" bIns="0" anchor="t" anchorCtr="0">
            <a:noAutofit/>
          </a:bodyPr>
          <a:lstStyle/>
          <a:p>
            <a:pPr marL="212401" indent="-195468">
              <a:spcBef>
                <a:spcPts val="1600"/>
              </a:spcBef>
              <a:buClr>
                <a:srgbClr val="0B41CD"/>
              </a:buClr>
              <a:buSzPts val="1400"/>
              <a:buFont typeface="Arial"/>
              <a:buChar char="•"/>
            </a:pPr>
            <a:r>
              <a:rPr lang="tr-TR" sz="1600" dirty="0">
                <a:solidFill>
                  <a:srgbClr val="000000"/>
                </a:solidFill>
                <a:latin typeface="Arial"/>
                <a:ea typeface="Arial"/>
                <a:cs typeface="Arial"/>
                <a:sym typeface="Arial"/>
              </a:rPr>
              <a:t>Glofit-GemOx tolere edilebilmiştir; AO'lar, çalışma ilaçlarının bilinen risk faktörleriyle tutarlılık göstermiştir </a:t>
            </a:r>
          </a:p>
          <a:p>
            <a:pPr marL="507218" lvl="1" indent="-260453">
              <a:spcBef>
                <a:spcPts val="1600"/>
              </a:spcBef>
              <a:buClr>
                <a:srgbClr val="0B41CD"/>
              </a:buClr>
              <a:buSzPts val="1200"/>
              <a:buFont typeface="Arial"/>
              <a:buChar char="–"/>
            </a:pPr>
            <a:r>
              <a:rPr lang="tr-TR" sz="1600" dirty="0">
                <a:solidFill>
                  <a:srgbClr val="000000"/>
                </a:solidFill>
                <a:latin typeface="Arial"/>
                <a:ea typeface="Arial"/>
                <a:cs typeface="Arial"/>
                <a:sym typeface="Arial"/>
              </a:rPr>
              <a:t>CRS ağırlıklı olarak S1'de ortaya çıkmış ve çoğunlukla düşük dereceli olarak değerlendirilmiştir</a:t>
            </a:r>
          </a:p>
        </p:txBody>
      </p:sp>
      <p:sp>
        <p:nvSpPr>
          <p:cNvPr id="8262" name="Google Shape;8262;p165"/>
          <p:cNvSpPr/>
          <p:nvPr/>
        </p:nvSpPr>
        <p:spPr>
          <a:xfrm rot="-5400000">
            <a:off x="-1411233" y="3314300"/>
            <a:ext cx="4913200" cy="661600"/>
          </a:xfrm>
          <a:prstGeom prst="round2SameRect">
            <a:avLst>
              <a:gd name="adj1" fmla="val 15749"/>
              <a:gd name="adj2" fmla="val 0"/>
            </a:avLst>
          </a:prstGeom>
          <a:solidFill>
            <a:schemeClr val="lt2"/>
          </a:solidFill>
          <a:ln>
            <a:noFill/>
          </a:ln>
        </p:spPr>
        <p:txBody>
          <a:bodyPr spcFirstLastPara="1" wrap="square" lIns="121900" tIns="121900" rIns="121900" bIns="121900" anchor="ctr" anchorCtr="0">
            <a:noAutofit/>
          </a:bodyPr>
          <a:lstStyle/>
          <a:p>
            <a:pPr algn="ctr">
              <a:buClr>
                <a:srgbClr val="000000"/>
              </a:buClr>
              <a:buSzPts val="1400"/>
            </a:pPr>
            <a:endParaRPr sz="1867" baseline="30000" dirty="0">
              <a:solidFill>
                <a:schemeClr val="lt1"/>
              </a:solidFill>
              <a:latin typeface="Arial"/>
              <a:ea typeface="Arial"/>
              <a:cs typeface="Arial"/>
              <a:sym typeface="Arial"/>
            </a:endParaRPr>
          </a:p>
        </p:txBody>
      </p:sp>
      <p:pic>
        <p:nvPicPr>
          <p:cNvPr id="8263" name="Google Shape;8263;p165"/>
          <p:cNvPicPr preferRelativeResize="0"/>
          <p:nvPr/>
        </p:nvPicPr>
        <p:blipFill rotWithShape="1">
          <a:blip r:embed="rId3">
            <a:alphaModFix/>
          </a:blip>
          <a:srcRect/>
          <a:stretch/>
        </p:blipFill>
        <p:spPr>
          <a:xfrm>
            <a:off x="736767" y="1842633"/>
            <a:ext cx="609600" cy="609600"/>
          </a:xfrm>
          <a:prstGeom prst="rect">
            <a:avLst/>
          </a:prstGeom>
          <a:noFill/>
          <a:ln>
            <a:noFill/>
          </a:ln>
        </p:spPr>
      </p:pic>
      <p:pic>
        <p:nvPicPr>
          <p:cNvPr id="8264" name="Google Shape;8264;p165"/>
          <p:cNvPicPr preferRelativeResize="0"/>
          <p:nvPr/>
        </p:nvPicPr>
        <p:blipFill rotWithShape="1">
          <a:blip r:embed="rId4">
            <a:alphaModFix/>
          </a:blip>
          <a:srcRect/>
          <a:stretch/>
        </p:blipFill>
        <p:spPr>
          <a:xfrm>
            <a:off x="736767" y="3978333"/>
            <a:ext cx="609600" cy="609600"/>
          </a:xfrm>
          <a:prstGeom prst="rect">
            <a:avLst/>
          </a:prstGeom>
          <a:noFill/>
          <a:ln>
            <a:noFill/>
          </a:ln>
        </p:spPr>
      </p:pic>
      <p:cxnSp>
        <p:nvCxnSpPr>
          <p:cNvPr id="8265" name="Google Shape;8265;p165"/>
          <p:cNvCxnSpPr/>
          <p:nvPr/>
        </p:nvCxnSpPr>
        <p:spPr>
          <a:xfrm rot="10800000" flipH="1">
            <a:off x="736769" y="3648533"/>
            <a:ext cx="609600" cy="10000"/>
          </a:xfrm>
          <a:prstGeom prst="straightConnector1">
            <a:avLst/>
          </a:prstGeom>
          <a:noFill/>
          <a:ln w="9525" cap="flat" cmpd="sng">
            <a:solidFill>
              <a:schemeClr val="lt1"/>
            </a:solidFill>
            <a:prstDash val="dash"/>
            <a:round/>
            <a:headEnd type="none" w="sm" len="sm"/>
            <a:tailEnd type="none" w="sm" len="sm"/>
          </a:ln>
        </p:spPr>
      </p:cxnSp>
      <p:cxnSp>
        <p:nvCxnSpPr>
          <p:cNvPr id="8266" name="Google Shape;8266;p165"/>
          <p:cNvCxnSpPr/>
          <p:nvPr/>
        </p:nvCxnSpPr>
        <p:spPr>
          <a:xfrm>
            <a:off x="1282711" y="4722900"/>
            <a:ext cx="10308000" cy="6000"/>
          </a:xfrm>
          <a:prstGeom prst="straightConnector1">
            <a:avLst/>
          </a:prstGeom>
          <a:noFill/>
          <a:ln w="9525" cap="flat" cmpd="sng">
            <a:solidFill>
              <a:schemeClr val="lt2"/>
            </a:solidFill>
            <a:prstDash val="dash"/>
            <a:round/>
            <a:headEnd type="none" w="sm" len="sm"/>
            <a:tailEnd type="none" w="sm" len="sm"/>
          </a:ln>
        </p:spPr>
      </p:cxnSp>
      <p:cxnSp>
        <p:nvCxnSpPr>
          <p:cNvPr id="8267" name="Google Shape;8267;p165"/>
          <p:cNvCxnSpPr/>
          <p:nvPr/>
        </p:nvCxnSpPr>
        <p:spPr>
          <a:xfrm rot="10800000" flipH="1">
            <a:off x="740569" y="4720900"/>
            <a:ext cx="609600" cy="10000"/>
          </a:xfrm>
          <a:prstGeom prst="straightConnector1">
            <a:avLst/>
          </a:prstGeom>
          <a:noFill/>
          <a:ln w="9525" cap="flat" cmpd="sng">
            <a:solidFill>
              <a:schemeClr val="lt1"/>
            </a:solidFill>
            <a:prstDash val="dash"/>
            <a:round/>
            <a:headEnd type="none" w="sm" len="sm"/>
            <a:tailEnd type="none" w="sm" len="sm"/>
          </a:ln>
        </p:spPr>
      </p:cxnSp>
      <p:pic>
        <p:nvPicPr>
          <p:cNvPr id="8268" name="Google Shape;8268;p165"/>
          <p:cNvPicPr preferRelativeResize="0"/>
          <p:nvPr/>
        </p:nvPicPr>
        <p:blipFill rotWithShape="1">
          <a:blip r:embed="rId5">
            <a:alphaModFix/>
          </a:blip>
          <a:srcRect/>
          <a:stretch/>
        </p:blipFill>
        <p:spPr>
          <a:xfrm>
            <a:off x="736767" y="5152000"/>
            <a:ext cx="609600" cy="609600"/>
          </a:xfrm>
          <a:prstGeom prst="rect">
            <a:avLst/>
          </a:prstGeom>
          <a:noFill/>
          <a:ln>
            <a:noFill/>
          </a:ln>
        </p:spPr>
      </p:pic>
      <p:sp>
        <p:nvSpPr>
          <p:cNvPr id="22" name="Google Shape;7269;p154"/>
          <p:cNvSpPr txBox="1">
            <a:spLocks noGrp="1"/>
          </p:cNvSpPr>
          <p:nvPr>
            <p:ph type="body" idx="2"/>
          </p:nvPr>
        </p:nvSpPr>
        <p:spPr>
          <a:xfrm>
            <a:off x="7128778" y="6480288"/>
            <a:ext cx="4992127" cy="360000"/>
          </a:xfrm>
          <a:prstGeom prst="rect">
            <a:avLst/>
          </a:prstGeom>
          <a:noFill/>
          <a:ln>
            <a:noFill/>
          </a:ln>
        </p:spPr>
        <p:txBody>
          <a:bodyPr spcFirstLastPara="1" wrap="square" lIns="0" tIns="0" rIns="0" bIns="0" anchor="b" anchorCtr="0">
            <a:noAutofit/>
          </a:bodyPr>
          <a:lstStyle/>
          <a:p>
            <a:pPr marL="212336" indent="-212336" algn="r">
              <a:buSzPts val="800"/>
            </a:pPr>
            <a:r>
              <a:rPr lang="en" sz="667" dirty="0"/>
              <a:t/>
            </a:r>
            <a:br>
              <a:rPr lang="en" sz="667" dirty="0"/>
            </a:br>
            <a:r>
              <a:rPr lang="tr-TR" sz="667" dirty="0"/>
              <a:t>Abramson JS, Ku M, Hertzberg M, et al. Glofitamab plus gemcitabine and oxaliplatin (GLOFIT-GEMOX) for relapsed/refractory (R/R) diffuse large B-cell lymphoma (DLBCL): results of a global randomized phase III trial (STARGLO). Presented at: European Hematology Association 2024 Hybrid Congress; June 13–16, 2024; Madrid, Spain. Abstract LB3438.)</a:t>
            </a:r>
          </a:p>
        </p:txBody>
      </p:sp>
    </p:spTree>
    <p:extLst>
      <p:ext uri="{BB962C8B-B14F-4D97-AF65-F5344CB8AC3E}">
        <p14:creationId xmlns:p14="http://schemas.microsoft.com/office/powerpoint/2010/main" val="388634815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90"/>
          <p:cNvSpPr/>
          <p:nvPr/>
        </p:nvSpPr>
        <p:spPr>
          <a:xfrm>
            <a:off x="2120400" y="3255101"/>
            <a:ext cx="7685200" cy="889600"/>
          </a:xfrm>
          <a:prstGeom prst="rect">
            <a:avLst/>
          </a:prstGeom>
          <a:noFill/>
          <a:ln w="25400" cap="flat" cmpd="sng">
            <a:solidFill>
              <a:schemeClr val="lt2"/>
            </a:solidFill>
            <a:prstDash val="solid"/>
            <a:round/>
            <a:headEnd type="none" w="sm" len="sm"/>
            <a:tailEnd type="none" w="sm" len="sm"/>
          </a:ln>
        </p:spPr>
        <p:txBody>
          <a:bodyPr spcFirstLastPara="1" wrap="square" lIns="109700" tIns="54833" rIns="109700" bIns="54833" anchor="ctr" anchorCtr="0">
            <a:noAutofit/>
          </a:bodyPr>
          <a:lstStyle/>
          <a:p>
            <a:pPr algn="ctr">
              <a:buClr>
                <a:srgbClr val="000000"/>
              </a:buClr>
              <a:buSzPts val="1000"/>
            </a:pPr>
            <a:endParaRPr sz="1333">
              <a:solidFill>
                <a:schemeClr val="lt1"/>
              </a:solidFill>
              <a:latin typeface="Arial"/>
              <a:ea typeface="Arial"/>
              <a:cs typeface="Arial"/>
              <a:sym typeface="Arial"/>
            </a:endParaRPr>
          </a:p>
        </p:txBody>
      </p:sp>
      <p:sp>
        <p:nvSpPr>
          <p:cNvPr id="897" name="Google Shape;897;p90"/>
          <p:cNvSpPr/>
          <p:nvPr/>
        </p:nvSpPr>
        <p:spPr>
          <a:xfrm>
            <a:off x="2120400" y="4335244"/>
            <a:ext cx="7685200" cy="620000"/>
          </a:xfrm>
          <a:prstGeom prst="rect">
            <a:avLst/>
          </a:prstGeom>
          <a:solidFill>
            <a:srgbClr val="CFE2F3"/>
          </a:solidFill>
          <a:ln w="25400" cap="flat" cmpd="sng">
            <a:solidFill>
              <a:schemeClr val="lt2"/>
            </a:solidFill>
            <a:prstDash val="solid"/>
            <a:round/>
            <a:headEnd type="none" w="sm" len="sm"/>
            <a:tailEnd type="none" w="sm" len="sm"/>
          </a:ln>
        </p:spPr>
        <p:txBody>
          <a:bodyPr spcFirstLastPara="1" wrap="square" lIns="109700" tIns="54833" rIns="109700" bIns="54833" anchor="ctr" anchorCtr="0">
            <a:noAutofit/>
          </a:bodyPr>
          <a:lstStyle/>
          <a:p>
            <a:pPr algn="ctr">
              <a:buClr>
                <a:srgbClr val="000000"/>
              </a:buClr>
              <a:buSzPts val="1000"/>
            </a:pPr>
            <a:endParaRPr sz="1333">
              <a:solidFill>
                <a:schemeClr val="lt1"/>
              </a:solidFill>
              <a:latin typeface="Arial"/>
              <a:ea typeface="Arial"/>
              <a:cs typeface="Arial"/>
              <a:sym typeface="Arial"/>
            </a:endParaRPr>
          </a:p>
        </p:txBody>
      </p:sp>
      <p:sp>
        <p:nvSpPr>
          <p:cNvPr id="898" name="Google Shape;898;p90"/>
          <p:cNvSpPr txBox="1">
            <a:spLocks noGrp="1"/>
          </p:cNvSpPr>
          <p:nvPr>
            <p:ph type="body" idx="1"/>
          </p:nvPr>
        </p:nvSpPr>
        <p:spPr>
          <a:xfrm>
            <a:off x="513557" y="6003433"/>
            <a:ext cx="8156400" cy="143600"/>
          </a:xfrm>
          <a:prstGeom prst="rect">
            <a:avLst/>
          </a:prstGeom>
          <a:noFill/>
          <a:ln>
            <a:noFill/>
          </a:ln>
        </p:spPr>
        <p:txBody>
          <a:bodyPr spcFirstLastPara="1" wrap="square" lIns="0" tIns="0" rIns="0" bIns="0" anchor="b" anchorCtr="0">
            <a:noAutofit/>
          </a:bodyPr>
          <a:lstStyle/>
          <a:p>
            <a:pPr marL="0" indent="0">
              <a:buSzPts val="800"/>
            </a:pPr>
            <a:r>
              <a:rPr lang="en" dirty="0"/>
              <a:t>The study also included patients treated with Pola+BG and R/R follicular lymphoma cohorts, which have been reported elsewhere.</a:t>
            </a:r>
            <a:endParaRPr dirty="0"/>
          </a:p>
          <a:p>
            <a:pPr marL="0" indent="0">
              <a:buSzPts val="800"/>
            </a:pPr>
            <a:r>
              <a:rPr lang="en" dirty="0"/>
              <a:t>SCT, stem cell transplant.</a:t>
            </a:r>
            <a:endParaRPr dirty="0"/>
          </a:p>
        </p:txBody>
      </p:sp>
      <p:sp>
        <p:nvSpPr>
          <p:cNvPr id="899" name="Google Shape;899;p90"/>
          <p:cNvSpPr txBox="1">
            <a:spLocks noGrp="1"/>
          </p:cNvSpPr>
          <p:nvPr>
            <p:ph type="title"/>
          </p:nvPr>
        </p:nvSpPr>
        <p:spPr>
          <a:xfrm>
            <a:off x="508000" y="410257"/>
            <a:ext cx="10293200" cy="868800"/>
          </a:xfrm>
          <a:prstGeom prst="rect">
            <a:avLst/>
          </a:prstGeom>
          <a:noFill/>
          <a:ln>
            <a:noFill/>
          </a:ln>
        </p:spPr>
        <p:txBody>
          <a:bodyPr spcFirstLastPara="1" wrap="square" lIns="0" tIns="0" rIns="0" bIns="0" anchor="b" anchorCtr="0">
            <a:noAutofit/>
          </a:bodyPr>
          <a:lstStyle/>
          <a:p>
            <a:pPr>
              <a:lnSpc>
                <a:spcPct val="104125"/>
              </a:lnSpc>
            </a:pPr>
            <a:r>
              <a:rPr lang="en" sz="2933" dirty="0">
                <a:solidFill>
                  <a:schemeClr val="accent2"/>
                </a:solidFill>
              </a:rPr>
              <a:t>GO29365 </a:t>
            </a:r>
            <a:r>
              <a:rPr lang="tr-TR" sz="2933" dirty="0">
                <a:solidFill>
                  <a:schemeClr val="accent2"/>
                </a:solidFill>
              </a:rPr>
              <a:t>çalışma dizaynı</a:t>
            </a:r>
            <a:endParaRPr sz="2933" dirty="0">
              <a:solidFill>
                <a:schemeClr val="accent2"/>
              </a:solidFill>
            </a:endParaRPr>
          </a:p>
        </p:txBody>
      </p:sp>
      <p:sp>
        <p:nvSpPr>
          <p:cNvPr id="900" name="Google Shape;900;p90"/>
          <p:cNvSpPr/>
          <p:nvPr/>
        </p:nvSpPr>
        <p:spPr>
          <a:xfrm>
            <a:off x="380000" y="1471167"/>
            <a:ext cx="11166000" cy="749600"/>
          </a:xfrm>
          <a:prstGeom prst="rect">
            <a:avLst/>
          </a:prstGeom>
          <a:noFill/>
          <a:ln>
            <a:noFill/>
          </a:ln>
        </p:spPr>
        <p:txBody>
          <a:bodyPr spcFirstLastPara="1" wrap="square" lIns="172800" tIns="0" rIns="259200" bIns="0" anchor="ctr" anchorCtr="0">
            <a:noAutofit/>
          </a:bodyPr>
          <a:lstStyle/>
          <a:p>
            <a:pPr>
              <a:buClr>
                <a:srgbClr val="000000"/>
              </a:buClr>
              <a:buSzPts val="900"/>
            </a:pPr>
            <a:r>
              <a:rPr lang="tr-TR" sz="1200" b="1" dirty="0">
                <a:solidFill>
                  <a:schemeClr val="dk1"/>
                </a:solidFill>
                <a:latin typeface="Arial"/>
                <a:ea typeface="Arial"/>
                <a:cs typeface="Arial"/>
                <a:sym typeface="Arial"/>
              </a:rPr>
              <a:t>Dahil etme kriterleri: </a:t>
            </a:r>
            <a:r>
              <a:rPr lang="tr-TR" sz="1200" dirty="0">
                <a:latin typeface="Arial" panose="020B0604020202020204" pitchFamily="34" charset="0"/>
                <a:cs typeface="Arial" panose="020B0604020202020204" pitchFamily="34" charset="0"/>
              </a:rPr>
              <a:t>≥20yaş,</a:t>
            </a:r>
            <a:r>
              <a:rPr lang="tr-TR" sz="1200" dirty="0">
                <a:solidFill>
                  <a:schemeClr val="dk1"/>
                </a:solidFill>
                <a:latin typeface="Arial" panose="020B0604020202020204" pitchFamily="34" charset="0"/>
                <a:ea typeface="Arial"/>
                <a:cs typeface="Arial" panose="020B0604020202020204" pitchFamily="34" charset="0"/>
                <a:sym typeface="Arial"/>
              </a:rPr>
              <a:t> </a:t>
            </a:r>
            <a:r>
              <a:rPr lang="tr-TR" sz="1200" dirty="0">
                <a:solidFill>
                  <a:schemeClr val="dk1"/>
                </a:solidFill>
                <a:latin typeface="Arial"/>
                <a:ea typeface="Arial"/>
                <a:cs typeface="Arial"/>
                <a:sym typeface="Arial"/>
              </a:rPr>
              <a:t>daha önce en az bir 1L tedavi almış R/R DLBCL</a:t>
            </a:r>
          </a:p>
          <a:p>
            <a:pPr>
              <a:buClr>
                <a:srgbClr val="000000"/>
              </a:buClr>
              <a:buSzPts val="900"/>
            </a:pPr>
            <a:r>
              <a:rPr lang="tr-TR" sz="1200" b="1" dirty="0">
                <a:solidFill>
                  <a:schemeClr val="dk1"/>
                </a:solidFill>
                <a:latin typeface="Arial"/>
                <a:ea typeface="Arial"/>
                <a:cs typeface="Arial"/>
                <a:sym typeface="Arial"/>
              </a:rPr>
              <a:t>Çıkarma kriterleri: </a:t>
            </a:r>
            <a:r>
              <a:rPr lang="tr-TR" sz="1200" dirty="0">
                <a:solidFill>
                  <a:schemeClr val="dk1"/>
                </a:solidFill>
                <a:latin typeface="Arial"/>
                <a:ea typeface="Arial"/>
                <a:cs typeface="Arial"/>
                <a:sym typeface="Arial"/>
              </a:rPr>
              <a:t>Alogenic SCT öyküsü, ASCT eligible, indolent hastalıktan transforme olmuş DLBCL;</a:t>
            </a:r>
            <a:r>
              <a:rPr lang="tr-TR" sz="1200" dirty="0">
                <a:solidFill>
                  <a:schemeClr val="dk1"/>
                </a:solidFill>
                <a:latin typeface="Arial" panose="020B0604020202020204" pitchFamily="34" charset="0"/>
                <a:ea typeface="Arial"/>
                <a:cs typeface="Arial" panose="020B0604020202020204" pitchFamily="34" charset="0"/>
                <a:sym typeface="Arial"/>
              </a:rPr>
              <a:t> </a:t>
            </a:r>
            <a:r>
              <a:rPr lang="tr-TR" sz="1200" dirty="0">
                <a:solidFill>
                  <a:schemeClr val="dk1"/>
                </a:solidFill>
                <a:latin typeface="Arial" panose="020B0604020202020204" pitchFamily="34" charset="0"/>
                <a:cs typeface="Arial" panose="020B0604020202020204" pitchFamily="34" charset="0"/>
              </a:rPr>
              <a:t>mevcut</a:t>
            </a:r>
            <a:r>
              <a:rPr lang="tr-TR" sz="1200" dirty="0">
                <a:solidFill>
                  <a:schemeClr val="dk1"/>
                </a:solidFill>
                <a:latin typeface="Arial" panose="020B0604020202020204" pitchFamily="34" charset="0"/>
                <a:ea typeface="Arial"/>
                <a:cs typeface="Arial" panose="020B0604020202020204" pitchFamily="34" charset="0"/>
                <a:sym typeface="Arial"/>
              </a:rPr>
              <a:t> </a:t>
            </a:r>
            <a:r>
              <a:rPr lang="tr-TR" sz="1200" dirty="0">
                <a:solidFill>
                  <a:schemeClr val="dk1"/>
                </a:solidFill>
              </a:rPr>
              <a:t>g</a:t>
            </a:r>
            <a:r>
              <a:rPr lang="tr-TR" sz="1200" dirty="0">
                <a:solidFill>
                  <a:schemeClr val="dk1"/>
                </a:solidFill>
                <a:latin typeface="Arial"/>
                <a:ea typeface="Arial"/>
                <a:cs typeface="Arial"/>
                <a:sym typeface="Arial"/>
              </a:rPr>
              <a:t>rade &gt;1 PN</a:t>
            </a:r>
          </a:p>
        </p:txBody>
      </p:sp>
      <p:sp>
        <p:nvSpPr>
          <p:cNvPr id="901" name="Google Shape;901;p90"/>
          <p:cNvSpPr/>
          <p:nvPr/>
        </p:nvSpPr>
        <p:spPr>
          <a:xfrm>
            <a:off x="575433" y="5133300"/>
            <a:ext cx="11098400" cy="456800"/>
          </a:xfrm>
          <a:prstGeom prst="rect">
            <a:avLst/>
          </a:prstGeom>
          <a:solidFill>
            <a:schemeClr val="lt2"/>
          </a:solidFill>
          <a:ln>
            <a:noFill/>
          </a:ln>
        </p:spPr>
        <p:txBody>
          <a:bodyPr spcFirstLastPara="1" wrap="square" lIns="172800" tIns="0" rIns="0" bIns="0" anchor="ctr" anchorCtr="0">
            <a:noAutofit/>
          </a:bodyPr>
          <a:lstStyle/>
          <a:p>
            <a:pPr>
              <a:buClr>
                <a:srgbClr val="000000"/>
              </a:buClr>
              <a:buSzPts val="1000"/>
            </a:pPr>
            <a:r>
              <a:rPr lang="tr-TR" sz="1333" dirty="0">
                <a:solidFill>
                  <a:schemeClr val="accent2"/>
                </a:solidFill>
                <a:latin typeface="Arial"/>
                <a:ea typeface="Arial"/>
                <a:cs typeface="Arial"/>
                <a:sym typeface="Arial"/>
              </a:rPr>
              <a:t>Randomize karşılaştırmaya dayanarak</a:t>
            </a:r>
            <a:r>
              <a:rPr lang="en" sz="1333" dirty="0">
                <a:solidFill>
                  <a:schemeClr val="accent2"/>
                </a:solidFill>
                <a:latin typeface="Arial"/>
                <a:ea typeface="Arial"/>
                <a:cs typeface="Arial"/>
                <a:sym typeface="Arial"/>
              </a:rPr>
              <a:t>, pola</a:t>
            </a:r>
            <a:r>
              <a:rPr lang="tr-TR" sz="1333" dirty="0">
                <a:solidFill>
                  <a:schemeClr val="accent2"/>
                </a:solidFill>
                <a:latin typeface="Arial"/>
                <a:ea typeface="Arial"/>
                <a:cs typeface="Arial"/>
                <a:sym typeface="Arial"/>
              </a:rPr>
              <a:t>-</a:t>
            </a:r>
            <a:r>
              <a:rPr lang="en" sz="1333" dirty="0">
                <a:solidFill>
                  <a:schemeClr val="accent2"/>
                </a:solidFill>
                <a:latin typeface="Arial"/>
                <a:ea typeface="Arial"/>
                <a:cs typeface="Arial"/>
                <a:sym typeface="Arial"/>
              </a:rPr>
              <a:t>BR transplant-ineligible </a:t>
            </a:r>
            <a:r>
              <a:rPr lang="tr-TR" sz="1333" dirty="0">
                <a:solidFill>
                  <a:schemeClr val="accent2"/>
                </a:solidFill>
                <a:latin typeface="Arial"/>
                <a:ea typeface="Arial"/>
                <a:cs typeface="Arial"/>
                <a:sym typeface="Arial"/>
              </a:rPr>
              <a:t>olan </a:t>
            </a:r>
            <a:r>
              <a:rPr lang="en" sz="1333" dirty="0">
                <a:solidFill>
                  <a:schemeClr val="accent2"/>
                </a:solidFill>
                <a:latin typeface="Arial"/>
                <a:ea typeface="Arial"/>
                <a:cs typeface="Arial"/>
                <a:sym typeface="Arial"/>
              </a:rPr>
              <a:t>R/R DLBCL</a:t>
            </a:r>
            <a:r>
              <a:rPr lang="tr-TR" sz="1333" dirty="0">
                <a:solidFill>
                  <a:schemeClr val="accent2"/>
                </a:solidFill>
                <a:latin typeface="Arial"/>
                <a:ea typeface="Arial"/>
                <a:cs typeface="Arial"/>
                <a:sym typeface="Arial"/>
              </a:rPr>
              <a:t> hastalarında EMA onayı almıştır. </a:t>
            </a:r>
            <a:endParaRPr sz="1333" dirty="0">
              <a:solidFill>
                <a:schemeClr val="accent2"/>
              </a:solidFill>
              <a:latin typeface="Arial"/>
              <a:ea typeface="Arial"/>
              <a:cs typeface="Arial"/>
              <a:sym typeface="Arial"/>
            </a:endParaRPr>
          </a:p>
        </p:txBody>
      </p:sp>
      <p:grpSp>
        <p:nvGrpSpPr>
          <p:cNvPr id="902" name="Google Shape;902;p90"/>
          <p:cNvGrpSpPr/>
          <p:nvPr/>
        </p:nvGrpSpPr>
        <p:grpSpPr>
          <a:xfrm>
            <a:off x="5581699" y="3808941"/>
            <a:ext cx="2718517" cy="1083367"/>
            <a:chOff x="3757873" y="3382704"/>
            <a:chExt cx="2087100" cy="714371"/>
          </a:xfrm>
        </p:grpSpPr>
        <p:sp>
          <p:nvSpPr>
            <p:cNvPr id="903" name="Google Shape;903;p90"/>
            <p:cNvSpPr/>
            <p:nvPr/>
          </p:nvSpPr>
          <p:spPr>
            <a:xfrm>
              <a:off x="3962224" y="3382704"/>
              <a:ext cx="1678500" cy="164700"/>
            </a:xfrm>
            <a:prstGeom prst="roundRect">
              <a:avLst>
                <a:gd name="adj" fmla="val 16667"/>
              </a:avLst>
            </a:prstGeom>
            <a:noFill/>
            <a:ln>
              <a:noFill/>
            </a:ln>
          </p:spPr>
          <p:txBody>
            <a:bodyPr spcFirstLastPara="1" wrap="square" lIns="109700" tIns="54833" rIns="109700" bIns="54833" anchor="t" anchorCtr="0">
              <a:noAutofit/>
            </a:bodyPr>
            <a:lstStyle/>
            <a:p>
              <a:pPr algn="ctr">
                <a:buClr>
                  <a:srgbClr val="000000"/>
                </a:buClr>
                <a:buSzPts val="700"/>
              </a:pPr>
              <a:r>
                <a:rPr lang="en" sz="933" b="1" dirty="0">
                  <a:solidFill>
                    <a:srgbClr val="000000"/>
                  </a:solidFill>
                  <a:latin typeface="Arial"/>
                  <a:ea typeface="Arial"/>
                  <a:cs typeface="Arial"/>
                  <a:sym typeface="Arial"/>
                </a:rPr>
                <a:t>Median </a:t>
              </a:r>
              <a:r>
                <a:rPr lang="tr-TR" sz="933" b="1" dirty="0"/>
                <a:t>takip</a:t>
              </a:r>
              <a:r>
                <a:rPr lang="en" sz="933" b="1" dirty="0">
                  <a:solidFill>
                    <a:srgbClr val="000000"/>
                  </a:solidFill>
                  <a:latin typeface="Arial"/>
                  <a:ea typeface="Arial"/>
                  <a:cs typeface="Arial"/>
                  <a:sym typeface="Arial"/>
                </a:rPr>
                <a:t>: </a:t>
              </a:r>
              <a:r>
                <a:rPr lang="en" sz="933" dirty="0">
                  <a:solidFill>
                    <a:srgbClr val="000000"/>
                  </a:solidFill>
                  <a:latin typeface="Arial"/>
                  <a:ea typeface="Arial"/>
                  <a:cs typeface="Arial"/>
                  <a:sym typeface="Arial"/>
                </a:rPr>
                <a:t>48.9 </a:t>
              </a:r>
              <a:r>
                <a:rPr lang="tr-TR" sz="933" dirty="0">
                  <a:solidFill>
                    <a:srgbClr val="000000"/>
                  </a:solidFill>
                  <a:latin typeface="Arial"/>
                  <a:ea typeface="Arial"/>
                  <a:cs typeface="Arial"/>
                  <a:sym typeface="Arial"/>
                </a:rPr>
                <a:t>ay</a:t>
              </a:r>
              <a:r>
                <a:rPr lang="en" sz="933" dirty="0">
                  <a:solidFill>
                    <a:srgbClr val="000000"/>
                  </a:solidFill>
                  <a:latin typeface="Arial"/>
                  <a:ea typeface="Arial"/>
                  <a:cs typeface="Arial"/>
                  <a:sym typeface="Arial"/>
                </a:rPr>
                <a:t> </a:t>
              </a:r>
              <a:endParaRPr sz="1733" dirty="0">
                <a:solidFill>
                  <a:srgbClr val="000000"/>
                </a:solidFill>
                <a:latin typeface="Arial"/>
                <a:ea typeface="Arial"/>
                <a:cs typeface="Arial"/>
                <a:sym typeface="Arial"/>
              </a:endParaRPr>
            </a:p>
          </p:txBody>
        </p:sp>
        <p:sp>
          <p:nvSpPr>
            <p:cNvPr id="904" name="Google Shape;904;p90"/>
            <p:cNvSpPr/>
            <p:nvPr/>
          </p:nvSpPr>
          <p:spPr>
            <a:xfrm>
              <a:off x="3757873" y="3907775"/>
              <a:ext cx="2087100" cy="189300"/>
            </a:xfrm>
            <a:prstGeom prst="roundRect">
              <a:avLst>
                <a:gd name="adj" fmla="val 16667"/>
              </a:avLst>
            </a:prstGeom>
            <a:noFill/>
            <a:ln>
              <a:noFill/>
            </a:ln>
          </p:spPr>
          <p:txBody>
            <a:bodyPr spcFirstLastPara="1" wrap="square" lIns="109700" tIns="54833" rIns="109700" bIns="54833" anchor="t" anchorCtr="0">
              <a:noAutofit/>
            </a:bodyPr>
            <a:lstStyle/>
            <a:p>
              <a:pPr algn="ctr">
                <a:buClr>
                  <a:srgbClr val="000000"/>
                </a:buClr>
                <a:buSzPts val="700"/>
              </a:pPr>
              <a:r>
                <a:rPr lang="en" sz="933" b="1" dirty="0">
                  <a:solidFill>
                    <a:srgbClr val="000000"/>
                  </a:solidFill>
                  <a:latin typeface="Arial"/>
                  <a:ea typeface="Arial"/>
                  <a:cs typeface="Arial"/>
                  <a:sym typeface="Arial"/>
                </a:rPr>
                <a:t>Median </a:t>
              </a:r>
              <a:r>
                <a:rPr lang="tr-TR" sz="933" b="1" dirty="0">
                  <a:sym typeface="Arial"/>
                </a:rPr>
                <a:t>takip</a:t>
              </a:r>
              <a:r>
                <a:rPr lang="en" sz="933" b="1" dirty="0">
                  <a:solidFill>
                    <a:srgbClr val="000000"/>
                  </a:solidFill>
                  <a:latin typeface="Arial"/>
                  <a:ea typeface="Arial"/>
                  <a:cs typeface="Arial"/>
                  <a:sym typeface="Arial"/>
                </a:rPr>
                <a:t>: </a:t>
              </a:r>
              <a:r>
                <a:rPr lang="en" sz="933" dirty="0">
                  <a:solidFill>
                    <a:srgbClr val="000000"/>
                  </a:solidFill>
                  <a:latin typeface="Arial"/>
                  <a:ea typeface="Arial"/>
                  <a:cs typeface="Arial"/>
                  <a:sym typeface="Arial"/>
                </a:rPr>
                <a:t>15.2 </a:t>
              </a:r>
              <a:r>
                <a:rPr lang="tr-TR" sz="933" dirty="0">
                  <a:solidFill>
                    <a:srgbClr val="000000"/>
                  </a:solidFill>
                  <a:latin typeface="Arial"/>
                  <a:ea typeface="Arial"/>
                  <a:cs typeface="Arial"/>
                  <a:sym typeface="Arial"/>
                </a:rPr>
                <a:t>ay</a:t>
              </a:r>
              <a:endParaRPr sz="1733" dirty="0">
                <a:solidFill>
                  <a:srgbClr val="000000"/>
                </a:solidFill>
                <a:latin typeface="Arial"/>
                <a:ea typeface="Arial"/>
                <a:cs typeface="Arial"/>
                <a:sym typeface="Arial"/>
              </a:endParaRPr>
            </a:p>
          </p:txBody>
        </p:sp>
      </p:grpSp>
      <p:sp>
        <p:nvSpPr>
          <p:cNvPr id="905" name="Google Shape;905;p90"/>
          <p:cNvSpPr/>
          <p:nvPr/>
        </p:nvSpPr>
        <p:spPr>
          <a:xfrm>
            <a:off x="771400" y="4335324"/>
            <a:ext cx="1536800" cy="620000"/>
          </a:xfrm>
          <a:prstGeom prst="roundRect">
            <a:avLst>
              <a:gd name="adj" fmla="val 0"/>
            </a:avLst>
          </a:prstGeom>
          <a:solidFill>
            <a:schemeClr val="lt2"/>
          </a:solidFill>
          <a:ln w="25400" cap="flat" cmpd="sng">
            <a:solidFill>
              <a:schemeClr val="lt2"/>
            </a:solidFill>
            <a:prstDash val="solid"/>
            <a:round/>
            <a:headEnd type="none" w="sm" len="sm"/>
            <a:tailEnd type="none" w="sm" len="sm"/>
          </a:ln>
        </p:spPr>
        <p:txBody>
          <a:bodyPr spcFirstLastPara="1" wrap="square" lIns="0" tIns="0" rIns="0" bIns="0" anchor="ctr" anchorCtr="0">
            <a:noAutofit/>
          </a:bodyPr>
          <a:lstStyle/>
          <a:p>
            <a:pPr algn="ctr">
              <a:buClr>
                <a:srgbClr val="000000"/>
              </a:buClr>
              <a:buSzPts val="1000"/>
            </a:pPr>
            <a:r>
              <a:rPr lang="tr-TR" sz="1333" b="1" dirty="0">
                <a:solidFill>
                  <a:schemeClr val="accent2"/>
                </a:solidFill>
                <a:latin typeface="Arial"/>
                <a:ea typeface="Arial"/>
                <a:cs typeface="Arial"/>
                <a:sym typeface="Arial"/>
              </a:rPr>
              <a:t>Genişletme</a:t>
            </a:r>
            <a:endParaRPr sz="1733" dirty="0">
              <a:solidFill>
                <a:schemeClr val="accent2"/>
              </a:solidFill>
              <a:latin typeface="Arial"/>
              <a:ea typeface="Arial"/>
              <a:cs typeface="Arial"/>
              <a:sym typeface="Arial"/>
            </a:endParaRPr>
          </a:p>
        </p:txBody>
      </p:sp>
      <p:sp>
        <p:nvSpPr>
          <p:cNvPr id="906" name="Google Shape;906;p90"/>
          <p:cNvSpPr/>
          <p:nvPr/>
        </p:nvSpPr>
        <p:spPr>
          <a:xfrm>
            <a:off x="2120400" y="2412900"/>
            <a:ext cx="7685200" cy="829200"/>
          </a:xfrm>
          <a:prstGeom prst="rect">
            <a:avLst/>
          </a:prstGeom>
          <a:solidFill>
            <a:srgbClr val="CFE2F3"/>
          </a:solidFill>
          <a:ln w="25400" cap="flat" cmpd="sng">
            <a:solidFill>
              <a:schemeClr val="lt2"/>
            </a:solidFill>
            <a:prstDash val="solid"/>
            <a:round/>
            <a:headEnd type="none" w="sm" len="sm"/>
            <a:tailEnd type="none" w="sm" len="sm"/>
          </a:ln>
        </p:spPr>
        <p:txBody>
          <a:bodyPr spcFirstLastPara="1" wrap="square" lIns="109700" tIns="54833" rIns="109700" bIns="54833" anchor="ctr" anchorCtr="0">
            <a:noAutofit/>
          </a:bodyPr>
          <a:lstStyle/>
          <a:p>
            <a:pPr algn="ctr">
              <a:buClr>
                <a:srgbClr val="000000"/>
              </a:buClr>
              <a:buSzPts val="1000"/>
            </a:pPr>
            <a:endParaRPr sz="1333">
              <a:solidFill>
                <a:schemeClr val="lt1"/>
              </a:solidFill>
              <a:latin typeface="Arial"/>
              <a:ea typeface="Arial"/>
              <a:cs typeface="Arial"/>
              <a:sym typeface="Arial"/>
            </a:endParaRPr>
          </a:p>
        </p:txBody>
      </p:sp>
      <p:sp>
        <p:nvSpPr>
          <p:cNvPr id="907" name="Google Shape;907;p90"/>
          <p:cNvSpPr/>
          <p:nvPr/>
        </p:nvSpPr>
        <p:spPr>
          <a:xfrm>
            <a:off x="2312559" y="4397513"/>
            <a:ext cx="1938400" cy="443200"/>
          </a:xfrm>
          <a:prstGeom prst="rect">
            <a:avLst/>
          </a:prstGeom>
          <a:noFill/>
          <a:ln>
            <a:noFill/>
          </a:ln>
        </p:spPr>
        <p:txBody>
          <a:bodyPr spcFirstLastPara="1" wrap="square" lIns="108000" tIns="54833" rIns="109700" bIns="54833" anchor="ctr" anchorCtr="0">
            <a:noAutofit/>
          </a:bodyPr>
          <a:lstStyle/>
          <a:p>
            <a:pPr>
              <a:lnSpc>
                <a:spcPct val="109090"/>
              </a:lnSpc>
              <a:buClr>
                <a:srgbClr val="000000"/>
              </a:buClr>
              <a:buSzPts val="1000"/>
            </a:pPr>
            <a:r>
              <a:rPr lang="tr-TR" sz="1333" b="1" dirty="0">
                <a:solidFill>
                  <a:srgbClr val="000000"/>
                </a:solidFill>
                <a:latin typeface="Arial"/>
                <a:ea typeface="Arial"/>
                <a:cs typeface="Arial"/>
                <a:sym typeface="Arial"/>
              </a:rPr>
              <a:t>Faz</a:t>
            </a:r>
            <a:r>
              <a:rPr lang="en" sz="1333" b="1" dirty="0">
                <a:solidFill>
                  <a:srgbClr val="000000"/>
                </a:solidFill>
                <a:latin typeface="Arial"/>
                <a:ea typeface="Arial"/>
                <a:cs typeface="Arial"/>
                <a:sym typeface="Arial"/>
              </a:rPr>
              <a:t> II: </a:t>
            </a:r>
            <a:r>
              <a:rPr lang="tr-TR" sz="1333" b="1" dirty="0">
                <a:solidFill>
                  <a:srgbClr val="000000"/>
                </a:solidFill>
                <a:latin typeface="Arial"/>
                <a:ea typeface="Arial"/>
                <a:cs typeface="Arial"/>
                <a:sym typeface="Arial"/>
              </a:rPr>
              <a:t>Genişletme      </a:t>
            </a:r>
            <a:r>
              <a:rPr lang="en" sz="1333" b="1" dirty="0">
                <a:solidFill>
                  <a:srgbClr val="000000"/>
                </a:solidFill>
                <a:latin typeface="Arial"/>
                <a:ea typeface="Arial"/>
                <a:cs typeface="Arial"/>
                <a:sym typeface="Arial"/>
              </a:rPr>
              <a:t>Pola + BR</a:t>
            </a:r>
            <a:endParaRPr sz="1333" dirty="0">
              <a:solidFill>
                <a:srgbClr val="000000"/>
              </a:solidFill>
              <a:latin typeface="Arial"/>
              <a:ea typeface="Arial"/>
              <a:cs typeface="Arial"/>
              <a:sym typeface="Arial"/>
            </a:endParaRPr>
          </a:p>
        </p:txBody>
      </p:sp>
      <p:sp>
        <p:nvSpPr>
          <p:cNvPr id="908" name="Google Shape;908;p90"/>
          <p:cNvSpPr/>
          <p:nvPr/>
        </p:nvSpPr>
        <p:spPr>
          <a:xfrm>
            <a:off x="8019049" y="4467248"/>
            <a:ext cx="1628800" cy="324800"/>
          </a:xfrm>
          <a:prstGeom prst="roundRect">
            <a:avLst>
              <a:gd name="adj" fmla="val 16667"/>
            </a:avLst>
          </a:prstGeom>
          <a:solidFill>
            <a:schemeClr val="lt2"/>
          </a:solidFill>
          <a:ln>
            <a:noFill/>
          </a:ln>
        </p:spPr>
        <p:txBody>
          <a:bodyPr spcFirstLastPara="1" wrap="square" lIns="0" tIns="0" rIns="0" bIns="0" anchor="ctr" anchorCtr="0">
            <a:noAutofit/>
          </a:bodyPr>
          <a:lstStyle/>
          <a:p>
            <a:pPr algn="ctr">
              <a:buClr>
                <a:srgbClr val="000000"/>
              </a:buClr>
              <a:buSzPts val="1000"/>
            </a:pPr>
            <a:r>
              <a:rPr lang="en" sz="1333" b="1" dirty="0">
                <a:solidFill>
                  <a:schemeClr val="accent2"/>
                </a:solidFill>
                <a:latin typeface="Arial"/>
                <a:ea typeface="Arial"/>
                <a:cs typeface="Arial"/>
                <a:sym typeface="Arial"/>
              </a:rPr>
              <a:t>Pola + BR (n=106)</a:t>
            </a:r>
            <a:endParaRPr sz="1733" dirty="0">
              <a:solidFill>
                <a:schemeClr val="accent2"/>
              </a:solidFill>
              <a:latin typeface="Arial"/>
              <a:ea typeface="Arial"/>
              <a:cs typeface="Arial"/>
              <a:sym typeface="Arial"/>
            </a:endParaRPr>
          </a:p>
        </p:txBody>
      </p:sp>
      <p:sp>
        <p:nvSpPr>
          <p:cNvPr id="909" name="Google Shape;909;p90"/>
          <p:cNvSpPr/>
          <p:nvPr/>
        </p:nvSpPr>
        <p:spPr>
          <a:xfrm>
            <a:off x="2312557" y="2625444"/>
            <a:ext cx="2244000" cy="480000"/>
          </a:xfrm>
          <a:prstGeom prst="rect">
            <a:avLst/>
          </a:prstGeom>
          <a:noFill/>
          <a:ln>
            <a:noFill/>
          </a:ln>
        </p:spPr>
        <p:txBody>
          <a:bodyPr spcFirstLastPara="1" wrap="square" lIns="108000" tIns="54833" rIns="109700" bIns="54833" anchor="t" anchorCtr="0">
            <a:noAutofit/>
          </a:bodyPr>
          <a:lstStyle/>
          <a:p>
            <a:pPr>
              <a:lnSpc>
                <a:spcPct val="109090"/>
              </a:lnSpc>
              <a:buClr>
                <a:srgbClr val="000000"/>
              </a:buClr>
              <a:buSzPts val="1000"/>
            </a:pPr>
            <a:r>
              <a:rPr lang="tr-TR" sz="1333" b="1" dirty="0">
                <a:solidFill>
                  <a:srgbClr val="000000"/>
                </a:solidFill>
                <a:latin typeface="Arial"/>
                <a:ea typeface="Arial"/>
                <a:cs typeface="Arial"/>
                <a:sym typeface="Arial"/>
              </a:rPr>
              <a:t>Faz</a:t>
            </a:r>
            <a:r>
              <a:rPr lang="en" sz="1333" b="1" dirty="0">
                <a:solidFill>
                  <a:srgbClr val="000000"/>
                </a:solidFill>
                <a:latin typeface="Arial"/>
                <a:ea typeface="Arial"/>
                <a:cs typeface="Arial"/>
                <a:sym typeface="Arial"/>
              </a:rPr>
              <a:t> Ib: </a:t>
            </a:r>
            <a:r>
              <a:rPr lang="tr-TR" sz="1333" b="1" dirty="0">
                <a:solidFill>
                  <a:srgbClr val="000000"/>
                </a:solidFill>
                <a:latin typeface="Arial"/>
                <a:ea typeface="Arial"/>
                <a:cs typeface="Arial"/>
                <a:sym typeface="Arial"/>
              </a:rPr>
              <a:t>Güvenlilik       </a:t>
            </a:r>
            <a:r>
              <a:rPr lang="en" sz="1333" b="1" dirty="0">
                <a:solidFill>
                  <a:srgbClr val="000000"/>
                </a:solidFill>
                <a:latin typeface="Arial"/>
                <a:ea typeface="Arial"/>
                <a:cs typeface="Arial"/>
                <a:sym typeface="Arial"/>
              </a:rPr>
              <a:t>Pola + BR</a:t>
            </a:r>
            <a:endParaRPr sz="1733" dirty="0">
              <a:solidFill>
                <a:srgbClr val="000000"/>
              </a:solidFill>
              <a:latin typeface="Arial"/>
              <a:ea typeface="Arial"/>
              <a:cs typeface="Arial"/>
              <a:sym typeface="Arial"/>
            </a:endParaRPr>
          </a:p>
        </p:txBody>
      </p:sp>
      <p:cxnSp>
        <p:nvCxnSpPr>
          <p:cNvPr id="910" name="Google Shape;910;p90"/>
          <p:cNvCxnSpPr/>
          <p:nvPr/>
        </p:nvCxnSpPr>
        <p:spPr>
          <a:xfrm>
            <a:off x="5837485" y="4629741"/>
            <a:ext cx="2110400" cy="0"/>
          </a:xfrm>
          <a:prstGeom prst="straightConnector1">
            <a:avLst/>
          </a:prstGeom>
          <a:noFill/>
          <a:ln w="12700" cap="flat" cmpd="sng">
            <a:solidFill>
              <a:srgbClr val="787878"/>
            </a:solidFill>
            <a:prstDash val="solid"/>
            <a:round/>
            <a:headEnd type="none" w="sm" len="sm"/>
            <a:tailEnd type="triangle" w="med" len="med"/>
          </a:ln>
        </p:spPr>
      </p:cxnSp>
      <p:sp>
        <p:nvSpPr>
          <p:cNvPr id="911" name="Google Shape;911;p90"/>
          <p:cNvSpPr/>
          <p:nvPr/>
        </p:nvSpPr>
        <p:spPr>
          <a:xfrm>
            <a:off x="2312559" y="3345552"/>
            <a:ext cx="2243998" cy="756400"/>
          </a:xfrm>
          <a:prstGeom prst="rect">
            <a:avLst/>
          </a:prstGeom>
          <a:noFill/>
          <a:ln>
            <a:noFill/>
          </a:ln>
        </p:spPr>
        <p:txBody>
          <a:bodyPr spcFirstLastPara="1" wrap="square" lIns="108000" tIns="123433" rIns="123433" bIns="123433" anchor="ctr" anchorCtr="0">
            <a:noAutofit/>
          </a:bodyPr>
          <a:lstStyle/>
          <a:p>
            <a:pPr>
              <a:lnSpc>
                <a:spcPct val="109090"/>
              </a:lnSpc>
              <a:buClr>
                <a:srgbClr val="000000"/>
              </a:buClr>
              <a:buSzPts val="1000"/>
            </a:pPr>
            <a:r>
              <a:rPr lang="tr-TR" sz="1333" b="1" dirty="0">
                <a:solidFill>
                  <a:srgbClr val="000000"/>
                </a:solidFill>
                <a:latin typeface="Arial"/>
                <a:ea typeface="Arial"/>
                <a:cs typeface="Arial"/>
                <a:sym typeface="Arial"/>
              </a:rPr>
              <a:t>Faz</a:t>
            </a:r>
            <a:r>
              <a:rPr lang="en" sz="1333" b="1" dirty="0">
                <a:solidFill>
                  <a:srgbClr val="000000"/>
                </a:solidFill>
                <a:latin typeface="Arial"/>
                <a:ea typeface="Arial"/>
                <a:cs typeface="Arial"/>
                <a:sym typeface="Arial"/>
              </a:rPr>
              <a:t> II: </a:t>
            </a:r>
            <a:r>
              <a:rPr lang="tr-TR" sz="1333" b="1" dirty="0">
                <a:solidFill>
                  <a:srgbClr val="000000"/>
                </a:solidFill>
                <a:latin typeface="Arial"/>
                <a:ea typeface="Arial"/>
                <a:cs typeface="Arial"/>
                <a:sym typeface="Arial"/>
              </a:rPr>
              <a:t>R</a:t>
            </a:r>
            <a:r>
              <a:rPr lang="en" sz="1333" b="1" dirty="0">
                <a:solidFill>
                  <a:srgbClr val="000000"/>
                </a:solidFill>
                <a:latin typeface="Arial"/>
                <a:ea typeface="Arial"/>
                <a:cs typeface="Arial"/>
                <a:sym typeface="Arial"/>
              </a:rPr>
              <a:t>andomiza</a:t>
            </a:r>
            <a:r>
              <a:rPr lang="tr-TR" sz="1333" b="1" dirty="0">
                <a:solidFill>
                  <a:srgbClr val="000000"/>
                </a:solidFill>
                <a:latin typeface="Arial"/>
                <a:ea typeface="Arial"/>
                <a:cs typeface="Arial"/>
                <a:sym typeface="Arial"/>
              </a:rPr>
              <a:t>syon</a:t>
            </a:r>
            <a:r>
              <a:rPr lang="en" sz="1333" b="1" dirty="0">
                <a:solidFill>
                  <a:srgbClr val="000000"/>
                </a:solidFill>
                <a:latin typeface="Arial"/>
                <a:ea typeface="Arial"/>
                <a:cs typeface="Arial"/>
                <a:sym typeface="Arial"/>
              </a:rPr>
              <a:t/>
            </a:r>
            <a:br>
              <a:rPr lang="en" sz="1333" b="1" dirty="0">
                <a:solidFill>
                  <a:srgbClr val="000000"/>
                </a:solidFill>
                <a:latin typeface="Arial"/>
                <a:ea typeface="Arial"/>
                <a:cs typeface="Arial"/>
                <a:sym typeface="Arial"/>
              </a:rPr>
            </a:br>
            <a:r>
              <a:rPr lang="en" sz="1333" b="1" dirty="0">
                <a:solidFill>
                  <a:srgbClr val="000000"/>
                </a:solidFill>
                <a:latin typeface="Arial"/>
                <a:ea typeface="Arial"/>
                <a:cs typeface="Arial"/>
                <a:sym typeface="Arial"/>
              </a:rPr>
              <a:t>Pola + BR vs BR</a:t>
            </a:r>
            <a:endParaRPr sz="1733" dirty="0">
              <a:solidFill>
                <a:srgbClr val="000000"/>
              </a:solidFill>
              <a:latin typeface="Arial"/>
              <a:ea typeface="Arial"/>
              <a:cs typeface="Arial"/>
              <a:sym typeface="Arial"/>
            </a:endParaRPr>
          </a:p>
        </p:txBody>
      </p:sp>
      <p:sp>
        <p:nvSpPr>
          <p:cNvPr id="912" name="Google Shape;912;p90"/>
          <p:cNvSpPr/>
          <p:nvPr/>
        </p:nvSpPr>
        <p:spPr>
          <a:xfrm>
            <a:off x="6523775" y="3605619"/>
            <a:ext cx="1287600" cy="218000"/>
          </a:xfrm>
          <a:prstGeom prst="roundRect">
            <a:avLst>
              <a:gd name="adj" fmla="val 16667"/>
            </a:avLst>
          </a:prstGeom>
          <a:noFill/>
          <a:ln>
            <a:noFill/>
          </a:ln>
        </p:spPr>
        <p:txBody>
          <a:bodyPr spcFirstLastPara="1" wrap="square" lIns="0" tIns="0" rIns="0" bIns="0" anchor="ctr" anchorCtr="0">
            <a:noAutofit/>
          </a:bodyPr>
          <a:lstStyle/>
          <a:p>
            <a:pPr algn="ctr">
              <a:buClr>
                <a:srgbClr val="000000"/>
              </a:buClr>
              <a:buSzPts val="1000"/>
            </a:pPr>
            <a:r>
              <a:rPr lang="en" sz="1333" b="1" i="1">
                <a:solidFill>
                  <a:srgbClr val="000000"/>
                </a:solidFill>
                <a:latin typeface="Arial"/>
                <a:ea typeface="Arial"/>
                <a:cs typeface="Arial"/>
                <a:sym typeface="Arial"/>
              </a:rPr>
              <a:t>Randomized</a:t>
            </a:r>
            <a:endParaRPr sz="1733">
              <a:solidFill>
                <a:srgbClr val="000000"/>
              </a:solidFill>
              <a:latin typeface="Arial"/>
              <a:ea typeface="Arial"/>
              <a:cs typeface="Arial"/>
              <a:sym typeface="Arial"/>
            </a:endParaRPr>
          </a:p>
        </p:txBody>
      </p:sp>
      <p:sp>
        <p:nvSpPr>
          <p:cNvPr id="913" name="Google Shape;913;p90"/>
          <p:cNvSpPr/>
          <p:nvPr/>
        </p:nvSpPr>
        <p:spPr>
          <a:xfrm>
            <a:off x="772091" y="2412912"/>
            <a:ext cx="1547200" cy="1732400"/>
          </a:xfrm>
          <a:prstGeom prst="roundRect">
            <a:avLst>
              <a:gd name="adj" fmla="val 0"/>
            </a:avLst>
          </a:prstGeom>
          <a:solidFill>
            <a:schemeClr val="lt2"/>
          </a:solidFill>
          <a:ln w="25400" cap="flat" cmpd="sng">
            <a:solidFill>
              <a:schemeClr val="lt2"/>
            </a:solidFill>
            <a:prstDash val="solid"/>
            <a:round/>
            <a:headEnd type="none" w="sm" len="sm"/>
            <a:tailEnd type="none" w="sm" len="sm"/>
          </a:ln>
        </p:spPr>
        <p:txBody>
          <a:bodyPr spcFirstLastPara="1" wrap="square" lIns="0" tIns="0" rIns="0" bIns="0" anchor="ctr" anchorCtr="0">
            <a:noAutofit/>
          </a:bodyPr>
          <a:lstStyle/>
          <a:p>
            <a:pPr algn="ctr">
              <a:buClr>
                <a:srgbClr val="000000"/>
              </a:buClr>
              <a:buSzPts val="1000"/>
            </a:pPr>
            <a:r>
              <a:rPr lang="tr-TR" sz="1333" b="1" dirty="0">
                <a:solidFill>
                  <a:schemeClr val="accent2"/>
                </a:solidFill>
                <a:latin typeface="Arial"/>
                <a:ea typeface="Arial"/>
                <a:cs typeface="Arial"/>
                <a:sym typeface="Arial"/>
              </a:rPr>
              <a:t>Ana çalışma</a:t>
            </a:r>
            <a:endParaRPr sz="1733" dirty="0">
              <a:solidFill>
                <a:schemeClr val="accent2"/>
              </a:solidFill>
              <a:latin typeface="Arial"/>
              <a:ea typeface="Arial"/>
              <a:cs typeface="Arial"/>
              <a:sym typeface="Arial"/>
            </a:endParaRPr>
          </a:p>
        </p:txBody>
      </p:sp>
      <p:sp>
        <p:nvSpPr>
          <p:cNvPr id="914" name="Google Shape;914;p90"/>
          <p:cNvSpPr/>
          <p:nvPr/>
        </p:nvSpPr>
        <p:spPr>
          <a:xfrm>
            <a:off x="4667113" y="4530676"/>
            <a:ext cx="1170400" cy="198000"/>
          </a:xfrm>
          <a:prstGeom prst="roundRect">
            <a:avLst>
              <a:gd name="adj" fmla="val 16667"/>
            </a:avLst>
          </a:prstGeom>
          <a:solidFill>
            <a:srgbClr val="FFFFFF"/>
          </a:solidFill>
          <a:ln w="12700" cap="flat" cmpd="sng">
            <a:solidFill>
              <a:srgbClr val="787878"/>
            </a:solidFill>
            <a:prstDash val="solid"/>
            <a:round/>
            <a:headEnd type="none" w="sm" len="sm"/>
            <a:tailEnd type="none" w="sm" len="sm"/>
          </a:ln>
        </p:spPr>
        <p:txBody>
          <a:bodyPr spcFirstLastPara="1" wrap="square" lIns="0" tIns="0" rIns="0" bIns="0" anchor="ctr" anchorCtr="0">
            <a:noAutofit/>
          </a:bodyPr>
          <a:lstStyle/>
          <a:p>
            <a:pPr algn="ctr">
              <a:buClr>
                <a:srgbClr val="000000"/>
              </a:buClr>
              <a:buSzPts val="1000"/>
            </a:pPr>
            <a:r>
              <a:rPr lang="en" sz="1333" b="1">
                <a:solidFill>
                  <a:srgbClr val="000000"/>
                </a:solidFill>
                <a:latin typeface="Arial"/>
                <a:ea typeface="Arial"/>
                <a:cs typeface="Arial"/>
                <a:sym typeface="Arial"/>
              </a:rPr>
              <a:t>R/R DLBCL</a:t>
            </a:r>
            <a:endParaRPr sz="1733">
              <a:solidFill>
                <a:srgbClr val="000000"/>
              </a:solidFill>
              <a:latin typeface="Arial"/>
              <a:ea typeface="Arial"/>
              <a:cs typeface="Arial"/>
              <a:sym typeface="Arial"/>
            </a:endParaRPr>
          </a:p>
        </p:txBody>
      </p:sp>
      <p:grpSp>
        <p:nvGrpSpPr>
          <p:cNvPr id="915" name="Google Shape;915;p90"/>
          <p:cNvGrpSpPr/>
          <p:nvPr/>
        </p:nvGrpSpPr>
        <p:grpSpPr>
          <a:xfrm>
            <a:off x="4667113" y="3393545"/>
            <a:ext cx="4980936" cy="683935"/>
            <a:chOff x="3884456" y="3154058"/>
            <a:chExt cx="4150780" cy="569946"/>
          </a:xfrm>
        </p:grpSpPr>
        <p:sp>
          <p:nvSpPr>
            <p:cNvPr id="916" name="Google Shape;916;p90"/>
            <p:cNvSpPr/>
            <p:nvPr/>
          </p:nvSpPr>
          <p:spPr>
            <a:xfrm>
              <a:off x="6677736" y="3454004"/>
              <a:ext cx="1357500" cy="270000"/>
            </a:xfrm>
            <a:prstGeom prst="roundRect">
              <a:avLst>
                <a:gd name="adj" fmla="val 16667"/>
              </a:avLst>
            </a:prstGeom>
            <a:solidFill>
              <a:schemeClr val="lt2"/>
            </a:solidFill>
            <a:ln>
              <a:noFill/>
            </a:ln>
          </p:spPr>
          <p:txBody>
            <a:bodyPr spcFirstLastPara="1" wrap="square" lIns="0" tIns="0" rIns="0" bIns="0" anchor="ctr" anchorCtr="0">
              <a:noAutofit/>
            </a:bodyPr>
            <a:lstStyle/>
            <a:p>
              <a:pPr algn="ctr">
                <a:buClr>
                  <a:srgbClr val="000000"/>
                </a:buClr>
                <a:buSzPts val="1000"/>
              </a:pPr>
              <a:r>
                <a:rPr lang="en" sz="1333" b="1" dirty="0">
                  <a:solidFill>
                    <a:schemeClr val="accent2"/>
                  </a:solidFill>
                  <a:latin typeface="Arial"/>
                  <a:ea typeface="Arial"/>
                  <a:cs typeface="Arial"/>
                  <a:sym typeface="Arial"/>
                </a:rPr>
                <a:t>Pola + BR (n=40)</a:t>
              </a:r>
              <a:endParaRPr sz="1733" dirty="0">
                <a:solidFill>
                  <a:schemeClr val="accent2"/>
                </a:solidFill>
                <a:latin typeface="Arial"/>
                <a:ea typeface="Arial"/>
                <a:cs typeface="Arial"/>
                <a:sym typeface="Arial"/>
              </a:endParaRPr>
            </a:p>
          </p:txBody>
        </p:sp>
        <p:sp>
          <p:nvSpPr>
            <p:cNvPr id="917" name="Google Shape;917;p90"/>
            <p:cNvSpPr/>
            <p:nvPr/>
          </p:nvSpPr>
          <p:spPr>
            <a:xfrm>
              <a:off x="6677736" y="3154058"/>
              <a:ext cx="1357500" cy="270000"/>
            </a:xfrm>
            <a:prstGeom prst="roundRect">
              <a:avLst>
                <a:gd name="adj" fmla="val 16667"/>
              </a:avLst>
            </a:prstGeom>
            <a:solidFill>
              <a:srgbClr val="003366"/>
            </a:solidFill>
            <a:ln>
              <a:noFill/>
            </a:ln>
          </p:spPr>
          <p:txBody>
            <a:bodyPr spcFirstLastPara="1" wrap="square" lIns="0" tIns="0" rIns="0" bIns="0" anchor="ctr" anchorCtr="0">
              <a:noAutofit/>
            </a:bodyPr>
            <a:lstStyle/>
            <a:p>
              <a:pPr algn="ctr">
                <a:buClr>
                  <a:srgbClr val="000000"/>
                </a:buClr>
                <a:buSzPts val="1000"/>
              </a:pPr>
              <a:r>
                <a:rPr lang="en" sz="1333" b="1">
                  <a:solidFill>
                    <a:srgbClr val="FFFFFF"/>
                  </a:solidFill>
                  <a:latin typeface="Arial"/>
                  <a:ea typeface="Arial"/>
                  <a:cs typeface="Arial"/>
                  <a:sym typeface="Arial"/>
                </a:rPr>
                <a:t>BR (n=40)</a:t>
              </a:r>
              <a:endParaRPr sz="1733">
                <a:solidFill>
                  <a:srgbClr val="000000"/>
                </a:solidFill>
                <a:latin typeface="Arial"/>
                <a:ea typeface="Arial"/>
                <a:cs typeface="Arial"/>
                <a:sym typeface="Arial"/>
              </a:endParaRPr>
            </a:p>
          </p:txBody>
        </p:sp>
        <p:cxnSp>
          <p:nvCxnSpPr>
            <p:cNvPr id="918" name="Google Shape;918;p90"/>
            <p:cNvCxnSpPr/>
            <p:nvPr/>
          </p:nvCxnSpPr>
          <p:spPr>
            <a:xfrm rot="10800000" flipH="1">
              <a:off x="4840227" y="3327315"/>
              <a:ext cx="1778100" cy="91500"/>
            </a:xfrm>
            <a:prstGeom prst="bentConnector3">
              <a:avLst>
                <a:gd name="adj1" fmla="val 67602"/>
              </a:avLst>
            </a:prstGeom>
            <a:noFill/>
            <a:ln w="12700" cap="flat" cmpd="sng">
              <a:solidFill>
                <a:srgbClr val="787878"/>
              </a:solidFill>
              <a:prstDash val="solid"/>
              <a:round/>
              <a:headEnd type="none" w="sm" len="sm"/>
              <a:tailEnd type="triangle" w="med" len="med"/>
            </a:ln>
          </p:spPr>
        </p:cxnSp>
        <p:cxnSp>
          <p:nvCxnSpPr>
            <p:cNvPr id="919" name="Google Shape;919;p90"/>
            <p:cNvCxnSpPr/>
            <p:nvPr/>
          </p:nvCxnSpPr>
          <p:spPr>
            <a:xfrm>
              <a:off x="4859766" y="3422556"/>
              <a:ext cx="1758600" cy="100500"/>
            </a:xfrm>
            <a:prstGeom prst="bentConnector3">
              <a:avLst>
                <a:gd name="adj1" fmla="val 67163"/>
              </a:avLst>
            </a:prstGeom>
            <a:noFill/>
            <a:ln w="12700" cap="flat" cmpd="sng">
              <a:solidFill>
                <a:srgbClr val="787878"/>
              </a:solidFill>
              <a:prstDash val="solid"/>
              <a:round/>
              <a:headEnd type="none" w="sm" len="sm"/>
              <a:tailEnd type="triangle" w="med" len="med"/>
            </a:ln>
          </p:spPr>
        </p:cxnSp>
        <p:sp>
          <p:nvSpPr>
            <p:cNvPr id="920" name="Google Shape;920;p90"/>
            <p:cNvSpPr/>
            <p:nvPr/>
          </p:nvSpPr>
          <p:spPr>
            <a:xfrm>
              <a:off x="3884456" y="3330094"/>
              <a:ext cx="975300" cy="181500"/>
            </a:xfrm>
            <a:prstGeom prst="roundRect">
              <a:avLst>
                <a:gd name="adj" fmla="val 16667"/>
              </a:avLst>
            </a:prstGeom>
            <a:solidFill>
              <a:srgbClr val="FFFFFF"/>
            </a:solidFill>
            <a:ln w="12700" cap="flat" cmpd="sng">
              <a:solidFill>
                <a:srgbClr val="787878"/>
              </a:solidFill>
              <a:prstDash val="solid"/>
              <a:round/>
              <a:headEnd type="none" w="sm" len="sm"/>
              <a:tailEnd type="none" w="sm" len="sm"/>
            </a:ln>
          </p:spPr>
          <p:txBody>
            <a:bodyPr spcFirstLastPara="1" wrap="square" lIns="0" tIns="0" rIns="0" bIns="0" anchor="ctr" anchorCtr="0">
              <a:noAutofit/>
            </a:bodyPr>
            <a:lstStyle/>
            <a:p>
              <a:pPr algn="ctr">
                <a:buClr>
                  <a:srgbClr val="000000"/>
                </a:buClr>
                <a:buSzPts val="1000"/>
              </a:pPr>
              <a:r>
                <a:rPr lang="en" sz="1333" b="1">
                  <a:solidFill>
                    <a:srgbClr val="000000"/>
                  </a:solidFill>
                  <a:latin typeface="Arial"/>
                  <a:ea typeface="Arial"/>
                  <a:cs typeface="Arial"/>
                  <a:sym typeface="Arial"/>
                </a:rPr>
                <a:t>R/R DLBCL</a:t>
              </a:r>
              <a:endParaRPr sz="1733">
                <a:solidFill>
                  <a:srgbClr val="000000"/>
                </a:solidFill>
                <a:latin typeface="Arial"/>
                <a:ea typeface="Arial"/>
                <a:cs typeface="Arial"/>
                <a:sym typeface="Arial"/>
              </a:endParaRPr>
            </a:p>
          </p:txBody>
        </p:sp>
      </p:grpSp>
      <p:sp>
        <p:nvSpPr>
          <p:cNvPr id="921" name="Google Shape;921;p90"/>
          <p:cNvSpPr/>
          <p:nvPr/>
        </p:nvSpPr>
        <p:spPr>
          <a:xfrm>
            <a:off x="4667113" y="2768600"/>
            <a:ext cx="1170400" cy="198000"/>
          </a:xfrm>
          <a:prstGeom prst="roundRect">
            <a:avLst>
              <a:gd name="adj" fmla="val 16667"/>
            </a:avLst>
          </a:prstGeom>
          <a:solidFill>
            <a:schemeClr val="lt1"/>
          </a:solidFill>
          <a:ln w="12700" cap="flat" cmpd="sng">
            <a:solidFill>
              <a:srgbClr val="787878"/>
            </a:solidFill>
            <a:prstDash val="solid"/>
            <a:round/>
            <a:headEnd type="none" w="sm" len="sm"/>
            <a:tailEnd type="none" w="sm" len="sm"/>
          </a:ln>
        </p:spPr>
        <p:txBody>
          <a:bodyPr spcFirstLastPara="1" wrap="square" lIns="0" tIns="0" rIns="0" bIns="0" anchor="ctr" anchorCtr="0">
            <a:noAutofit/>
          </a:bodyPr>
          <a:lstStyle/>
          <a:p>
            <a:pPr algn="ctr">
              <a:buClr>
                <a:srgbClr val="000000"/>
              </a:buClr>
              <a:buSzPts val="1000"/>
            </a:pPr>
            <a:r>
              <a:rPr lang="en" sz="1333" b="1">
                <a:solidFill>
                  <a:srgbClr val="000000"/>
                </a:solidFill>
                <a:latin typeface="Arial"/>
                <a:ea typeface="Arial"/>
                <a:cs typeface="Arial"/>
                <a:sym typeface="Arial"/>
              </a:rPr>
              <a:t>R/R DLBCL</a:t>
            </a:r>
            <a:endParaRPr sz="1733">
              <a:solidFill>
                <a:srgbClr val="000000"/>
              </a:solidFill>
              <a:latin typeface="Arial"/>
              <a:ea typeface="Arial"/>
              <a:cs typeface="Arial"/>
              <a:sym typeface="Arial"/>
            </a:endParaRPr>
          </a:p>
        </p:txBody>
      </p:sp>
      <p:cxnSp>
        <p:nvCxnSpPr>
          <p:cNvPr id="922" name="Google Shape;922;p90"/>
          <p:cNvCxnSpPr/>
          <p:nvPr/>
        </p:nvCxnSpPr>
        <p:spPr>
          <a:xfrm>
            <a:off x="5837485" y="2867665"/>
            <a:ext cx="2110400" cy="0"/>
          </a:xfrm>
          <a:prstGeom prst="straightConnector1">
            <a:avLst/>
          </a:prstGeom>
          <a:noFill/>
          <a:ln w="12700" cap="flat" cmpd="sng">
            <a:solidFill>
              <a:srgbClr val="787878"/>
            </a:solidFill>
            <a:prstDash val="solid"/>
            <a:round/>
            <a:headEnd type="none" w="sm" len="sm"/>
            <a:tailEnd type="triangle" w="med" len="med"/>
          </a:ln>
        </p:spPr>
      </p:cxnSp>
      <p:sp>
        <p:nvSpPr>
          <p:cNvPr id="923" name="Google Shape;923;p90"/>
          <p:cNvSpPr/>
          <p:nvPr/>
        </p:nvSpPr>
        <p:spPr>
          <a:xfrm>
            <a:off x="8019049" y="2705172"/>
            <a:ext cx="1628800" cy="324800"/>
          </a:xfrm>
          <a:prstGeom prst="roundRect">
            <a:avLst>
              <a:gd name="adj" fmla="val 16667"/>
            </a:avLst>
          </a:prstGeom>
          <a:solidFill>
            <a:schemeClr val="lt2"/>
          </a:solidFill>
          <a:ln>
            <a:noFill/>
          </a:ln>
        </p:spPr>
        <p:txBody>
          <a:bodyPr spcFirstLastPara="1" wrap="square" lIns="0" tIns="0" rIns="0" bIns="0" anchor="ctr" anchorCtr="0">
            <a:noAutofit/>
          </a:bodyPr>
          <a:lstStyle/>
          <a:p>
            <a:pPr algn="ctr">
              <a:buClr>
                <a:srgbClr val="000000"/>
              </a:buClr>
              <a:buSzPts val="1000"/>
            </a:pPr>
            <a:r>
              <a:rPr lang="en" sz="1333" b="1">
                <a:solidFill>
                  <a:schemeClr val="accent2"/>
                </a:solidFill>
                <a:latin typeface="Arial"/>
                <a:ea typeface="Arial"/>
                <a:cs typeface="Arial"/>
                <a:sym typeface="Arial"/>
              </a:rPr>
              <a:t>Pola + BR (n=6)</a:t>
            </a:r>
            <a:endParaRPr sz="1733">
              <a:solidFill>
                <a:schemeClr val="accent2"/>
              </a:solidFill>
              <a:latin typeface="Arial"/>
              <a:ea typeface="Arial"/>
              <a:cs typeface="Arial"/>
              <a:sym typeface="Arial"/>
            </a:endParaRPr>
          </a:p>
        </p:txBody>
      </p:sp>
      <p:sp>
        <p:nvSpPr>
          <p:cNvPr id="924" name="Google Shape;924;p90"/>
          <p:cNvSpPr/>
          <p:nvPr/>
        </p:nvSpPr>
        <p:spPr>
          <a:xfrm>
            <a:off x="9916265" y="2881367"/>
            <a:ext cx="636800" cy="1766800"/>
          </a:xfrm>
          <a:prstGeom prst="rightBrace">
            <a:avLst>
              <a:gd name="adj1" fmla="val 38498"/>
              <a:gd name="adj2" fmla="val 50000"/>
            </a:avLst>
          </a:prstGeom>
          <a:noFill/>
          <a:ln w="28575" cap="flat" cmpd="sng">
            <a:solidFill>
              <a:schemeClr val="lt2"/>
            </a:solidFill>
            <a:prstDash val="solid"/>
            <a:round/>
            <a:headEnd type="none" w="sm" len="sm"/>
            <a:tailEnd type="none" w="sm" len="sm"/>
          </a:ln>
        </p:spPr>
        <p:txBody>
          <a:bodyPr spcFirstLastPara="1" wrap="square" lIns="109700" tIns="54833" rIns="109700" bIns="54833" anchor="ctr" anchorCtr="0">
            <a:noAutofit/>
          </a:bodyPr>
          <a:lstStyle/>
          <a:p>
            <a:pPr algn="ctr">
              <a:buClr>
                <a:srgbClr val="000000"/>
              </a:buClr>
              <a:buSzPts val="1600"/>
            </a:pPr>
            <a:endParaRPr sz="2133">
              <a:solidFill>
                <a:schemeClr val="dk1"/>
              </a:solidFill>
              <a:latin typeface="Arial"/>
              <a:ea typeface="Arial"/>
              <a:cs typeface="Arial"/>
              <a:sym typeface="Arial"/>
            </a:endParaRPr>
          </a:p>
        </p:txBody>
      </p:sp>
      <p:sp>
        <p:nvSpPr>
          <p:cNvPr id="925" name="Google Shape;925;p90"/>
          <p:cNvSpPr/>
          <p:nvPr/>
        </p:nvSpPr>
        <p:spPr>
          <a:xfrm>
            <a:off x="10694915" y="3320628"/>
            <a:ext cx="1124311" cy="868800"/>
          </a:xfrm>
          <a:prstGeom prst="roundRect">
            <a:avLst>
              <a:gd name="adj" fmla="val 16667"/>
            </a:avLst>
          </a:prstGeom>
          <a:solidFill>
            <a:schemeClr val="lt2"/>
          </a:solidFill>
          <a:ln>
            <a:noFill/>
          </a:ln>
        </p:spPr>
        <p:txBody>
          <a:bodyPr spcFirstLastPara="1" wrap="square" lIns="0" tIns="0" rIns="0" bIns="0" anchor="ctr" anchorCtr="0">
            <a:noAutofit/>
          </a:bodyPr>
          <a:lstStyle/>
          <a:p>
            <a:pPr algn="ctr">
              <a:buClr>
                <a:srgbClr val="000000"/>
              </a:buClr>
              <a:buSzPts val="1000"/>
            </a:pPr>
            <a:r>
              <a:rPr lang="tr-TR" sz="1333" b="1" dirty="0">
                <a:solidFill>
                  <a:schemeClr val="accent2"/>
                </a:solidFill>
                <a:latin typeface="Arial"/>
                <a:ea typeface="Arial"/>
                <a:cs typeface="Arial"/>
                <a:sym typeface="Arial"/>
              </a:rPr>
              <a:t>Havuzlanmış </a:t>
            </a:r>
            <a:r>
              <a:rPr lang="en" sz="1333" b="1" dirty="0">
                <a:solidFill>
                  <a:schemeClr val="accent2"/>
                </a:solidFill>
                <a:latin typeface="Arial"/>
                <a:ea typeface="Arial"/>
                <a:cs typeface="Arial"/>
                <a:sym typeface="Arial"/>
              </a:rPr>
              <a:t>Pola + BR</a:t>
            </a:r>
            <a:endParaRPr sz="1733" dirty="0">
              <a:solidFill>
                <a:schemeClr val="accent2"/>
              </a:solidFill>
              <a:latin typeface="Arial"/>
              <a:ea typeface="Arial"/>
              <a:cs typeface="Arial"/>
              <a:sym typeface="Arial"/>
            </a:endParaRPr>
          </a:p>
          <a:p>
            <a:pPr algn="ctr">
              <a:buClr>
                <a:srgbClr val="000000"/>
              </a:buClr>
              <a:buSzPts val="1000"/>
            </a:pPr>
            <a:r>
              <a:rPr lang="tr-TR" sz="1333" b="1" dirty="0">
                <a:solidFill>
                  <a:schemeClr val="accent2"/>
                </a:solidFill>
              </a:rPr>
              <a:t>Kohortu</a:t>
            </a:r>
            <a:r>
              <a:rPr lang="en" sz="1333" b="1" dirty="0">
                <a:solidFill>
                  <a:schemeClr val="accent2"/>
                </a:solidFill>
                <a:latin typeface="Arial"/>
                <a:ea typeface="Arial"/>
                <a:cs typeface="Arial"/>
                <a:sym typeface="Arial"/>
              </a:rPr>
              <a:t> </a:t>
            </a:r>
            <a:r>
              <a:rPr lang="en" sz="1333" dirty="0">
                <a:solidFill>
                  <a:schemeClr val="accent2"/>
                </a:solidFill>
                <a:latin typeface="Arial"/>
                <a:ea typeface="Arial"/>
                <a:cs typeface="Arial"/>
                <a:sym typeface="Arial"/>
              </a:rPr>
              <a:t>(N=152)</a:t>
            </a:r>
            <a:endParaRPr sz="1733" dirty="0">
              <a:solidFill>
                <a:schemeClr val="accent2"/>
              </a:solidFill>
              <a:latin typeface="Arial"/>
              <a:ea typeface="Arial"/>
              <a:cs typeface="Arial"/>
              <a:sym typeface="Arial"/>
            </a:endParaRPr>
          </a:p>
        </p:txBody>
      </p:sp>
      <p:sp>
        <p:nvSpPr>
          <p:cNvPr id="926" name="Google Shape;926;p90"/>
          <p:cNvSpPr txBox="1">
            <a:spLocks noGrp="1"/>
          </p:cNvSpPr>
          <p:nvPr>
            <p:ph type="body" idx="2"/>
          </p:nvPr>
        </p:nvSpPr>
        <p:spPr>
          <a:xfrm>
            <a:off x="175846" y="6313520"/>
            <a:ext cx="11737731" cy="404317"/>
          </a:xfrm>
          <a:prstGeom prst="rect">
            <a:avLst/>
          </a:prstGeom>
          <a:noFill/>
          <a:ln>
            <a:noFill/>
          </a:ln>
        </p:spPr>
        <p:txBody>
          <a:bodyPr spcFirstLastPara="1" wrap="square" lIns="0" tIns="0" rIns="0" bIns="0" anchor="b" anchorCtr="0">
            <a:noAutofit/>
          </a:bodyPr>
          <a:lstStyle/>
          <a:p>
            <a:pPr marL="0" indent="0" algn="l"/>
            <a:r>
              <a:rPr lang="en" dirty="0"/>
              <a:t>1. </a:t>
            </a:r>
            <a:r>
              <a:rPr lang="tr-TR" dirty="0"/>
              <a:t>Sehn LH, Hertzberg M, Opat S, et al. Polatuzumab vedotin in relapsed or refractory diffuse large B-cell lymphoma. Blood Adv. 2022;6(2):533-543  </a:t>
            </a:r>
            <a:r>
              <a:rPr lang="en" dirty="0"/>
              <a:t>2</a:t>
            </a:r>
            <a:r>
              <a:rPr lang="tr-TR" dirty="0"/>
              <a:t>. Sehn LH, Herrera AF, Hertzberg M, et al. Polatuzumab vedotin in combination with bendamustine and rituximab in relapsed or refractory diffuse large B-cell lymphoma: updated results. Presented at: 62nd American Society of Hematology Annual Meeting and Exposition; December 5–8, 2020; Virtual Meeting. Abstract P3020</a:t>
            </a:r>
            <a:endParaRPr dirty="0"/>
          </a:p>
        </p:txBody>
      </p:sp>
      <p:sp>
        <p:nvSpPr>
          <p:cNvPr id="927" name="Google Shape;927;p90"/>
          <p:cNvSpPr txBox="1">
            <a:spLocks noGrp="1"/>
          </p:cNvSpPr>
          <p:nvPr>
            <p:ph type="body" idx="3"/>
          </p:nvPr>
        </p:nvSpPr>
        <p:spPr>
          <a:xfrm>
            <a:off x="508000" y="187367"/>
            <a:ext cx="42784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en" sz="1600" dirty="0">
                <a:solidFill>
                  <a:schemeClr val="accent2"/>
                </a:solidFill>
              </a:rPr>
              <a:t>GO29365</a:t>
            </a:r>
            <a:br>
              <a:rPr lang="en" sz="1600" dirty="0">
                <a:solidFill>
                  <a:schemeClr val="accent2"/>
                </a:solidFill>
              </a:rPr>
            </a:br>
            <a:r>
              <a:rPr lang="en" sz="1600" dirty="0">
                <a:solidFill>
                  <a:schemeClr val="accent2"/>
                </a:solidFill>
              </a:rPr>
              <a:t>R/R DLBCL Pola</a:t>
            </a:r>
            <a:r>
              <a:rPr lang="tr-TR" sz="1600" dirty="0">
                <a:solidFill>
                  <a:schemeClr val="accent2"/>
                </a:solidFill>
              </a:rPr>
              <a:t>-</a:t>
            </a:r>
            <a:r>
              <a:rPr lang="en" sz="1600" dirty="0">
                <a:solidFill>
                  <a:schemeClr val="accent2"/>
                </a:solidFill>
              </a:rPr>
              <a:t>BR </a:t>
            </a:r>
            <a:r>
              <a:rPr lang="tr-TR" sz="1600" dirty="0">
                <a:solidFill>
                  <a:schemeClr val="accent2"/>
                </a:solidFill>
              </a:rPr>
              <a:t>güncelleme ve genişletme </a:t>
            </a:r>
            <a:endParaRPr dirty="0">
              <a:solidFill>
                <a:schemeClr val="accent2"/>
              </a:solidFill>
            </a:endParaRPr>
          </a:p>
        </p:txBody>
      </p:sp>
      <p:sp>
        <p:nvSpPr>
          <p:cNvPr id="928" name="Google Shape;928;p90"/>
          <p:cNvSpPr/>
          <p:nvPr/>
        </p:nvSpPr>
        <p:spPr>
          <a:xfrm>
            <a:off x="5847789" y="3353507"/>
            <a:ext cx="2186400" cy="249600"/>
          </a:xfrm>
          <a:prstGeom prst="roundRect">
            <a:avLst>
              <a:gd name="adj" fmla="val 16667"/>
            </a:avLst>
          </a:prstGeom>
          <a:noFill/>
          <a:ln>
            <a:noFill/>
          </a:ln>
        </p:spPr>
        <p:txBody>
          <a:bodyPr spcFirstLastPara="1" wrap="square" lIns="109700" tIns="54833" rIns="109700" bIns="54833" anchor="t" anchorCtr="0">
            <a:noAutofit/>
          </a:bodyPr>
          <a:lstStyle/>
          <a:p>
            <a:pPr algn="ctr">
              <a:buClr>
                <a:srgbClr val="000000"/>
              </a:buClr>
              <a:buSzPts val="700"/>
            </a:pPr>
            <a:r>
              <a:rPr lang="en" sz="933" b="1" dirty="0">
                <a:solidFill>
                  <a:srgbClr val="000000"/>
                </a:solidFill>
                <a:latin typeface="Arial"/>
                <a:ea typeface="Arial"/>
                <a:cs typeface="Arial"/>
                <a:sym typeface="Arial"/>
              </a:rPr>
              <a:t>Median </a:t>
            </a:r>
            <a:r>
              <a:rPr lang="tr-TR" sz="933" b="1" dirty="0">
                <a:solidFill>
                  <a:srgbClr val="000000"/>
                </a:solidFill>
                <a:latin typeface="Arial"/>
                <a:ea typeface="Arial"/>
                <a:cs typeface="Arial"/>
                <a:sym typeface="Arial"/>
              </a:rPr>
              <a:t>takip</a:t>
            </a:r>
            <a:r>
              <a:rPr lang="en" sz="933" b="1" dirty="0">
                <a:solidFill>
                  <a:srgbClr val="000000"/>
                </a:solidFill>
                <a:latin typeface="Arial"/>
                <a:ea typeface="Arial"/>
                <a:cs typeface="Arial"/>
                <a:sym typeface="Arial"/>
              </a:rPr>
              <a:t>: </a:t>
            </a:r>
            <a:r>
              <a:rPr lang="en" sz="933" dirty="0">
                <a:solidFill>
                  <a:srgbClr val="000000"/>
                </a:solidFill>
                <a:latin typeface="Arial"/>
                <a:ea typeface="Arial"/>
                <a:cs typeface="Arial"/>
                <a:sym typeface="Arial"/>
              </a:rPr>
              <a:t>48.3 </a:t>
            </a:r>
            <a:r>
              <a:rPr lang="tr-TR" sz="933" dirty="0"/>
              <a:t>ay</a:t>
            </a:r>
            <a:endParaRPr sz="1733" dirty="0">
              <a:solidFill>
                <a:srgbClr val="000000"/>
              </a:solidFill>
              <a:latin typeface="Arial"/>
              <a:ea typeface="Arial"/>
              <a:cs typeface="Arial"/>
              <a:sym typeface="Arial"/>
            </a:endParaRPr>
          </a:p>
        </p:txBody>
      </p:sp>
      <p:sp>
        <p:nvSpPr>
          <p:cNvPr id="2" name="TextBox 1"/>
          <p:cNvSpPr txBox="1"/>
          <p:nvPr/>
        </p:nvSpPr>
        <p:spPr>
          <a:xfrm>
            <a:off x="7088300" y="5768076"/>
            <a:ext cx="4730926" cy="523220"/>
          </a:xfrm>
          <a:prstGeom prst="rect">
            <a:avLst/>
          </a:prstGeom>
          <a:noFill/>
        </p:spPr>
        <p:txBody>
          <a:bodyPr wrap="square" rtlCol="0">
            <a:spAutoFit/>
          </a:bodyPr>
          <a:lstStyle/>
          <a:p>
            <a:pPr marL="285750" indent="-285750" algn="l">
              <a:buClr>
                <a:schemeClr val="accent2"/>
              </a:buClr>
              <a:buFont typeface="Wingdings" panose="05000000000000000000" pitchFamily="2" charset="2"/>
              <a:buChar char="§"/>
            </a:pPr>
            <a:r>
              <a:rPr lang="tr-TR" sz="1400" b="1" dirty="0">
                <a:solidFill>
                  <a:schemeClr val="accent2"/>
                </a:solidFill>
                <a:latin typeface="Roche Sans Light Light" panose="020B0304030201040101" pitchFamily="34" charset="0"/>
              </a:rPr>
              <a:t>Primer sonlanım noktası: </a:t>
            </a:r>
            <a:r>
              <a:rPr lang="tr-TR" sz="1400" dirty="0">
                <a:solidFill>
                  <a:schemeClr val="accent2"/>
                </a:solidFill>
                <a:latin typeface="Roche Sans Light Light" panose="020B0304030201040101" pitchFamily="34" charset="0"/>
              </a:rPr>
              <a:t>ORR, CR (ICR)</a:t>
            </a:r>
          </a:p>
          <a:p>
            <a:pPr marL="285750" indent="-285750" algn="l">
              <a:buClr>
                <a:schemeClr val="accent2"/>
              </a:buClr>
              <a:buFont typeface="Wingdings" panose="05000000000000000000" pitchFamily="2" charset="2"/>
              <a:buChar char="§"/>
            </a:pPr>
            <a:r>
              <a:rPr lang="tr-TR" sz="1400" b="1" dirty="0">
                <a:solidFill>
                  <a:schemeClr val="accent2"/>
                </a:solidFill>
                <a:latin typeface="Roche Sans Light Light" panose="020B0304030201040101" pitchFamily="34" charset="0"/>
              </a:rPr>
              <a:t>Sekonder sonlanım noktaları: </a:t>
            </a:r>
            <a:r>
              <a:rPr lang="tr-TR" sz="1400" dirty="0">
                <a:solidFill>
                  <a:schemeClr val="accent2"/>
                </a:solidFill>
                <a:latin typeface="Roche Sans Light Light" panose="020B0304030201040101" pitchFamily="34" charset="0"/>
              </a:rPr>
              <a:t>ORR, CR (INV)-Güvenlilik </a:t>
            </a:r>
          </a:p>
        </p:txBody>
      </p:sp>
    </p:spTree>
    <p:extLst>
      <p:ext uri="{BB962C8B-B14F-4D97-AF65-F5344CB8AC3E}">
        <p14:creationId xmlns:p14="http://schemas.microsoft.com/office/powerpoint/2010/main" val="2341201318"/>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76"/>
          <p:cNvSpPr txBox="1">
            <a:spLocks noGrp="1"/>
          </p:cNvSpPr>
          <p:nvPr>
            <p:ph type="title"/>
          </p:nvPr>
        </p:nvSpPr>
        <p:spPr>
          <a:xfrm>
            <a:off x="508003" y="808020"/>
            <a:ext cx="10293200" cy="829200"/>
          </a:xfrm>
          <a:prstGeom prst="rect">
            <a:avLst/>
          </a:prstGeom>
          <a:noFill/>
          <a:ln>
            <a:noFill/>
          </a:ln>
        </p:spPr>
        <p:txBody>
          <a:bodyPr spcFirstLastPara="1" wrap="square" lIns="0" tIns="60933" rIns="121900" bIns="60933" anchor="ctr" anchorCtr="0">
            <a:noAutofit/>
          </a:bodyPr>
          <a:lstStyle/>
          <a:p>
            <a:r>
              <a:rPr lang="tr-TR" sz="2880" baseline="30000" dirty="0"/>
              <a:t>Bazal karakteristikler</a:t>
            </a:r>
            <a:endParaRPr sz="2880" baseline="30000" dirty="0"/>
          </a:p>
        </p:txBody>
      </p:sp>
      <p:sp>
        <p:nvSpPr>
          <p:cNvPr id="199" name="Google Shape;199;p76"/>
          <p:cNvSpPr txBox="1">
            <a:spLocks noGrp="1"/>
          </p:cNvSpPr>
          <p:nvPr>
            <p:ph type="body" idx="2"/>
          </p:nvPr>
        </p:nvSpPr>
        <p:spPr>
          <a:xfrm>
            <a:off x="508003" y="6159817"/>
            <a:ext cx="7336000" cy="143600"/>
          </a:xfrm>
          <a:prstGeom prst="rect">
            <a:avLst/>
          </a:prstGeom>
          <a:noFill/>
          <a:ln>
            <a:noFill/>
          </a:ln>
        </p:spPr>
        <p:txBody>
          <a:bodyPr spcFirstLastPara="1" wrap="square" lIns="0" tIns="0" rIns="0" bIns="0" anchor="b" anchorCtr="0">
            <a:noAutofit/>
          </a:bodyPr>
          <a:lstStyle/>
          <a:p>
            <a:pPr marL="0" indent="0"/>
            <a:r>
              <a:rPr lang="en" dirty="0"/>
              <a:t>Data cut-off: April 30, 2018. </a:t>
            </a:r>
            <a:r>
              <a:rPr lang="tr-TR" dirty="0"/>
              <a:t>*Son tedaviye 6 ay içinde yanıt vermemiş veya progrese olmuş</a:t>
            </a:r>
            <a:r>
              <a:rPr lang="en" dirty="0"/>
              <a:t>. </a:t>
            </a:r>
            <a:endParaRPr dirty="0"/>
          </a:p>
        </p:txBody>
      </p:sp>
      <p:sp>
        <p:nvSpPr>
          <p:cNvPr id="200" name="Google Shape;200;p76"/>
          <p:cNvSpPr txBox="1">
            <a:spLocks noGrp="1"/>
          </p:cNvSpPr>
          <p:nvPr>
            <p:ph type="body" idx="3"/>
          </p:nvPr>
        </p:nvSpPr>
        <p:spPr>
          <a:xfrm>
            <a:off x="281353" y="6420682"/>
            <a:ext cx="11702561" cy="287200"/>
          </a:xfrm>
          <a:prstGeom prst="rect">
            <a:avLst/>
          </a:prstGeom>
          <a:noFill/>
          <a:ln>
            <a:noFill/>
          </a:ln>
        </p:spPr>
        <p:txBody>
          <a:bodyPr spcFirstLastPara="1" wrap="square" lIns="0" tIns="0" rIns="0" bIns="0" anchor="b" anchorCtr="0">
            <a:noAutofit/>
          </a:bodyPr>
          <a:lstStyle/>
          <a:p>
            <a:pPr marL="0" indent="0" algn="l"/>
            <a:r>
              <a:rPr lang="en" dirty="0"/>
              <a:t>1. </a:t>
            </a:r>
            <a:r>
              <a:rPr lang="tr-TR" dirty="0"/>
              <a:t>Sehn LH, Martelli M, Trněný M, et al. Polatuzumab vedotin in relapsed or refractory diffuse large B-cell lymphoma. J Clin Oncol. 2020;38(2):155-165 </a:t>
            </a:r>
            <a:r>
              <a:rPr lang="en" dirty="0"/>
              <a:t>2. </a:t>
            </a:r>
            <a:r>
              <a:rPr lang="tr-TR" dirty="0"/>
              <a:t>Sehn LH, Assouline S, Stewart DA, et al. Polatuzumab vedotin plus bendamustine and rituximab in relapsed/refractory diffuse large B-cell lymphoma: results of a phase Ib/II study. Presented at: American Society of Clinical Oncology Annual Meeting; June 1–5, 2018; Chicago, IL. Abstract 7507</a:t>
            </a:r>
            <a:endParaRPr dirty="0"/>
          </a:p>
        </p:txBody>
      </p:sp>
      <p:sp>
        <p:nvSpPr>
          <p:cNvPr id="201" name="Google Shape;201;p76"/>
          <p:cNvSpPr txBox="1">
            <a:spLocks noGrp="1"/>
          </p:cNvSpPr>
          <p:nvPr>
            <p:ph type="body" idx="4"/>
          </p:nvPr>
        </p:nvSpPr>
        <p:spPr>
          <a:xfrm>
            <a:off x="508001" y="187365"/>
            <a:ext cx="41972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tr-TR" sz="1600" dirty="0">
                <a:solidFill>
                  <a:schemeClr val="accent2"/>
                </a:solidFill>
              </a:rPr>
              <a:t>Faz</a:t>
            </a:r>
            <a:r>
              <a:rPr lang="en" sz="1600" dirty="0">
                <a:solidFill>
                  <a:schemeClr val="accent2"/>
                </a:solidFill>
              </a:rPr>
              <a:t> II </a:t>
            </a:r>
            <a:r>
              <a:rPr lang="tr-TR" sz="1600" dirty="0">
                <a:solidFill>
                  <a:schemeClr val="accent2"/>
                </a:solidFill>
              </a:rPr>
              <a:t>R/R </a:t>
            </a:r>
            <a:r>
              <a:rPr lang="en" sz="1600" dirty="0">
                <a:solidFill>
                  <a:schemeClr val="accent2"/>
                </a:solidFill>
              </a:rPr>
              <a:t>DLBCL</a:t>
            </a:r>
            <a:r>
              <a:rPr lang="tr-TR" sz="1600" dirty="0">
                <a:solidFill>
                  <a:schemeClr val="accent2"/>
                </a:solidFill>
              </a:rPr>
              <a:t> Randomizasyon</a:t>
            </a:r>
            <a:endParaRPr dirty="0">
              <a:solidFill>
                <a:schemeClr val="accent2"/>
              </a:solidFill>
            </a:endParaRPr>
          </a:p>
        </p:txBody>
      </p:sp>
      <p:graphicFrame>
        <p:nvGraphicFramePr>
          <p:cNvPr id="202" name="Google Shape;202;p76"/>
          <p:cNvGraphicFramePr/>
          <p:nvPr/>
        </p:nvGraphicFramePr>
        <p:xfrm>
          <a:off x="514355" y="1639942"/>
          <a:ext cx="11048999" cy="4402610"/>
        </p:xfrm>
        <a:graphic>
          <a:graphicData uri="http://schemas.openxmlformats.org/drawingml/2006/table">
            <a:tbl>
              <a:tblPr firstRow="1" bandRow="1">
                <a:noFill/>
              </a:tblPr>
              <a:tblGrid>
                <a:gridCol w="4723333">
                  <a:extLst>
                    <a:ext uri="{9D8B030D-6E8A-4147-A177-3AD203B41FA5}">
                      <a16:colId xmlns:a16="http://schemas.microsoft.com/office/drawing/2014/main" val="20000"/>
                    </a:ext>
                  </a:extLst>
                </a:gridCol>
                <a:gridCol w="3162833">
                  <a:extLst>
                    <a:ext uri="{9D8B030D-6E8A-4147-A177-3AD203B41FA5}">
                      <a16:colId xmlns:a16="http://schemas.microsoft.com/office/drawing/2014/main" val="20001"/>
                    </a:ext>
                  </a:extLst>
                </a:gridCol>
                <a:gridCol w="3162833">
                  <a:extLst>
                    <a:ext uri="{9D8B030D-6E8A-4147-A177-3AD203B41FA5}">
                      <a16:colId xmlns:a16="http://schemas.microsoft.com/office/drawing/2014/main" val="20002"/>
                    </a:ext>
                  </a:extLst>
                </a:gridCol>
              </a:tblGrid>
              <a:tr h="182880">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lt1"/>
                          </a:solidFill>
                          <a:latin typeface="Arial"/>
                          <a:ea typeface="Arial"/>
                          <a:cs typeface="Arial"/>
                          <a:sym typeface="Arial"/>
                        </a:rPr>
                        <a:t>Özellikler</a:t>
                      </a:r>
                      <a:endParaRPr sz="1200" b="1" u="none" strike="noStrike" cap="none" dirty="0">
                        <a:solidFill>
                          <a:schemeClr val="lt1"/>
                        </a:solidFill>
                        <a:latin typeface="Arial"/>
                        <a:ea typeface="Arial"/>
                        <a:cs typeface="Arial"/>
                        <a:sym typeface="Arial"/>
                      </a:endParaRPr>
                    </a:p>
                  </a:txBody>
                  <a:tcPr marL="120000" marR="120000" marT="0" marB="0" anchor="ctr">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2"/>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b="1" u="none" strike="noStrike" cap="none">
                          <a:solidFill>
                            <a:schemeClr val="lt1"/>
                          </a:solidFill>
                          <a:latin typeface="Arial"/>
                          <a:ea typeface="Arial"/>
                          <a:cs typeface="Arial"/>
                          <a:sym typeface="Arial"/>
                        </a:rPr>
                        <a:t>BR (N=40)</a:t>
                      </a:r>
                      <a:endParaRPr sz="1200" b="1" u="none" strike="noStrike" cap="none">
                        <a:solidFill>
                          <a:schemeClr val="lt1"/>
                        </a:solidFill>
                        <a:latin typeface="Arial"/>
                        <a:ea typeface="Arial"/>
                        <a:cs typeface="Arial"/>
                        <a:sym typeface="Arial"/>
                      </a:endParaRPr>
                    </a:p>
                  </a:txBody>
                  <a:tcPr marL="120000" marR="120000" marT="0" marB="0" anchor="ctr">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2"/>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b="1" u="none" strike="noStrike" cap="none">
                          <a:solidFill>
                            <a:schemeClr val="lt1"/>
                          </a:solidFill>
                          <a:latin typeface="Arial"/>
                          <a:ea typeface="Arial"/>
                          <a:cs typeface="Arial"/>
                          <a:sym typeface="Arial"/>
                        </a:rPr>
                        <a:t>Pola + BR (N=40)</a:t>
                      </a:r>
                      <a:endParaRPr sz="1200" b="1" u="none" strike="noStrike" cap="none">
                        <a:solidFill>
                          <a:schemeClr val="lt1"/>
                        </a:solidFill>
                        <a:latin typeface="Arial"/>
                        <a:ea typeface="Arial"/>
                        <a:cs typeface="Arial"/>
                        <a:sym typeface="Arial"/>
                      </a:endParaRPr>
                    </a:p>
                  </a:txBody>
                  <a:tcPr marL="120000" marR="120000" marT="0" marB="0" anchor="ctr">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en" sz="1200" b="1" u="none" strike="noStrike" cap="none" dirty="0">
                          <a:solidFill>
                            <a:schemeClr val="dk1"/>
                          </a:solidFill>
                          <a:latin typeface="Arial"/>
                          <a:ea typeface="Arial"/>
                          <a:cs typeface="Arial"/>
                          <a:sym typeface="Arial"/>
                        </a:rPr>
                        <a:t>Med</a:t>
                      </a:r>
                      <a:r>
                        <a:rPr lang="tr-TR" sz="1200" b="1" u="none" strike="noStrike" cap="none" dirty="0">
                          <a:solidFill>
                            <a:schemeClr val="dk1"/>
                          </a:solidFill>
                          <a:latin typeface="Arial"/>
                          <a:ea typeface="Arial"/>
                          <a:cs typeface="Arial"/>
                          <a:sym typeface="Arial"/>
                        </a:rPr>
                        <a:t>y</a:t>
                      </a:r>
                      <a:r>
                        <a:rPr lang="en" sz="1200" b="1" u="none" strike="noStrike" cap="none" dirty="0">
                          <a:solidFill>
                            <a:schemeClr val="dk1"/>
                          </a:solidFill>
                          <a:latin typeface="Arial"/>
                          <a:ea typeface="Arial"/>
                          <a:cs typeface="Arial"/>
                          <a:sym typeface="Arial"/>
                        </a:rPr>
                        <a:t>an </a:t>
                      </a:r>
                      <a:r>
                        <a:rPr lang="tr-TR" sz="1200" b="1" u="none" strike="noStrike" cap="none" dirty="0">
                          <a:solidFill>
                            <a:schemeClr val="dk1"/>
                          </a:solidFill>
                          <a:latin typeface="Arial"/>
                          <a:ea typeface="Arial"/>
                          <a:cs typeface="Arial"/>
                          <a:sym typeface="Arial"/>
                        </a:rPr>
                        <a:t>yaş</a:t>
                      </a:r>
                      <a:r>
                        <a:rPr lang="en" sz="1200" b="1" u="none" strike="noStrike" cap="none" dirty="0">
                          <a:solidFill>
                            <a:schemeClr val="dk1"/>
                          </a:solidFill>
                          <a:latin typeface="Arial"/>
                          <a:ea typeface="Arial"/>
                          <a:cs typeface="Arial"/>
                          <a:sym typeface="Arial"/>
                        </a:rPr>
                        <a:t>, y</a:t>
                      </a:r>
                      <a:r>
                        <a:rPr lang="tr-TR" sz="1200" b="1" u="none" strike="noStrike" cap="none" dirty="0">
                          <a:solidFill>
                            <a:schemeClr val="dk1"/>
                          </a:solidFill>
                          <a:latin typeface="Arial"/>
                          <a:ea typeface="Arial"/>
                          <a:cs typeface="Arial"/>
                          <a:sym typeface="Arial"/>
                        </a:rPr>
                        <a:t>ıl</a:t>
                      </a:r>
                      <a:r>
                        <a:rPr lang="en" sz="1200" b="1" u="none" strike="noStrike" cap="none" dirty="0">
                          <a:solidFill>
                            <a:schemeClr val="dk1"/>
                          </a:solidFill>
                          <a:latin typeface="Arial"/>
                          <a:ea typeface="Arial"/>
                          <a:cs typeface="Arial"/>
                          <a:sym typeface="Arial"/>
                        </a:rPr>
                        <a:t> (</a:t>
                      </a:r>
                      <a:r>
                        <a:rPr lang="tr-TR" sz="1200" b="1" u="none" strike="noStrike" cap="none" dirty="0">
                          <a:solidFill>
                            <a:schemeClr val="dk1"/>
                          </a:solidFill>
                          <a:latin typeface="Arial"/>
                          <a:ea typeface="Arial"/>
                          <a:cs typeface="Arial"/>
                          <a:sym typeface="Arial"/>
                        </a:rPr>
                        <a:t>aralık</a:t>
                      </a:r>
                      <a:r>
                        <a:rPr lang="en" sz="1200" b="1" u="none" strike="noStrike" cap="none" dirty="0">
                          <a:solidFill>
                            <a:schemeClr val="dk1"/>
                          </a:solidFill>
                          <a:latin typeface="Arial"/>
                          <a:ea typeface="Arial"/>
                          <a:cs typeface="Arial"/>
                          <a:sym typeface="Arial"/>
                        </a:rPr>
                        <a:t>)</a:t>
                      </a:r>
                      <a:endParaRPr sz="1200" b="1" u="none" strike="noStrike" cap="none" dirty="0">
                        <a:solidFill>
                          <a:schemeClr val="dk1"/>
                        </a:solidFill>
                        <a:latin typeface="Arial"/>
                        <a:ea typeface="Arial"/>
                        <a:cs typeface="Arial"/>
                        <a:sym typeface="Aria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lt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71 (30–84)</a:t>
                      </a:r>
                      <a:endParaRPr sz="1200" u="none" strike="noStrike" cap="none">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lt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67 (33–86)</a:t>
                      </a:r>
                      <a:endParaRPr sz="1200" u="none" strike="noStrike" cap="none">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lt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dk1"/>
                          </a:solidFill>
                          <a:latin typeface="Arial"/>
                          <a:ea typeface="Arial"/>
                          <a:cs typeface="Arial"/>
                          <a:sym typeface="Arial"/>
                        </a:rPr>
                        <a:t>Erkek</a:t>
                      </a:r>
                      <a:r>
                        <a:rPr lang="en" sz="1200" b="1" u="none" strike="noStrike" cap="none" dirty="0">
                          <a:solidFill>
                            <a:schemeClr val="dk1"/>
                          </a:solidFill>
                          <a:latin typeface="Arial"/>
                          <a:ea typeface="Arial"/>
                          <a:cs typeface="Arial"/>
                          <a:sym typeface="Arial"/>
                        </a:rPr>
                        <a:t>, n (%)</a:t>
                      </a:r>
                      <a:endParaRPr sz="1200" b="1" u="none" strike="noStrike" cap="none" dirty="0">
                        <a:solidFill>
                          <a:schemeClr val="dk1"/>
                        </a:solidFill>
                        <a:latin typeface="Arial"/>
                        <a:ea typeface="Arial"/>
                        <a:cs typeface="Arial"/>
                        <a:sym typeface="Aria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25 (63)</a:t>
                      </a:r>
                      <a:endParaRPr sz="1200" u="none" strike="noStrike" cap="none">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28 (70)</a:t>
                      </a:r>
                      <a:endParaRPr sz="1200" u="none" strike="noStrike" cap="none">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en" sz="1200" b="1" u="none" strike="noStrike" cap="none" dirty="0">
                          <a:solidFill>
                            <a:schemeClr val="dk1"/>
                          </a:solidFill>
                          <a:latin typeface="Arial"/>
                          <a:ea typeface="Arial"/>
                          <a:cs typeface="Arial"/>
                          <a:sym typeface="Arial"/>
                        </a:rPr>
                        <a:t>ECOG PS 2, n (%)</a:t>
                      </a:r>
                      <a:endParaRPr sz="1900" u="none" strike="noStrike" cap="none"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8 (20)</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6 (15)</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dk1"/>
                          </a:solidFill>
                        </a:rPr>
                        <a:t>Evre</a:t>
                      </a:r>
                      <a:r>
                        <a:rPr lang="en" sz="1200" b="1" u="none" strike="noStrike" cap="none" dirty="0">
                          <a:solidFill>
                            <a:schemeClr val="dk1"/>
                          </a:solidFill>
                        </a:rPr>
                        <a:t> III/IV, n (%)</a:t>
                      </a:r>
                      <a:endParaRPr sz="1200" b="1" u="none" strike="noStrike" cap="none" dirty="0">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36 (90)</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34 (85)</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263733">
                <a:tc>
                  <a:txBody>
                    <a:bodyPr/>
                    <a:lstStyle/>
                    <a:p>
                      <a:pPr marL="89999" marR="0" lvl="0" indent="0" algn="l" rtl="0">
                        <a:lnSpc>
                          <a:spcPct val="100000"/>
                        </a:lnSpc>
                        <a:spcBef>
                          <a:spcPts val="0"/>
                        </a:spcBef>
                        <a:spcAft>
                          <a:spcPts val="0"/>
                        </a:spcAft>
                        <a:buClr>
                          <a:schemeClr val="dk1"/>
                        </a:buClr>
                        <a:buSzPts val="900"/>
                        <a:buFont typeface="Arial"/>
                        <a:buNone/>
                      </a:pPr>
                      <a:r>
                        <a:rPr lang="en" sz="1200" b="1" u="none" strike="noStrike" cap="none" dirty="0">
                          <a:solidFill>
                            <a:schemeClr val="dk1"/>
                          </a:solidFill>
                        </a:rPr>
                        <a:t>IPI ≥3, n (%)</a:t>
                      </a:r>
                      <a:endParaRPr sz="1900" u="none" strike="noStrike" cap="none"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29 (73)</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22 (55)</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263733">
                <a:tc>
                  <a:txBody>
                    <a:bodyPr/>
                    <a:lstStyle/>
                    <a:p>
                      <a:pPr marL="89999" marR="0" lvl="0" indent="0" algn="l" rtl="0">
                        <a:lnSpc>
                          <a:spcPct val="100000"/>
                        </a:lnSpc>
                        <a:spcBef>
                          <a:spcPts val="0"/>
                        </a:spcBef>
                        <a:spcAft>
                          <a:spcPts val="0"/>
                        </a:spcAft>
                        <a:buClr>
                          <a:schemeClr val="dk1"/>
                        </a:buClr>
                        <a:buSzPts val="900"/>
                        <a:buFont typeface="Arial"/>
                        <a:buNone/>
                      </a:pPr>
                      <a:r>
                        <a:rPr lang="en" sz="1200" b="1" u="none" strike="noStrike" cap="none" dirty="0">
                          <a:solidFill>
                            <a:schemeClr val="dk1"/>
                          </a:solidFill>
                        </a:rPr>
                        <a:t>Bulky </a:t>
                      </a:r>
                      <a:r>
                        <a:rPr lang="tr-TR" sz="1200" b="1" u="none" strike="noStrike" cap="none" dirty="0">
                          <a:solidFill>
                            <a:schemeClr val="dk1"/>
                          </a:solidFill>
                        </a:rPr>
                        <a:t>hastalık</a:t>
                      </a:r>
                      <a:r>
                        <a:rPr lang="en" sz="1200" b="1" u="none" strike="noStrike" cap="none" dirty="0">
                          <a:solidFill>
                            <a:schemeClr val="dk1"/>
                          </a:solidFill>
                        </a:rPr>
                        <a:t> (≥7.5 cm), n (%)</a:t>
                      </a:r>
                      <a:endParaRPr sz="1200" b="1" u="none" strike="noStrike" cap="none" dirty="0">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solidFill>
                            <a:schemeClr val="dk1"/>
                          </a:solidFill>
                          <a:latin typeface="Arial"/>
                          <a:ea typeface="Arial"/>
                          <a:cs typeface="Arial"/>
                          <a:sym typeface="Arial"/>
                        </a:rPr>
                        <a:t>15 (38)</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solidFill>
                            <a:schemeClr val="dk1"/>
                          </a:solidFill>
                          <a:latin typeface="Arial"/>
                          <a:ea typeface="Arial"/>
                          <a:cs typeface="Arial"/>
                          <a:sym typeface="Arial"/>
                        </a:rPr>
                        <a:t>10 (25)</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263733">
                <a:tc>
                  <a:txBody>
                    <a:bodyPr/>
                    <a:lstStyle/>
                    <a:p>
                      <a:pPr marL="89999" marR="0" lvl="0" indent="0" algn="l" rtl="0">
                        <a:lnSpc>
                          <a:spcPct val="100000"/>
                        </a:lnSpc>
                        <a:spcBef>
                          <a:spcPts val="0"/>
                        </a:spcBef>
                        <a:spcAft>
                          <a:spcPts val="0"/>
                        </a:spcAft>
                        <a:buClr>
                          <a:schemeClr val="dk1"/>
                        </a:buClr>
                        <a:buSzPts val="900"/>
                        <a:buFont typeface="Arial"/>
                        <a:buNone/>
                      </a:pPr>
                      <a:r>
                        <a:rPr lang="en" sz="1200" b="1" u="none" strike="noStrike" cap="none" dirty="0">
                          <a:solidFill>
                            <a:schemeClr val="dk1"/>
                          </a:solidFill>
                        </a:rPr>
                        <a:t>Extranodal </a:t>
                      </a:r>
                      <a:r>
                        <a:rPr lang="tr-TR" sz="1200" b="1" u="none" strike="noStrike" cap="none" dirty="0">
                          <a:solidFill>
                            <a:schemeClr val="dk1"/>
                          </a:solidFill>
                        </a:rPr>
                        <a:t>tutulum</a:t>
                      </a:r>
                      <a:r>
                        <a:rPr lang="en" sz="1200" b="1" u="none" strike="noStrike" cap="none" dirty="0">
                          <a:solidFill>
                            <a:schemeClr val="dk1"/>
                          </a:solidFill>
                        </a:rPr>
                        <a:t>, n (%)</a:t>
                      </a:r>
                      <a:endParaRPr sz="1900" u="none" strike="noStrike" cap="none"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solidFill>
                            <a:schemeClr val="dk1"/>
                          </a:solidFill>
                        </a:rPr>
                        <a:t>29 (73)</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solidFill>
                            <a:schemeClr val="dk1"/>
                          </a:solidFill>
                          <a:latin typeface="Arial"/>
                          <a:ea typeface="Arial"/>
                          <a:cs typeface="Arial"/>
                          <a:sym typeface="Arial"/>
                        </a:rPr>
                        <a:t>27 (68)</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439567">
                <a:tc>
                  <a:txBody>
                    <a:bodyPr/>
                    <a:lstStyle/>
                    <a:p>
                      <a:pPr marL="89999" marR="0" lvl="0" indent="0" algn="l" rtl="0">
                        <a:lnSpc>
                          <a:spcPct val="100000"/>
                        </a:lnSpc>
                        <a:spcBef>
                          <a:spcPts val="0"/>
                        </a:spcBef>
                        <a:spcAft>
                          <a:spcPts val="0"/>
                        </a:spcAft>
                        <a:buClr>
                          <a:schemeClr val="dk1"/>
                        </a:buClr>
                        <a:buSzPts val="900"/>
                        <a:buFont typeface="Arial"/>
                        <a:buNone/>
                      </a:pPr>
                      <a:endParaRPr lang="tr-TR" sz="1200" b="0" u="none" strike="noStrike" cap="none" dirty="0">
                        <a:solidFill>
                          <a:schemeClr val="dk1"/>
                        </a:solidFill>
                      </a:endParaRPr>
                    </a:p>
                    <a:p>
                      <a:pPr marL="89999" marR="0" lvl="0" indent="0" algn="l" rtl="0">
                        <a:lnSpc>
                          <a:spcPct val="100000"/>
                        </a:lnSpc>
                        <a:spcBef>
                          <a:spcPts val="0"/>
                        </a:spcBef>
                        <a:spcAft>
                          <a:spcPts val="0"/>
                        </a:spcAft>
                        <a:buClr>
                          <a:schemeClr val="dk1"/>
                        </a:buClr>
                        <a:buSzPts val="900"/>
                        <a:buFont typeface="Arial"/>
                        <a:buNone/>
                      </a:pPr>
                      <a:r>
                        <a:rPr lang="tr-TR" sz="1200" b="0" u="none" strike="noStrike" cap="none" dirty="0">
                          <a:solidFill>
                            <a:schemeClr val="dk1"/>
                          </a:solidFill>
                        </a:rPr>
                        <a:t>Tedaviye</a:t>
                      </a:r>
                      <a:r>
                        <a:rPr lang="tr-TR" sz="1200" b="0" u="none" strike="noStrike" cap="none" baseline="0" dirty="0">
                          <a:solidFill>
                            <a:schemeClr val="dk1"/>
                          </a:solidFill>
                        </a:rPr>
                        <a:t> cevap süresi </a:t>
                      </a:r>
                      <a:r>
                        <a:rPr lang="en" sz="1200" b="0" u="none" strike="noStrike" cap="none" dirty="0">
                          <a:solidFill>
                            <a:schemeClr val="dk1"/>
                          </a:solidFill>
                        </a:rPr>
                        <a:t>≤12 </a:t>
                      </a:r>
                      <a:r>
                        <a:rPr lang="tr-TR" sz="1200" b="0" u="none" strike="noStrike" cap="none" dirty="0">
                          <a:solidFill>
                            <a:schemeClr val="dk1"/>
                          </a:solidFill>
                        </a:rPr>
                        <a:t>ay</a:t>
                      </a:r>
                      <a:endParaRPr sz="1900" u="none" strike="noStrike" cap="none"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dirty="0">
                        <a:solidFill>
                          <a:schemeClr val="dk1"/>
                        </a:solidFill>
                      </a:endParaRPr>
                    </a:p>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solidFill>
                            <a:schemeClr val="dk1"/>
                          </a:solidFill>
                        </a:rPr>
                        <a:t>33 (83)</a:t>
                      </a:r>
                      <a:endParaRPr sz="1900" u="none" strike="noStrike" cap="none"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solidFill>
                            <a:schemeClr val="dk1"/>
                          </a:solidFill>
                          <a:latin typeface="Arial"/>
                          <a:ea typeface="Arial"/>
                          <a:cs typeface="Arial"/>
                          <a:sym typeface="Arial"/>
                        </a:rPr>
                        <a:t>32 (80)</a:t>
                      </a:r>
                      <a:endParaRPr sz="1900" u="none" strike="noStrike" cap="none"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615367">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dk1"/>
                          </a:solidFill>
                        </a:rPr>
                        <a:t>Önceki tedavi line sayısı</a:t>
                      </a:r>
                      <a:r>
                        <a:rPr lang="en" sz="1200" b="1" u="none" strike="noStrike" cap="none" dirty="0">
                          <a:solidFill>
                            <a:schemeClr val="dk1"/>
                          </a:solidFill>
                        </a:rPr>
                        <a:t>, med</a:t>
                      </a:r>
                      <a:r>
                        <a:rPr lang="tr-TR" sz="1200" b="1" u="none" strike="noStrike" cap="none" dirty="0">
                          <a:solidFill>
                            <a:schemeClr val="dk1"/>
                          </a:solidFill>
                        </a:rPr>
                        <a:t>y</a:t>
                      </a:r>
                      <a:r>
                        <a:rPr lang="en" sz="1200" b="1" u="none" strike="noStrike" cap="none" dirty="0">
                          <a:solidFill>
                            <a:schemeClr val="dk1"/>
                          </a:solidFill>
                        </a:rPr>
                        <a:t>an (</a:t>
                      </a:r>
                      <a:r>
                        <a:rPr lang="tr-TR" sz="1200" b="1" u="none" strike="noStrike" cap="none" dirty="0">
                          <a:solidFill>
                            <a:schemeClr val="dk1"/>
                          </a:solidFill>
                        </a:rPr>
                        <a:t>aralık</a:t>
                      </a:r>
                      <a:r>
                        <a:rPr lang="en" sz="1200" b="1" u="none" strike="noStrike" cap="none" dirty="0">
                          <a:solidFill>
                            <a:schemeClr val="dk1"/>
                          </a:solidFill>
                        </a:rPr>
                        <a:t>)</a:t>
                      </a:r>
                      <a:br>
                        <a:rPr lang="en" sz="1200" b="1" u="none" strike="noStrike" cap="none" dirty="0">
                          <a:solidFill>
                            <a:schemeClr val="dk1"/>
                          </a:solidFill>
                        </a:rPr>
                      </a:br>
                      <a:r>
                        <a:rPr lang="en" sz="1200" b="1" u="none" strike="noStrike" cap="none" dirty="0">
                          <a:solidFill>
                            <a:schemeClr val="dk1"/>
                          </a:solidFill>
                        </a:rPr>
                        <a:t>  </a:t>
                      </a:r>
                      <a:r>
                        <a:rPr lang="en" sz="1200" b="0" u="none" strike="noStrike" cap="none" dirty="0">
                          <a:solidFill>
                            <a:schemeClr val="dk1"/>
                          </a:solidFill>
                        </a:rPr>
                        <a:t>1</a:t>
                      </a:r>
                      <a:endParaRPr sz="1900" u="none" strike="noStrike" cap="none" dirty="0"/>
                    </a:p>
                    <a:p>
                      <a:pPr marL="179999" marR="0" lvl="0" indent="0" algn="l" rtl="0">
                        <a:lnSpc>
                          <a:spcPct val="100000"/>
                        </a:lnSpc>
                        <a:spcBef>
                          <a:spcPts val="0"/>
                        </a:spcBef>
                        <a:spcAft>
                          <a:spcPts val="0"/>
                        </a:spcAft>
                        <a:buClr>
                          <a:srgbClr val="000000"/>
                        </a:buClr>
                        <a:buSzPts val="900"/>
                        <a:buFont typeface="Arial"/>
                        <a:buNone/>
                      </a:pPr>
                      <a:r>
                        <a:rPr lang="en" sz="1200" b="0" u="none" strike="noStrike" cap="none" dirty="0">
                          <a:solidFill>
                            <a:schemeClr val="dk1"/>
                          </a:solidFill>
                        </a:rPr>
                        <a:t>≥2</a:t>
                      </a:r>
                      <a:endParaRPr sz="1200" b="0" u="none" strike="noStrike" cap="none" dirty="0">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2 (1–5)</a:t>
                      </a:r>
                      <a:endParaRPr sz="1900" u="none" strike="noStrike" cap="none"/>
                    </a:p>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12 (30)</a:t>
                      </a:r>
                      <a:endParaRPr sz="1900" u="none" strike="noStrike" cap="none"/>
                    </a:p>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28 (70)</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latin typeface="Arial"/>
                          <a:ea typeface="Arial"/>
                          <a:cs typeface="Arial"/>
                          <a:sym typeface="Arial"/>
                        </a:rPr>
                        <a:t>2 (1–7)</a:t>
                      </a:r>
                      <a:endParaRPr sz="1900" u="none" strike="noStrike" cap="none"/>
                    </a:p>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latin typeface="Arial"/>
                          <a:ea typeface="Arial"/>
                          <a:cs typeface="Arial"/>
                          <a:sym typeface="Arial"/>
                        </a:rPr>
                        <a:t>11 (28)</a:t>
                      </a:r>
                      <a:endParaRPr sz="1900" u="none" strike="noStrike" cap="none"/>
                    </a:p>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latin typeface="Arial"/>
                          <a:ea typeface="Arial"/>
                          <a:cs typeface="Arial"/>
                          <a:sym typeface="Arial"/>
                        </a:rPr>
                        <a:t>29 (73)</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9"/>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tx1"/>
                          </a:solidFill>
                        </a:rPr>
                        <a:t>Önceki kemik iliği nakli</a:t>
                      </a:r>
                      <a:r>
                        <a:rPr lang="en" sz="1200" b="1" u="none" strike="noStrike" cap="none" dirty="0">
                          <a:solidFill>
                            <a:schemeClr val="tx1"/>
                          </a:solidFill>
                        </a:rPr>
                        <a:t>, n (%)</a:t>
                      </a:r>
                      <a:endParaRPr sz="1900" u="none" strike="noStrike" cap="none" dirty="0">
                        <a:solidFill>
                          <a:schemeClr val="tx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dirty="0">
                          <a:solidFill>
                            <a:schemeClr val="tx1"/>
                          </a:solidFill>
                        </a:rPr>
                        <a:t>6 (15)</a:t>
                      </a:r>
                      <a:endParaRPr sz="1900" u="none" strike="noStrike" cap="none" dirty="0">
                        <a:solidFill>
                          <a:schemeClr val="tx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dirty="0">
                          <a:solidFill>
                            <a:schemeClr val="tx1"/>
                          </a:solidFill>
                          <a:latin typeface="Arial"/>
                          <a:ea typeface="Arial"/>
                          <a:cs typeface="Arial"/>
                          <a:sym typeface="Arial"/>
                        </a:rPr>
                        <a:t>9 (23)</a:t>
                      </a:r>
                      <a:endParaRPr sz="1900" u="none" strike="noStrike" cap="none" dirty="0">
                        <a:solidFill>
                          <a:schemeClr val="tx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dk1"/>
                          </a:solidFill>
                        </a:rPr>
                        <a:t>Önceki</a:t>
                      </a:r>
                      <a:r>
                        <a:rPr lang="en" sz="1200" b="1" u="none" strike="noStrike" cap="none" dirty="0">
                          <a:solidFill>
                            <a:schemeClr val="dk1"/>
                          </a:solidFill>
                        </a:rPr>
                        <a:t> bendamustine, n (%)</a:t>
                      </a:r>
                      <a:endParaRPr sz="1200" b="1" u="none" strike="noStrike" cap="none" dirty="0">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solidFill>
                            <a:schemeClr val="dk1"/>
                          </a:solidFill>
                          <a:latin typeface="Arial"/>
                          <a:ea typeface="Arial"/>
                          <a:cs typeface="Arial"/>
                          <a:sym typeface="Arial"/>
                        </a:rPr>
                        <a:t>1 (3)</a:t>
                      </a:r>
                      <a:endParaRPr sz="1900" u="none" strike="noStrike" cap="none"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1"/>
                  </a:ext>
                </a:extLst>
              </a:tr>
              <a:tr h="263733">
                <a:tc>
                  <a:txBody>
                    <a:bodyPr/>
                    <a:lstStyle/>
                    <a:p>
                      <a:pPr marL="89999" marR="0" lvl="0" indent="0" algn="l" rtl="0">
                        <a:lnSpc>
                          <a:spcPct val="100000"/>
                        </a:lnSpc>
                        <a:spcBef>
                          <a:spcPts val="0"/>
                        </a:spcBef>
                        <a:spcAft>
                          <a:spcPts val="0"/>
                        </a:spcAft>
                        <a:buClr>
                          <a:schemeClr val="dk1"/>
                        </a:buClr>
                        <a:buSzPts val="900"/>
                        <a:buFont typeface="Arial"/>
                        <a:buNone/>
                      </a:pPr>
                      <a:r>
                        <a:rPr lang="tr-TR" sz="1200" b="1" u="none" strike="noStrike" cap="none" dirty="0">
                          <a:solidFill>
                            <a:schemeClr val="dk1"/>
                          </a:solidFill>
                        </a:rPr>
                        <a:t>Önceki</a:t>
                      </a:r>
                      <a:r>
                        <a:rPr lang="en" sz="1200" b="1" u="none" strike="noStrike" cap="none" dirty="0">
                          <a:solidFill>
                            <a:schemeClr val="dk1"/>
                          </a:solidFill>
                        </a:rPr>
                        <a:t> anti-CD20 </a:t>
                      </a:r>
                      <a:r>
                        <a:rPr lang="tr-TR" sz="1200" b="1" u="none" strike="noStrike" cap="none" dirty="0">
                          <a:solidFill>
                            <a:schemeClr val="dk1"/>
                          </a:solidFill>
                        </a:rPr>
                        <a:t>ajan,</a:t>
                      </a:r>
                      <a:r>
                        <a:rPr lang="en" sz="1200" b="1" u="none" strike="noStrike" cap="none" dirty="0">
                          <a:solidFill>
                            <a:schemeClr val="dk1"/>
                          </a:solidFill>
                        </a:rPr>
                        <a:t> n (%)</a:t>
                      </a:r>
                      <a:endParaRPr sz="1200" b="1" u="none" strike="noStrike" cap="none" dirty="0">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39 (98)</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latin typeface="Arial"/>
                          <a:ea typeface="Arial"/>
                          <a:cs typeface="Arial"/>
                          <a:sym typeface="Arial"/>
                        </a:rPr>
                        <a:t>39 (98)</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2"/>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dk1"/>
                          </a:solidFill>
                        </a:rPr>
                        <a:t>Son tedaviye refrakter, </a:t>
                      </a:r>
                      <a:r>
                        <a:rPr lang="en" sz="1200" b="1" u="none" strike="noStrike" cap="none" dirty="0">
                          <a:solidFill>
                            <a:schemeClr val="dk1"/>
                          </a:solidFill>
                        </a:rPr>
                        <a:t>n (%)</a:t>
                      </a:r>
                      <a:r>
                        <a:rPr lang="tr-TR" sz="1900" b="0" u="none" strike="noStrike" cap="none" baseline="30000" dirty="0">
                          <a:solidFill>
                            <a:schemeClr val="tx1"/>
                          </a:solidFill>
                        </a:rPr>
                        <a:t>*</a:t>
                      </a:r>
                      <a:endParaRPr sz="1900" u="none" strike="noStrike" cap="none" baseline="30000" dirty="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33 (83)</a:t>
                      </a:r>
                      <a:endParaRPr sz="1900" u="none" strike="noStrike" cap="none"/>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latin typeface="Arial"/>
                          <a:ea typeface="Arial"/>
                          <a:cs typeface="Arial"/>
                          <a:sym typeface="Arial"/>
                        </a:rPr>
                        <a:t>30 (75)</a:t>
                      </a:r>
                      <a:endParaRPr sz="1200" u="none" strike="noStrike" cap="none">
                        <a:solidFill>
                          <a:schemeClr val="dk1"/>
                        </a:solidFill>
                        <a:latin typeface="Arial"/>
                        <a:ea typeface="Arial"/>
                        <a:cs typeface="Arial"/>
                        <a:sym typeface="Aria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3"/>
                  </a:ext>
                </a:extLst>
              </a:tr>
              <a:tr h="263733">
                <a:tc>
                  <a:txBody>
                    <a:bodyPr/>
                    <a:lstStyle/>
                    <a:p>
                      <a:pPr marL="89999" marR="0" lvl="0" indent="0" algn="l" rtl="0">
                        <a:lnSpc>
                          <a:spcPct val="100000"/>
                        </a:lnSpc>
                        <a:spcBef>
                          <a:spcPts val="0"/>
                        </a:spcBef>
                        <a:spcAft>
                          <a:spcPts val="0"/>
                        </a:spcAft>
                        <a:buClr>
                          <a:srgbClr val="000000"/>
                        </a:buClr>
                        <a:buSzPts val="900"/>
                        <a:buFont typeface="Arial"/>
                        <a:buNone/>
                      </a:pPr>
                      <a:r>
                        <a:rPr lang="tr-TR" sz="1200" b="1" u="none" strike="noStrike" cap="none" dirty="0">
                          <a:solidFill>
                            <a:schemeClr val="dk1"/>
                          </a:solidFill>
                        </a:rPr>
                        <a:t>Primer refraker</a:t>
                      </a:r>
                      <a:r>
                        <a:rPr lang="en" sz="1200" b="1" u="none" strike="noStrike" cap="none" dirty="0">
                          <a:solidFill>
                            <a:schemeClr val="dk1"/>
                          </a:solidFill>
                        </a:rPr>
                        <a:t>, n (%)</a:t>
                      </a:r>
                      <a:r>
                        <a:rPr lang="en" sz="1200" b="1" u="none" strike="noStrike" cap="none" baseline="30000" dirty="0">
                          <a:solidFill>
                            <a:schemeClr val="dk1"/>
                          </a:solidFill>
                        </a:rPr>
                        <a:t>2</a:t>
                      </a:r>
                      <a:endParaRPr sz="1200" b="1" u="none" strike="noStrike" cap="none" dirty="0">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solidFill>
                            <a:schemeClr val="dk1"/>
                          </a:solidFill>
                        </a:rPr>
                        <a:t>28 (70)</a:t>
                      </a:r>
                      <a:endParaRPr sz="1200" u="none" strike="noStrike" cap="none">
                        <a:solidFill>
                          <a:schemeClr val="dk1"/>
                        </a:solidFil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solidFill>
                            <a:schemeClr val="dk1"/>
                          </a:solidFill>
                          <a:latin typeface="Arial"/>
                          <a:ea typeface="Arial"/>
                          <a:cs typeface="Arial"/>
                          <a:sym typeface="Arial"/>
                        </a:rPr>
                        <a:t>20 (50)</a:t>
                      </a:r>
                      <a:endParaRPr sz="1200" u="none" strike="noStrike" cap="none" dirty="0">
                        <a:solidFill>
                          <a:schemeClr val="dk1"/>
                        </a:solidFill>
                        <a:latin typeface="Arial"/>
                        <a:ea typeface="Arial"/>
                        <a:cs typeface="Arial"/>
                        <a:sym typeface="Arial"/>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5312612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77"/>
          <p:cNvSpPr txBox="1">
            <a:spLocks noGrp="1"/>
          </p:cNvSpPr>
          <p:nvPr>
            <p:ph type="title"/>
          </p:nvPr>
        </p:nvSpPr>
        <p:spPr>
          <a:xfrm>
            <a:off x="492868" y="844905"/>
            <a:ext cx="10293200" cy="829200"/>
          </a:xfrm>
          <a:prstGeom prst="rect">
            <a:avLst/>
          </a:prstGeom>
          <a:noFill/>
          <a:ln>
            <a:noFill/>
          </a:ln>
        </p:spPr>
        <p:txBody>
          <a:bodyPr spcFirstLastPara="1" wrap="square" lIns="0" tIns="60933" rIns="121900" bIns="60933" anchor="ctr" anchorCtr="0">
            <a:noAutofit/>
          </a:bodyPr>
          <a:lstStyle/>
          <a:p>
            <a:r>
              <a:rPr lang="tr-TR" sz="2880" dirty="0"/>
              <a:t>Randomize edilen hastaların tedavi özeti</a:t>
            </a:r>
            <a:endParaRPr dirty="0"/>
          </a:p>
        </p:txBody>
      </p:sp>
      <p:sp>
        <p:nvSpPr>
          <p:cNvPr id="208" name="Google Shape;208;p77"/>
          <p:cNvSpPr txBox="1">
            <a:spLocks noGrp="1"/>
          </p:cNvSpPr>
          <p:nvPr>
            <p:ph type="body" idx="2"/>
          </p:nvPr>
        </p:nvSpPr>
        <p:spPr>
          <a:xfrm>
            <a:off x="508001" y="6072303"/>
            <a:ext cx="4512800" cy="287200"/>
          </a:xfrm>
          <a:prstGeom prst="rect">
            <a:avLst/>
          </a:prstGeom>
          <a:noFill/>
          <a:ln>
            <a:noFill/>
          </a:ln>
        </p:spPr>
        <p:txBody>
          <a:bodyPr spcFirstLastPara="1" wrap="square" lIns="0" tIns="0" rIns="0" bIns="0" anchor="b" anchorCtr="0">
            <a:noAutofit/>
          </a:bodyPr>
          <a:lstStyle/>
          <a:p>
            <a:pPr marL="0" indent="0"/>
            <a:r>
              <a:rPr lang="en"/>
              <a:t>Data cutoff: April 30, 2018; </a:t>
            </a:r>
            <a:br>
              <a:rPr lang="en"/>
            </a:br>
            <a:r>
              <a:rPr lang="en" baseline="30000"/>
              <a:t>a</a:t>
            </a:r>
            <a:r>
              <a:rPr lang="en"/>
              <a:t>Percentage of planned dose received in cycles delivered.</a:t>
            </a:r>
            <a:endParaRPr baseline="30000"/>
          </a:p>
        </p:txBody>
      </p:sp>
      <p:sp>
        <p:nvSpPr>
          <p:cNvPr id="209" name="Google Shape;209;p77"/>
          <p:cNvSpPr txBox="1">
            <a:spLocks noGrp="1"/>
          </p:cNvSpPr>
          <p:nvPr>
            <p:ph type="body" idx="3"/>
          </p:nvPr>
        </p:nvSpPr>
        <p:spPr>
          <a:xfrm>
            <a:off x="3261946" y="6541477"/>
            <a:ext cx="8301553" cy="219808"/>
          </a:xfrm>
          <a:prstGeom prst="rect">
            <a:avLst/>
          </a:prstGeom>
          <a:noFill/>
          <a:ln>
            <a:noFill/>
          </a:ln>
        </p:spPr>
        <p:txBody>
          <a:bodyPr spcFirstLastPara="1" wrap="square" lIns="0" tIns="0" rIns="0" bIns="0" anchor="b" anchorCtr="0">
            <a:noAutofit/>
          </a:bodyPr>
          <a:lstStyle/>
          <a:p>
            <a:pPr marL="0" indent="0"/>
            <a:r>
              <a:rPr lang="tr-TR"/>
              <a:t>Sehn LH, Martelli M, Trněný M, et al. Polatuzumab vedotin in relapsed or refractory diffuse large B-cell lymphoma. J Clin Oncol. 2020;38(2):155-165</a:t>
            </a:r>
            <a:endParaRPr dirty="0"/>
          </a:p>
        </p:txBody>
      </p:sp>
      <p:sp>
        <p:nvSpPr>
          <p:cNvPr id="210" name="Google Shape;210;p77"/>
          <p:cNvSpPr txBox="1">
            <a:spLocks noGrp="1"/>
          </p:cNvSpPr>
          <p:nvPr>
            <p:ph type="body" idx="4"/>
          </p:nvPr>
        </p:nvSpPr>
        <p:spPr>
          <a:xfrm>
            <a:off x="508001" y="187365"/>
            <a:ext cx="41972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tr-TR" sz="1600" dirty="0">
                <a:solidFill>
                  <a:schemeClr val="accent2"/>
                </a:solidFill>
              </a:rPr>
              <a:t>Faz II R/R DLBCL Randomizasyon</a:t>
            </a:r>
          </a:p>
        </p:txBody>
      </p:sp>
      <p:graphicFrame>
        <p:nvGraphicFramePr>
          <p:cNvPr id="211" name="Google Shape;211;p77"/>
          <p:cNvGraphicFramePr/>
          <p:nvPr/>
        </p:nvGraphicFramePr>
        <p:xfrm>
          <a:off x="492856" y="1900742"/>
          <a:ext cx="11070533" cy="4127638"/>
        </p:xfrm>
        <a:graphic>
          <a:graphicData uri="http://schemas.openxmlformats.org/drawingml/2006/table">
            <a:tbl>
              <a:tblPr firstRow="1" bandRow="1">
                <a:noFill/>
              </a:tblPr>
              <a:tblGrid>
                <a:gridCol w="4177133">
                  <a:extLst>
                    <a:ext uri="{9D8B030D-6E8A-4147-A177-3AD203B41FA5}">
                      <a16:colId xmlns:a16="http://schemas.microsoft.com/office/drawing/2014/main" val="20000"/>
                    </a:ext>
                  </a:extLst>
                </a:gridCol>
                <a:gridCol w="3446700">
                  <a:extLst>
                    <a:ext uri="{9D8B030D-6E8A-4147-A177-3AD203B41FA5}">
                      <a16:colId xmlns:a16="http://schemas.microsoft.com/office/drawing/2014/main" val="20001"/>
                    </a:ext>
                  </a:extLst>
                </a:gridCol>
                <a:gridCol w="3446700">
                  <a:extLst>
                    <a:ext uri="{9D8B030D-6E8A-4147-A177-3AD203B41FA5}">
                      <a16:colId xmlns:a16="http://schemas.microsoft.com/office/drawing/2014/main" val="20002"/>
                    </a:ext>
                  </a:extLst>
                </a:gridCol>
              </a:tblGrid>
              <a:tr h="442567">
                <a:tc>
                  <a:txBody>
                    <a:bodyPr/>
                    <a:lstStyle/>
                    <a:p>
                      <a:pPr marL="0" marR="0" lvl="0" indent="0" algn="l" rtl="0">
                        <a:lnSpc>
                          <a:spcPct val="100000"/>
                        </a:lnSpc>
                        <a:spcBef>
                          <a:spcPts val="0"/>
                        </a:spcBef>
                        <a:spcAft>
                          <a:spcPts val="0"/>
                        </a:spcAft>
                        <a:buClr>
                          <a:schemeClr val="dk1"/>
                        </a:buClr>
                        <a:buSzPts val="900"/>
                        <a:buFont typeface="Arial"/>
                        <a:buNone/>
                      </a:pPr>
                      <a:endParaRPr sz="1200" b="1" i="0" u="none" strike="noStrike" cap="none">
                        <a:solidFill>
                          <a:schemeClr val="dk1"/>
                        </a:solidFill>
                        <a:latin typeface="Arial"/>
                        <a:ea typeface="Arial"/>
                        <a:cs typeface="Arial"/>
                        <a:sym typeface="Arial"/>
                      </a:endParaRPr>
                    </a:p>
                  </a:txBody>
                  <a:tcPr marL="120000" marR="120000" marT="38400" marB="38400" anchor="ctr">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2"/>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b="1" u="none" strike="noStrike" cap="none">
                          <a:solidFill>
                            <a:schemeClr val="lt1"/>
                          </a:solidFill>
                          <a:latin typeface="Arial"/>
                          <a:ea typeface="Arial"/>
                          <a:cs typeface="Arial"/>
                          <a:sym typeface="Arial"/>
                        </a:rPr>
                        <a:t>BR (N=39)</a:t>
                      </a:r>
                      <a:endParaRPr sz="1200" b="1" u="none" strike="noStrike" cap="none">
                        <a:solidFill>
                          <a:schemeClr val="lt1"/>
                        </a:solidFill>
                        <a:latin typeface="Arial"/>
                        <a:ea typeface="Arial"/>
                        <a:cs typeface="Arial"/>
                        <a:sym typeface="Arial"/>
                      </a:endParaRPr>
                    </a:p>
                  </a:txBody>
                  <a:tcPr marL="120000" marR="120000" marT="38400" marB="38400" anchor="ctr">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2"/>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b="1" u="none" strike="noStrike" cap="none">
                          <a:solidFill>
                            <a:schemeClr val="lt1"/>
                          </a:solidFill>
                          <a:latin typeface="Arial"/>
                          <a:ea typeface="Arial"/>
                          <a:cs typeface="Arial"/>
                          <a:sym typeface="Arial"/>
                        </a:rPr>
                        <a:t>Pola + BR (N=39)</a:t>
                      </a:r>
                      <a:endParaRPr sz="1200" b="1" u="none" strike="noStrike" cap="none">
                        <a:solidFill>
                          <a:schemeClr val="lt1"/>
                        </a:solidFill>
                        <a:latin typeface="Arial"/>
                        <a:ea typeface="Arial"/>
                        <a:cs typeface="Arial"/>
                        <a:sym typeface="Arial"/>
                      </a:endParaRPr>
                    </a:p>
                  </a:txBody>
                  <a:tcPr marL="120000" marR="120000" marT="38400" marB="38400" anchor="ctr">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283467">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t>6 siklusu tamamladı</a:t>
                      </a:r>
                      <a:r>
                        <a:rPr lang="en" sz="1200" b="1" u="none" strike="noStrike" cap="none" dirty="0"/>
                        <a:t>, n (%)</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lt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9 (23.1)</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lt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18 (46.2)</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lt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83467">
                <a:tc>
                  <a:txBody>
                    <a:bodyPr/>
                    <a:lstStyle/>
                    <a:p>
                      <a:pPr marL="0" marR="0" lvl="0" indent="0" algn="l" rtl="0">
                        <a:lnSpc>
                          <a:spcPct val="100000"/>
                        </a:lnSpc>
                        <a:spcBef>
                          <a:spcPts val="0"/>
                        </a:spcBef>
                        <a:spcAft>
                          <a:spcPts val="0"/>
                        </a:spcAft>
                        <a:buClr>
                          <a:srgbClr val="000000"/>
                        </a:buClr>
                        <a:buSzPts val="900"/>
                        <a:buFont typeface="Arial"/>
                        <a:buNone/>
                      </a:pPr>
                      <a:r>
                        <a:rPr lang="en" sz="1200" b="1" u="none" strike="noStrike" cap="none" dirty="0"/>
                        <a:t>Med</a:t>
                      </a:r>
                      <a:r>
                        <a:rPr lang="tr-TR" sz="1200" b="1" u="none" strike="noStrike" cap="none" dirty="0"/>
                        <a:t>y</a:t>
                      </a:r>
                      <a:r>
                        <a:rPr lang="en" sz="1200" b="1" u="none" strike="noStrike" cap="none" dirty="0"/>
                        <a:t>an </a:t>
                      </a:r>
                      <a:r>
                        <a:rPr lang="tr-TR" sz="1200" b="1" u="none" strike="noStrike" cap="none" dirty="0"/>
                        <a:t>siklus</a:t>
                      </a:r>
                      <a:r>
                        <a:rPr lang="tr-TR" sz="1200" b="1" u="none" strike="noStrike" cap="none" baseline="0" dirty="0"/>
                        <a:t> sayısı</a:t>
                      </a:r>
                      <a:r>
                        <a:rPr lang="en" sz="1200" b="1" u="none" strike="noStrike" cap="none" dirty="0"/>
                        <a:t>, n (</a:t>
                      </a:r>
                      <a:r>
                        <a:rPr lang="tr-TR" sz="1200" b="1" u="none" strike="noStrike" cap="none" dirty="0"/>
                        <a:t>aralık</a:t>
                      </a:r>
                      <a:r>
                        <a:rPr lang="en" sz="1200" b="1" u="none" strike="noStrike" cap="none" dirty="0"/>
                        <a:t>)</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3 (1–6)</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5 (1–6)</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83467">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baseline="0" dirty="0"/>
                        <a:t>Dozun tamamlanma oranı, medyan</a:t>
                      </a:r>
                      <a:r>
                        <a:rPr lang="en" sz="1200" b="1" u="none" strike="noStrike" cap="none" baseline="30000" dirty="0"/>
                        <a:t>a</a:t>
                      </a:r>
                      <a:r>
                        <a:rPr lang="en" sz="1200" b="1" u="none" strike="noStrike" cap="none" dirty="0"/>
                        <a:t> (%)</a:t>
                      </a:r>
                      <a:endParaRPr sz="19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gridSpan="2">
                  <a:txBody>
                    <a:bodyPr/>
                    <a:lstStyle/>
                    <a:p>
                      <a:pPr marL="0" marR="0" lvl="0" indent="0" algn="ctr" rtl="0">
                        <a:lnSpc>
                          <a:spcPct val="100000"/>
                        </a:lnSpc>
                        <a:spcBef>
                          <a:spcPts val="0"/>
                        </a:spcBef>
                        <a:spcAft>
                          <a:spcPts val="0"/>
                        </a:spcAft>
                        <a:buClr>
                          <a:srgbClr val="000000"/>
                        </a:buClr>
                        <a:buSzPts val="900"/>
                        <a:buFont typeface="Arial"/>
                        <a:buNone/>
                      </a:pP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hMerge="1">
                  <a:txBody>
                    <a:bodyPr/>
                    <a:lstStyle/>
                    <a:p>
                      <a:endParaRPr lang="tr-TR"/>
                    </a:p>
                  </a:txBody>
                  <a:tcPr/>
                </a:tc>
                <a:extLst>
                  <a:ext uri="{0D108BD9-81ED-4DB2-BD59-A6C34878D82A}">
                    <a16:rowId xmlns:a16="http://schemas.microsoft.com/office/drawing/2014/main" val="10003"/>
                  </a:ext>
                </a:extLst>
              </a:tr>
              <a:tr h="283467">
                <a:tc>
                  <a:txBody>
                    <a:bodyPr/>
                    <a:lstStyle/>
                    <a:p>
                      <a:pPr marL="179999" marR="0" lvl="1" indent="0" algn="l" rtl="0">
                        <a:lnSpc>
                          <a:spcPct val="100000"/>
                        </a:lnSpc>
                        <a:spcBef>
                          <a:spcPts val="0"/>
                        </a:spcBef>
                        <a:spcAft>
                          <a:spcPts val="0"/>
                        </a:spcAft>
                        <a:buClr>
                          <a:schemeClr val="dk1"/>
                        </a:buClr>
                        <a:buSzPts val="900"/>
                        <a:buFont typeface="Arial"/>
                        <a:buNone/>
                      </a:pPr>
                      <a:r>
                        <a:rPr lang="en" sz="1200" b="0" u="none" strike="noStrike" cap="none"/>
                        <a:t>Pola</a:t>
                      </a:r>
                      <a:endParaRPr sz="19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t>-</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t>93 (58–109)</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283467">
                <a:tc>
                  <a:txBody>
                    <a:bodyPr/>
                    <a:lstStyle/>
                    <a:p>
                      <a:pPr marL="179999" marR="0" lvl="1" indent="0" algn="l" rtl="0">
                        <a:lnSpc>
                          <a:spcPct val="100000"/>
                        </a:lnSpc>
                        <a:spcBef>
                          <a:spcPts val="0"/>
                        </a:spcBef>
                        <a:spcAft>
                          <a:spcPts val="0"/>
                        </a:spcAft>
                        <a:buClr>
                          <a:srgbClr val="000000"/>
                        </a:buClr>
                        <a:buSzPts val="900"/>
                        <a:buFont typeface="Arial"/>
                        <a:buNone/>
                      </a:pPr>
                      <a:r>
                        <a:rPr lang="en" sz="1200" b="0" u="none" strike="noStrike" cap="none"/>
                        <a:t>Bendamustine</a:t>
                      </a:r>
                      <a:endParaRPr sz="1200" b="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t>93 (63–102)</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a:t>91 (84–98)</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283467">
                <a:tc>
                  <a:txBody>
                    <a:bodyPr/>
                    <a:lstStyle/>
                    <a:p>
                      <a:pPr marL="179999" marR="0" lvl="1" indent="0" algn="l" rtl="0">
                        <a:lnSpc>
                          <a:spcPct val="100000"/>
                        </a:lnSpc>
                        <a:spcBef>
                          <a:spcPts val="0"/>
                        </a:spcBef>
                        <a:spcAft>
                          <a:spcPts val="0"/>
                        </a:spcAft>
                        <a:buClr>
                          <a:srgbClr val="000000"/>
                        </a:buClr>
                        <a:buSzPts val="900"/>
                        <a:buFont typeface="Arial"/>
                        <a:buNone/>
                      </a:pPr>
                      <a:r>
                        <a:rPr lang="en" sz="1200" b="0" u="none" strike="noStrike" cap="none"/>
                        <a:t>Rituximab</a:t>
                      </a:r>
                      <a:endParaRPr sz="1200" b="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t>93 (45–101)</a:t>
                      </a:r>
                      <a:endParaRPr sz="12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91 (70–103)</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283467">
                <a:tc>
                  <a:txBody>
                    <a:bodyPr/>
                    <a:lstStyle/>
                    <a:p>
                      <a:pPr marL="0" marR="0" lvl="0" indent="0" algn="l" rtl="0">
                        <a:lnSpc>
                          <a:spcPct val="100000"/>
                        </a:lnSpc>
                        <a:spcBef>
                          <a:spcPts val="0"/>
                        </a:spcBef>
                        <a:spcAft>
                          <a:spcPts val="0"/>
                        </a:spcAft>
                        <a:buClr>
                          <a:srgbClr val="000000"/>
                        </a:buClr>
                        <a:buSzPts val="900"/>
                        <a:buFont typeface="Arial"/>
                        <a:buNone/>
                      </a:pPr>
                      <a:r>
                        <a:rPr lang="tr-TR" sz="1200" b="1" u="none" strike="noStrike" cap="none" dirty="0"/>
                        <a:t>Çalışmayı bırakma</a:t>
                      </a:r>
                      <a:r>
                        <a:rPr lang="en" sz="1200" b="1" u="none" strike="noStrike" cap="none" dirty="0"/>
                        <a:t>, n (%)</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u="none" strike="noStrike" cap="none" dirty="0"/>
                        <a:t>30</a:t>
                      </a:r>
                      <a:endParaRPr sz="12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tr-TR" sz="1200" u="none" strike="noStrike" cap="none" dirty="0"/>
                        <a:t>21</a:t>
                      </a:r>
                      <a:endParaRPr sz="12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283467">
                <a:tc>
                  <a:txBody>
                    <a:bodyPr/>
                    <a:lstStyle/>
                    <a:p>
                      <a:pPr marL="179999" marR="0" lvl="1" indent="0" algn="l" rtl="0">
                        <a:lnSpc>
                          <a:spcPct val="100000"/>
                        </a:lnSpc>
                        <a:spcBef>
                          <a:spcPts val="0"/>
                        </a:spcBef>
                        <a:spcAft>
                          <a:spcPts val="0"/>
                        </a:spcAft>
                        <a:buClr>
                          <a:schemeClr val="dk1"/>
                        </a:buClr>
                        <a:buSzPts val="900"/>
                        <a:buFont typeface="Arial"/>
                        <a:buNone/>
                      </a:pPr>
                      <a:r>
                        <a:rPr lang="tr-TR" sz="1200" b="0" u="none" strike="noStrike" cap="none" dirty="0"/>
                        <a:t>Progresyon</a:t>
                      </a:r>
                      <a:endParaRPr sz="1200" b="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b="1" u="none" strike="noStrike" cap="none" dirty="0"/>
                        <a:t>21 (53.8)</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b="1" u="none" strike="noStrike" cap="none" dirty="0"/>
                        <a:t>6 (15.4)</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283467">
                <a:tc>
                  <a:txBody>
                    <a:bodyPr/>
                    <a:lstStyle/>
                    <a:p>
                      <a:pPr marL="179999" marR="0" lvl="1" indent="0" algn="l" rtl="0">
                        <a:lnSpc>
                          <a:spcPct val="100000"/>
                        </a:lnSpc>
                        <a:spcBef>
                          <a:spcPts val="0"/>
                        </a:spcBef>
                        <a:spcAft>
                          <a:spcPts val="0"/>
                        </a:spcAft>
                        <a:buClr>
                          <a:srgbClr val="000000"/>
                        </a:buClr>
                        <a:buSzPts val="900"/>
                        <a:buFont typeface="Arial"/>
                        <a:buNone/>
                      </a:pPr>
                      <a:r>
                        <a:rPr lang="tr-TR" sz="1200" b="0" u="none" strike="noStrike" cap="none" dirty="0"/>
                        <a:t>Etkisizlik</a:t>
                      </a:r>
                      <a:endParaRPr sz="1200" b="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t>1 (2.6)</a:t>
                      </a:r>
                      <a:endParaRPr sz="12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t>1 (2.6)</a:t>
                      </a:r>
                      <a:endParaRPr sz="12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9"/>
                  </a:ext>
                </a:extLst>
              </a:tr>
              <a:tr h="283467">
                <a:tc>
                  <a:txBody>
                    <a:bodyPr/>
                    <a:lstStyle/>
                    <a:p>
                      <a:pPr marL="179999" marR="0" lvl="1" indent="0" algn="l" rtl="0">
                        <a:lnSpc>
                          <a:spcPct val="100000"/>
                        </a:lnSpc>
                        <a:spcBef>
                          <a:spcPts val="0"/>
                        </a:spcBef>
                        <a:spcAft>
                          <a:spcPts val="0"/>
                        </a:spcAft>
                        <a:buClr>
                          <a:srgbClr val="000000"/>
                        </a:buClr>
                        <a:buSzPts val="900"/>
                        <a:buFont typeface="Arial"/>
                        <a:buNone/>
                      </a:pPr>
                      <a:r>
                        <a:rPr lang="en" sz="1200" b="0" u="none" strike="noStrike" cap="none" dirty="0"/>
                        <a:t>A</a:t>
                      </a:r>
                      <a:r>
                        <a:rPr lang="tr-TR" sz="1200" b="0" u="none" strike="noStrike" cap="none" dirty="0"/>
                        <a:t>dvers</a:t>
                      </a:r>
                      <a:r>
                        <a:rPr lang="tr-TR" sz="1200" b="0" u="none" strike="noStrike" cap="none" baseline="0" dirty="0"/>
                        <a:t> olay</a:t>
                      </a:r>
                      <a:endParaRPr sz="1200" b="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4 (10.3)</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b="1" u="none" strike="noStrike" cap="none" dirty="0"/>
                        <a:t>13 (33.6)</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283467">
                <a:tc>
                  <a:txBody>
                    <a:bodyPr/>
                    <a:lstStyle/>
                    <a:p>
                      <a:pPr marL="179999" marR="0" lvl="1" indent="0" algn="l" rtl="0">
                        <a:lnSpc>
                          <a:spcPct val="100000"/>
                        </a:lnSpc>
                        <a:spcBef>
                          <a:spcPts val="0"/>
                        </a:spcBef>
                        <a:spcAft>
                          <a:spcPts val="0"/>
                        </a:spcAft>
                        <a:buClr>
                          <a:srgbClr val="000000"/>
                        </a:buClr>
                        <a:buSzPts val="900"/>
                        <a:buFont typeface="Arial"/>
                        <a:buNone/>
                      </a:pPr>
                      <a:r>
                        <a:rPr lang="tr-TR" sz="1200" b="0" u="none" strike="noStrike" cap="none" dirty="0"/>
                        <a:t>Diğer</a:t>
                      </a:r>
                      <a:endParaRPr sz="1200" b="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900"/>
                        <a:buFont typeface="Arial"/>
                        <a:buNone/>
                      </a:pPr>
                      <a:r>
                        <a:rPr lang="en" sz="1200" u="none" strike="noStrike" cap="none" dirty="0"/>
                        <a:t>4 (10.3)</a:t>
                      </a:r>
                      <a:endParaRPr sz="19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1 (2.6)</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1"/>
                  </a:ext>
                </a:extLst>
              </a:tr>
              <a:tr h="283467">
                <a:tc>
                  <a:txBody>
                    <a:bodyPr/>
                    <a:lstStyle/>
                    <a:p>
                      <a:pPr marL="0" marR="0" lvl="1" indent="0" algn="l" rtl="0">
                        <a:lnSpc>
                          <a:spcPct val="100000"/>
                        </a:lnSpc>
                        <a:spcBef>
                          <a:spcPts val="0"/>
                        </a:spcBef>
                        <a:spcAft>
                          <a:spcPts val="0"/>
                        </a:spcAft>
                        <a:buClr>
                          <a:srgbClr val="000000"/>
                        </a:buClr>
                        <a:buSzPts val="900"/>
                        <a:buFont typeface="Arial"/>
                        <a:buNone/>
                      </a:pPr>
                      <a:r>
                        <a:rPr lang="en" sz="1200" b="1" u="none" strike="noStrike" cap="none" dirty="0"/>
                        <a:t>Pola </a:t>
                      </a:r>
                      <a:r>
                        <a:rPr lang="tr-TR" sz="1200" b="1" u="none" strike="noStrike" cap="none" dirty="0"/>
                        <a:t>doz azaltma</a:t>
                      </a:r>
                      <a:r>
                        <a:rPr lang="en" sz="1200" b="1" u="none" strike="noStrike" cap="none" dirty="0"/>
                        <a:t>, n (%)</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2 (5.1)</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2"/>
                  </a:ext>
                </a:extLst>
              </a:tr>
              <a:tr h="283467">
                <a:tc>
                  <a:txBody>
                    <a:bodyPr/>
                    <a:lstStyle/>
                    <a:p>
                      <a:pPr marL="0" marR="0" lvl="1" indent="0" algn="l" rtl="0">
                        <a:lnSpc>
                          <a:spcPct val="100000"/>
                        </a:lnSpc>
                        <a:spcBef>
                          <a:spcPts val="0"/>
                        </a:spcBef>
                        <a:spcAft>
                          <a:spcPts val="0"/>
                        </a:spcAft>
                        <a:buClr>
                          <a:srgbClr val="000000"/>
                        </a:buClr>
                        <a:buSzPts val="900"/>
                        <a:buFont typeface="Arial"/>
                        <a:buNone/>
                      </a:pPr>
                      <a:r>
                        <a:rPr lang="en" sz="1200" b="1" u="none" strike="noStrike" cap="none" dirty="0"/>
                        <a:t>Bendamustine </a:t>
                      </a:r>
                      <a:r>
                        <a:rPr lang="tr-TR" sz="1200" b="1" u="none" strike="noStrike" cap="none" dirty="0"/>
                        <a:t>doz azaltma</a:t>
                      </a:r>
                      <a:r>
                        <a:rPr lang="en" sz="1200" b="1" u="none" strike="noStrike" cap="none" dirty="0"/>
                        <a:t>, n (%)</a:t>
                      </a:r>
                      <a:endParaRPr sz="1200" b="1"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a:t>4 (10.3)</a:t>
                      </a:r>
                      <a:endParaRPr sz="1200" u="none" strike="noStrike" cap="none"/>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 sz="1200" u="none" strike="noStrike" cap="none" dirty="0"/>
                        <a:t>5 (12.8)</a:t>
                      </a:r>
                      <a:endParaRPr sz="1200" u="none" strike="noStrike" cap="none" dirty="0"/>
                    </a:p>
                  </a:txBody>
                  <a:tcPr marL="120000" marR="120000" marT="38400" marB="38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36313744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4"/>
          <p:cNvSpPr/>
          <p:nvPr/>
        </p:nvSpPr>
        <p:spPr>
          <a:xfrm>
            <a:off x="508033" y="1560000"/>
            <a:ext cx="5952000" cy="4270000"/>
          </a:xfrm>
          <a:prstGeom prst="rect">
            <a:avLst/>
          </a:prstGeom>
          <a:no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800"/>
            </a:pPr>
            <a:endParaRPr sz="2400" i="1" dirty="0">
              <a:solidFill>
                <a:srgbClr val="FFFFFF"/>
              </a:solidFill>
              <a:latin typeface="Arial"/>
              <a:ea typeface="Arial"/>
              <a:cs typeface="Arial"/>
              <a:sym typeface="Arial"/>
            </a:endParaRPr>
          </a:p>
        </p:txBody>
      </p:sp>
      <p:sp>
        <p:nvSpPr>
          <p:cNvPr id="315" name="Google Shape;315;p44"/>
          <p:cNvSpPr/>
          <p:nvPr/>
        </p:nvSpPr>
        <p:spPr>
          <a:xfrm>
            <a:off x="508000" y="1217133"/>
            <a:ext cx="5952000" cy="460800"/>
          </a:xfrm>
          <a:prstGeom prst="round1Rect">
            <a:avLst>
              <a:gd name="adj" fmla="val 16667"/>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FFFFFF"/>
              </a:buClr>
              <a:buSzPts val="1200"/>
            </a:pPr>
            <a:r>
              <a:rPr lang="tr-TR" sz="1600" b="1" dirty="0">
                <a:solidFill>
                  <a:srgbClr val="FFFFFF"/>
                </a:solidFill>
                <a:latin typeface="Arial"/>
                <a:ea typeface="Arial"/>
                <a:cs typeface="Arial"/>
                <a:sym typeface="Arial"/>
              </a:rPr>
              <a:t>R/R DLBCL hastalarındaki OS (N=736)</a:t>
            </a:r>
            <a:r>
              <a:rPr lang="tr-TR" sz="1600" b="1" baseline="30000" dirty="0">
                <a:solidFill>
                  <a:srgbClr val="FFFFFF"/>
                </a:solidFill>
                <a:latin typeface="Arial"/>
                <a:ea typeface="Arial"/>
                <a:cs typeface="Arial"/>
                <a:sym typeface="Arial"/>
              </a:rPr>
              <a:t>1</a:t>
            </a:r>
          </a:p>
        </p:txBody>
      </p:sp>
      <p:sp>
        <p:nvSpPr>
          <p:cNvPr id="316" name="Google Shape;316;p44"/>
          <p:cNvSpPr txBox="1">
            <a:spLocks noGrp="1"/>
          </p:cNvSpPr>
          <p:nvPr>
            <p:ph type="body" idx="1"/>
          </p:nvPr>
        </p:nvSpPr>
        <p:spPr>
          <a:xfrm>
            <a:off x="507999" y="6302267"/>
            <a:ext cx="5597200" cy="283200"/>
          </a:xfrm>
          <a:prstGeom prst="rect">
            <a:avLst/>
          </a:prstGeom>
          <a:noFill/>
          <a:ln>
            <a:noFill/>
          </a:ln>
        </p:spPr>
        <p:txBody>
          <a:bodyPr spcFirstLastPara="1" wrap="square" lIns="0" tIns="0" rIns="0" bIns="0" anchor="b" anchorCtr="0">
            <a:noAutofit/>
          </a:bodyPr>
          <a:lstStyle/>
          <a:p>
            <a:pPr marL="0" indent="0">
              <a:buSzPts val="700"/>
              <a:buNone/>
            </a:pPr>
            <a:r>
              <a:rPr lang="tr-TR" sz="933" dirty="0">
                <a:solidFill>
                  <a:srgbClr val="000000"/>
                </a:solidFill>
              </a:rPr>
              <a:t>CAR, kimerik antijen reseptörü; DLBCL, diffüz büyük B hücreli lenfoma; HD-ASCT, yüksek doz tedavi ve otolog kök hücre transplantasyonu; OS, genel sağkalım; R-CHOP, rituximab artı siklofosfamid, doksorubisin, vinkristin ve prednizon.</a:t>
            </a:r>
          </a:p>
        </p:txBody>
      </p:sp>
      <p:sp>
        <p:nvSpPr>
          <p:cNvPr id="317" name="Google Shape;317;p44"/>
          <p:cNvSpPr txBox="1"/>
          <p:nvPr/>
        </p:nvSpPr>
        <p:spPr>
          <a:xfrm>
            <a:off x="5933872" y="6005108"/>
            <a:ext cx="6258128" cy="843035"/>
          </a:xfrm>
          <a:prstGeom prst="rect">
            <a:avLst/>
          </a:prstGeom>
          <a:noFill/>
          <a:ln>
            <a:noFill/>
          </a:ln>
        </p:spPr>
        <p:txBody>
          <a:bodyPr spcFirstLastPara="1" wrap="square" lIns="0" tIns="0" rIns="0" bIns="0" anchor="b" anchorCtr="0">
            <a:noAutofit/>
          </a:bodyPr>
          <a:lstStyle/>
          <a:p>
            <a:pPr marL="609585" algn="r">
              <a:buSzPts val="700"/>
            </a:pPr>
            <a:r>
              <a:rPr lang="tr-TR" sz="667" dirty="0">
                <a:latin typeface="+mj-lt"/>
                <a:sym typeface="Arial"/>
              </a:rPr>
              <a:t>1. Harrysson S, et al. </a:t>
            </a:r>
            <a:r>
              <a:rPr lang="en-US" sz="667" dirty="0">
                <a:latin typeface="+mj-lt"/>
              </a:rPr>
              <a:t>Outcomes of relapsed/refractory diffuse large B-cell lymphoma and influence of chimeric antigen receptor T trial eligibility criteria in second line-A population-based study of 736 patients</a:t>
            </a:r>
            <a:r>
              <a:rPr lang="tr-TR" sz="667" dirty="0">
                <a:latin typeface="+mj-lt"/>
              </a:rPr>
              <a:t>. </a:t>
            </a:r>
            <a:r>
              <a:rPr lang="tr-TR" sz="667" dirty="0">
                <a:latin typeface="+mj-lt"/>
                <a:sym typeface="Arial"/>
              </a:rPr>
              <a:t>Br J Haematol 2022;198:267–77. </a:t>
            </a:r>
            <a:r>
              <a:rPr lang="en" sz="667" dirty="0">
                <a:latin typeface="+mj-lt"/>
                <a:sym typeface="Arial"/>
              </a:rPr>
              <a:t/>
            </a:r>
            <a:br>
              <a:rPr lang="en" sz="667" dirty="0">
                <a:latin typeface="+mj-lt"/>
                <a:sym typeface="Arial"/>
              </a:rPr>
            </a:br>
            <a:r>
              <a:rPr lang="tr-TR" sz="667" dirty="0">
                <a:latin typeface="+mj-lt"/>
                <a:sym typeface="Arial"/>
              </a:rPr>
              <a:t>2. </a:t>
            </a:r>
            <a:r>
              <a:rPr lang="tr-TR" sz="667" dirty="0">
                <a:latin typeface="+mj-lt"/>
              </a:rPr>
              <a:t>Sehn L &amp; Salles G. Diffuse Large B-Cell Lymphoma. NEJM 2021;384:842‒58</a:t>
            </a:r>
            <a:r>
              <a:rPr lang="tr-TR" sz="667" dirty="0">
                <a:latin typeface="+mj-lt"/>
                <a:sym typeface="Arial"/>
              </a:rPr>
              <a:t>. </a:t>
            </a:r>
            <a:r>
              <a:rPr lang="en" sz="667" dirty="0">
                <a:latin typeface="+mj-lt"/>
                <a:sym typeface="Arial"/>
              </a:rPr>
              <a:t/>
            </a:r>
            <a:br>
              <a:rPr lang="en" sz="667" dirty="0">
                <a:latin typeface="+mj-lt"/>
                <a:sym typeface="Arial"/>
              </a:rPr>
            </a:br>
            <a:r>
              <a:rPr lang="tr-TR" sz="667" dirty="0">
                <a:latin typeface="+mj-lt"/>
                <a:sym typeface="Arial"/>
              </a:rPr>
              <a:t>3. </a:t>
            </a:r>
            <a:r>
              <a:rPr lang="tr-TR" sz="667" dirty="0">
                <a:latin typeface="+mj-lt"/>
              </a:rPr>
              <a:t>Ayers EC, et al. "Real World Outcomes in Patients With Relapsed/Refractory Diffuse Large B-Cell Lymphoma Treated With Selinexor." Clinical Lymphoma, Myeloma &amp; Leukemia, 2020;20(10):661–667</a:t>
            </a:r>
            <a:r>
              <a:rPr lang="tr-TR" sz="667" dirty="0">
                <a:latin typeface="+mj-lt"/>
                <a:sym typeface="Arial"/>
              </a:rPr>
              <a:t>.</a:t>
            </a:r>
            <a:r>
              <a:rPr lang="en" sz="667" dirty="0">
                <a:latin typeface="+mj-lt"/>
                <a:sym typeface="Arial"/>
              </a:rPr>
              <a:t/>
            </a:r>
            <a:br>
              <a:rPr lang="en" sz="667" dirty="0">
                <a:latin typeface="+mj-lt"/>
                <a:sym typeface="Arial"/>
              </a:rPr>
            </a:br>
            <a:r>
              <a:rPr lang="tr-TR" sz="667" dirty="0">
                <a:latin typeface="+mj-lt"/>
                <a:sym typeface="Arial"/>
              </a:rPr>
              <a:t>4. </a:t>
            </a:r>
            <a:r>
              <a:rPr lang="tr-TR" sz="667" dirty="0">
                <a:latin typeface="+mj-lt"/>
              </a:rPr>
              <a:t>Fujiwara, Y.; Kato, T.; Hasegawa, F.; Sunahara, M.; Tsurumaki, Y. "The Past, Present, and Future of Clinically Applied Chimeric Antigen Receptor-T-Cell Therapy." Pharmaceuticals 2022, 15(2), 207.</a:t>
            </a:r>
            <a:r>
              <a:rPr lang="en" sz="667" dirty="0">
                <a:latin typeface="+mj-lt"/>
                <a:sym typeface="Arial"/>
              </a:rPr>
              <a:t/>
            </a:r>
            <a:br>
              <a:rPr lang="en" sz="667" dirty="0">
                <a:latin typeface="+mj-lt"/>
                <a:sym typeface="Arial"/>
              </a:rPr>
            </a:br>
            <a:r>
              <a:rPr lang="tr-TR" sz="667" dirty="0">
                <a:latin typeface="+mj-lt"/>
                <a:sym typeface="Arial"/>
              </a:rPr>
              <a:t>5. </a:t>
            </a:r>
            <a:r>
              <a:rPr lang="tr-TR" sz="667" dirty="0">
                <a:latin typeface="+mj-lt"/>
              </a:rPr>
              <a:t>Roschewski, M., Staudt, L.M., Wilson, W.H. "Burkitt's Lymphoma." New England Journal of Medicine, 2022;387(12):1111-1122.</a:t>
            </a:r>
            <a:endParaRPr lang="tr-TR" sz="667" dirty="0">
              <a:latin typeface="+mj-lt"/>
              <a:sym typeface="Arial"/>
            </a:endParaRPr>
          </a:p>
        </p:txBody>
      </p:sp>
      <p:sp>
        <p:nvSpPr>
          <p:cNvPr id="318" name="Google Shape;318;p44"/>
          <p:cNvSpPr txBox="1"/>
          <p:nvPr/>
        </p:nvSpPr>
        <p:spPr>
          <a:xfrm>
            <a:off x="304967"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R/R DLBCL hastaları için sonuçlar kötüdür</a:t>
            </a:r>
          </a:p>
        </p:txBody>
      </p:sp>
      <p:sp>
        <p:nvSpPr>
          <p:cNvPr id="319" name="Google Shape;319;p44"/>
          <p:cNvSpPr/>
          <p:nvPr/>
        </p:nvSpPr>
        <p:spPr>
          <a:xfrm>
            <a:off x="1129733" y="1944400"/>
            <a:ext cx="355600" cy="366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dirty="0">
              <a:solidFill>
                <a:srgbClr val="000000"/>
              </a:solidFill>
              <a:latin typeface="Arial"/>
              <a:ea typeface="Arial"/>
              <a:cs typeface="Arial"/>
              <a:sym typeface="Arial"/>
            </a:endParaRPr>
          </a:p>
        </p:txBody>
      </p:sp>
      <p:sp>
        <p:nvSpPr>
          <p:cNvPr id="321" name="Google Shape;321;p44"/>
          <p:cNvSpPr txBox="1"/>
          <p:nvPr/>
        </p:nvSpPr>
        <p:spPr>
          <a:xfrm>
            <a:off x="6663034" y="1013422"/>
            <a:ext cx="4908423" cy="4358589"/>
          </a:xfrm>
          <a:prstGeom prst="rect">
            <a:avLst/>
          </a:prstGeom>
          <a:noFill/>
          <a:ln>
            <a:noFill/>
          </a:ln>
        </p:spPr>
        <p:txBody>
          <a:bodyPr spcFirstLastPara="1" wrap="square" lIns="121900" tIns="121900" rIns="121900" bIns="121900" anchor="t" anchorCtr="0">
            <a:spAutoFit/>
          </a:bodyPr>
          <a:lstStyle/>
          <a:p>
            <a:pPr marL="366174" indent="-323840">
              <a:buClr>
                <a:schemeClr val="lt2"/>
              </a:buClr>
              <a:buSzPts val="1300"/>
              <a:buFont typeface="Arial"/>
              <a:buChar char="•"/>
            </a:pPr>
            <a:r>
              <a:rPr lang="tr-TR" sz="1467" dirty="0">
                <a:latin typeface="Arial"/>
                <a:ea typeface="Arial"/>
                <a:cs typeface="Arial"/>
                <a:sym typeface="Arial"/>
              </a:rPr>
              <a:t>2007-2018 döneminde İsveç'te tedavi edilen 736 R/R DLBCL hastasının oluşturduğu popülasyona dayanan büyük ölçekli bir kohortun yakın tarihli bir analizinde</a:t>
            </a:r>
            <a:r>
              <a:rPr lang="tr-TR" sz="1467" baseline="30000" dirty="0">
                <a:latin typeface="Arial"/>
                <a:ea typeface="Arial"/>
                <a:cs typeface="Arial"/>
                <a:sym typeface="Arial"/>
              </a:rPr>
              <a:t>1</a:t>
            </a:r>
          </a:p>
          <a:p>
            <a:pPr marL="838179" lvl="1" indent="-414856">
              <a:buClr>
                <a:schemeClr val="lt2"/>
              </a:buClr>
              <a:buSzPts val="1300"/>
              <a:buFont typeface="Arial"/>
              <a:buChar char="–"/>
            </a:pPr>
            <a:r>
              <a:rPr lang="tr-TR" sz="1467" dirty="0">
                <a:latin typeface="Arial"/>
                <a:ea typeface="Arial"/>
                <a:cs typeface="Arial"/>
                <a:sym typeface="Arial"/>
              </a:rPr>
              <a:t>Genel sonuçların kötü ve </a:t>
            </a:r>
            <a:r>
              <a:rPr lang="tr-TR" sz="1467" b="1" dirty="0">
                <a:latin typeface="Arial"/>
                <a:ea typeface="Arial"/>
                <a:cs typeface="Arial"/>
                <a:sym typeface="Arial"/>
              </a:rPr>
              <a:t>medyan OS'nin 6,6 </a:t>
            </a:r>
            <a:r>
              <a:rPr lang="tr-TR" sz="1467" dirty="0">
                <a:latin typeface="Arial"/>
                <a:ea typeface="Arial"/>
                <a:cs typeface="Arial"/>
                <a:sym typeface="Arial"/>
              </a:rPr>
              <a:t>ay olduğu saptanmıştır</a:t>
            </a:r>
            <a:r>
              <a:rPr lang="tr-TR" sz="1467" baseline="30000" dirty="0">
                <a:latin typeface="Arial"/>
                <a:ea typeface="Arial"/>
                <a:cs typeface="Arial"/>
                <a:sym typeface="Arial"/>
              </a:rPr>
              <a:t>1</a:t>
            </a:r>
          </a:p>
          <a:p>
            <a:pPr marL="380990" indent="-338658">
              <a:spcBef>
                <a:spcPts val="800"/>
              </a:spcBef>
              <a:buClr>
                <a:schemeClr val="lt2"/>
              </a:buClr>
              <a:buSzPts val="1300"/>
              <a:buFont typeface="Arial"/>
              <a:buChar char="•"/>
            </a:pPr>
            <a:r>
              <a:rPr lang="tr-TR" sz="1467" dirty="0">
                <a:latin typeface="Arial"/>
                <a:ea typeface="Arial"/>
                <a:cs typeface="Arial"/>
                <a:sym typeface="Arial"/>
              </a:rPr>
              <a:t>R-CHOP'den sonra tedavinin başarısız olduğu hastalarda, özellikle de aşağıda belirtilen hastalarda kötü sonuçlar gözlenmektedir:</a:t>
            </a:r>
          </a:p>
          <a:p>
            <a:pPr marL="838179" lvl="1" indent="-397923">
              <a:spcBef>
                <a:spcPts val="533"/>
              </a:spcBef>
              <a:buClr>
                <a:schemeClr val="lt2"/>
              </a:buClr>
              <a:buSzPts val="1100"/>
              <a:buFont typeface="Arial"/>
              <a:buChar char="–"/>
            </a:pPr>
            <a:r>
              <a:rPr lang="tr-TR" sz="1467" b="1" dirty="0">
                <a:latin typeface="Arial"/>
                <a:ea typeface="Arial"/>
                <a:cs typeface="Arial"/>
                <a:sym typeface="Arial"/>
              </a:rPr>
              <a:t>Refrakter</a:t>
            </a:r>
            <a:r>
              <a:rPr lang="tr-TR" sz="1467" dirty="0">
                <a:latin typeface="Arial"/>
                <a:ea typeface="Arial"/>
                <a:cs typeface="Arial"/>
                <a:sym typeface="Arial"/>
              </a:rPr>
              <a:t> hastalığı olan olgular</a:t>
            </a:r>
            <a:r>
              <a:rPr lang="tr-TR" sz="1467" baseline="30000" dirty="0">
                <a:latin typeface="Arial"/>
                <a:ea typeface="Arial"/>
                <a:cs typeface="Arial"/>
                <a:sym typeface="Arial"/>
              </a:rPr>
              <a:t>2</a:t>
            </a:r>
          </a:p>
          <a:p>
            <a:pPr marL="838179" lvl="1" indent="-397923">
              <a:spcBef>
                <a:spcPts val="1333"/>
              </a:spcBef>
              <a:buClr>
                <a:schemeClr val="lt2"/>
              </a:buClr>
              <a:buSzPts val="1100"/>
              <a:buFont typeface="Arial"/>
              <a:buChar char="–"/>
            </a:pPr>
            <a:r>
              <a:rPr lang="tr-TR" sz="1467" b="1" dirty="0">
                <a:latin typeface="Arial"/>
                <a:ea typeface="Arial"/>
                <a:cs typeface="Arial"/>
                <a:sym typeface="Arial"/>
              </a:rPr>
              <a:t>HD-ASCT adayı olmayan </a:t>
            </a:r>
            <a:r>
              <a:rPr lang="tr-TR" sz="1467" dirty="0">
                <a:latin typeface="Arial"/>
                <a:ea typeface="Arial"/>
                <a:cs typeface="Arial"/>
                <a:sym typeface="Arial"/>
              </a:rPr>
              <a:t>veya HD-ASCT'den sonra </a:t>
            </a:r>
            <a:r>
              <a:rPr lang="tr-TR" sz="1467" b="1" dirty="0">
                <a:latin typeface="Arial"/>
                <a:ea typeface="Arial"/>
                <a:cs typeface="Arial"/>
                <a:sym typeface="Arial"/>
              </a:rPr>
              <a:t>relaps</a:t>
            </a:r>
            <a:r>
              <a:rPr lang="tr-TR" sz="1467" dirty="0">
                <a:latin typeface="Arial"/>
                <a:ea typeface="Arial"/>
                <a:cs typeface="Arial"/>
                <a:sym typeface="Arial"/>
              </a:rPr>
              <a:t> gelişen hastalar</a:t>
            </a:r>
            <a:r>
              <a:rPr lang="tr-TR" sz="1467" baseline="30000" dirty="0">
                <a:latin typeface="Arial"/>
                <a:ea typeface="Arial"/>
                <a:cs typeface="Arial"/>
                <a:sym typeface="Arial"/>
              </a:rPr>
              <a:t>3</a:t>
            </a:r>
          </a:p>
          <a:p>
            <a:pPr marL="380990" indent="-338658">
              <a:spcBef>
                <a:spcPts val="1333"/>
              </a:spcBef>
              <a:buClr>
                <a:schemeClr val="lt2"/>
              </a:buClr>
              <a:buSzPts val="1300"/>
              <a:buFont typeface="Arial"/>
              <a:buChar char="•"/>
            </a:pPr>
            <a:r>
              <a:rPr lang="tr-TR" sz="1467" dirty="0">
                <a:latin typeface="Arial"/>
                <a:ea typeface="Arial"/>
                <a:cs typeface="Arial"/>
                <a:sym typeface="Arial"/>
              </a:rPr>
              <a:t>CAR T hücre tedavisi, R/R DLBCL hastaları için </a:t>
            </a:r>
            <a:r>
              <a:rPr lang="en" sz="1467" dirty="0">
                <a:latin typeface="Arial"/>
                <a:ea typeface="Arial"/>
                <a:cs typeface="Arial"/>
                <a:sym typeface="Arial"/>
              </a:rPr>
              <a:t/>
            </a:r>
            <a:br>
              <a:rPr lang="en" sz="1467" dirty="0">
                <a:latin typeface="Arial"/>
                <a:ea typeface="Arial"/>
                <a:cs typeface="Arial"/>
                <a:sym typeface="Arial"/>
              </a:rPr>
            </a:br>
            <a:r>
              <a:rPr lang="tr-TR" sz="1467" dirty="0">
                <a:latin typeface="Arial"/>
                <a:ea typeface="Arial"/>
                <a:cs typeface="Arial"/>
                <a:sym typeface="Arial"/>
              </a:rPr>
              <a:t>bir seçenektir, ancak potansiyel olarak şiddetli toksisiteler ve lojistik güçlükler nedeniyle kullanımı sınırlı olabilmektedir</a:t>
            </a:r>
            <a:r>
              <a:rPr lang="tr-TR" sz="1467" baseline="30000" dirty="0">
                <a:latin typeface="Arial"/>
                <a:ea typeface="Arial"/>
                <a:cs typeface="Arial"/>
                <a:sym typeface="Arial"/>
              </a:rPr>
              <a:t>4,5</a:t>
            </a:r>
            <a:endParaRPr sz="1467" dirty="0">
              <a:solidFill>
                <a:schemeClr val="dk1"/>
              </a:solidFill>
              <a:latin typeface="Arial"/>
              <a:ea typeface="Arial"/>
              <a:cs typeface="Arial"/>
              <a:sym typeface="Arial"/>
            </a:endParaRPr>
          </a:p>
        </p:txBody>
      </p:sp>
      <p:pic>
        <p:nvPicPr>
          <p:cNvPr id="11" name="Resim 10"/>
          <p:cNvPicPr>
            <a:picLocks noChangeAspect="1"/>
          </p:cNvPicPr>
          <p:nvPr/>
        </p:nvPicPr>
        <p:blipFill>
          <a:blip r:embed="rId3"/>
          <a:stretch>
            <a:fillRect/>
          </a:stretch>
        </p:blipFill>
        <p:spPr>
          <a:xfrm>
            <a:off x="1373632" y="1702816"/>
            <a:ext cx="4250944" cy="4039616"/>
          </a:xfrm>
          <a:prstGeom prst="rect">
            <a:avLst/>
          </a:prstGeom>
        </p:spPr>
      </p:pic>
      <p:sp>
        <p:nvSpPr>
          <p:cNvPr id="12" name="Dikdörtgen 11"/>
          <p:cNvSpPr/>
          <p:nvPr/>
        </p:nvSpPr>
        <p:spPr>
          <a:xfrm>
            <a:off x="1613408" y="2706624"/>
            <a:ext cx="219456" cy="1434592"/>
          </a:xfrm>
          <a:prstGeom prst="rect">
            <a:avLst/>
          </a:prstGeom>
          <a:noFill/>
        </p:spPr>
        <p:txBody>
          <a:bodyPr vert="vert270" wrap="none" lIns="0" tIns="0" rIns="0" bIns="0">
            <a:noAutofit/>
          </a:bodyPr>
          <a:lstStyle/>
          <a:p>
            <a:pPr algn="ctr"/>
            <a:r>
              <a:rPr lang="tr-TR" sz="1200" dirty="0">
                <a:solidFill>
                  <a:srgbClr val="37313B"/>
                </a:solidFill>
                <a:latin typeface="Arial"/>
              </a:rPr>
              <a:t>Sağkalım olasılığı</a:t>
            </a:r>
          </a:p>
        </p:txBody>
      </p:sp>
      <p:sp>
        <p:nvSpPr>
          <p:cNvPr id="13" name="Dikdörtgen 12"/>
          <p:cNvSpPr/>
          <p:nvPr/>
        </p:nvSpPr>
        <p:spPr>
          <a:xfrm>
            <a:off x="2995168" y="1759712"/>
            <a:ext cx="1219200" cy="215392"/>
          </a:xfrm>
          <a:prstGeom prst="rect">
            <a:avLst/>
          </a:prstGeom>
          <a:noFill/>
        </p:spPr>
        <p:txBody>
          <a:bodyPr wrap="none" lIns="0" tIns="0" rIns="0" bIns="0">
            <a:noAutofit/>
          </a:bodyPr>
          <a:lstStyle/>
          <a:p>
            <a:pPr algn="ctr"/>
            <a:r>
              <a:rPr lang="tr-TR" sz="1333" dirty="0">
                <a:solidFill>
                  <a:srgbClr val="37313B"/>
                </a:solidFill>
                <a:latin typeface="Arial"/>
              </a:rPr>
              <a:t>Relaps sırasındaki yaş</a:t>
            </a:r>
          </a:p>
        </p:txBody>
      </p:sp>
      <p:sp>
        <p:nvSpPr>
          <p:cNvPr id="14" name="Dikdörtgen 13"/>
          <p:cNvSpPr/>
          <p:nvPr/>
        </p:nvSpPr>
        <p:spPr>
          <a:xfrm>
            <a:off x="4718304" y="2629408"/>
            <a:ext cx="203200" cy="191008"/>
          </a:xfrm>
          <a:prstGeom prst="rect">
            <a:avLst/>
          </a:prstGeom>
          <a:noFill/>
        </p:spPr>
        <p:txBody>
          <a:bodyPr wrap="none" lIns="0" tIns="0" rIns="0" bIns="0">
            <a:noAutofit/>
          </a:bodyPr>
          <a:lstStyle/>
          <a:p>
            <a:r>
              <a:rPr lang="tr-TR" sz="933" dirty="0">
                <a:solidFill>
                  <a:srgbClr val="37313B"/>
                </a:solidFill>
                <a:latin typeface="Arial"/>
              </a:rPr>
              <a:t>Tümü</a:t>
            </a:r>
          </a:p>
        </p:txBody>
      </p:sp>
      <p:sp>
        <p:nvSpPr>
          <p:cNvPr id="15" name="Dikdörtgen 14"/>
          <p:cNvSpPr/>
          <p:nvPr/>
        </p:nvSpPr>
        <p:spPr>
          <a:xfrm>
            <a:off x="2625344" y="5084064"/>
            <a:ext cx="1954784" cy="231648"/>
          </a:xfrm>
          <a:prstGeom prst="rect">
            <a:avLst/>
          </a:prstGeom>
          <a:noFill/>
        </p:spPr>
        <p:txBody>
          <a:bodyPr wrap="none" lIns="0" tIns="0" rIns="0" bIns="0">
            <a:noAutofit/>
          </a:bodyPr>
          <a:lstStyle/>
          <a:p>
            <a:pPr algn="ctr"/>
            <a:r>
              <a:rPr lang="tr-TR" sz="1200" dirty="0">
                <a:solidFill>
                  <a:srgbClr val="37313B"/>
                </a:solidFill>
                <a:latin typeface="Arial"/>
              </a:rPr>
              <a:t>Relapstan itibaren geçen süre (yıl)</a:t>
            </a:r>
          </a:p>
        </p:txBody>
      </p:sp>
      <p:sp>
        <p:nvSpPr>
          <p:cNvPr id="16" name="Dikdörtgen 15"/>
          <p:cNvSpPr/>
          <p:nvPr/>
        </p:nvSpPr>
        <p:spPr>
          <a:xfrm>
            <a:off x="1816608" y="4645152"/>
            <a:ext cx="174752" cy="394208"/>
          </a:xfrm>
          <a:prstGeom prst="rect">
            <a:avLst/>
          </a:prstGeom>
          <a:noFill/>
        </p:spPr>
        <p:txBody>
          <a:bodyPr vert="vert270" wrap="none" lIns="0" tIns="0" rIns="0" bIns="0">
            <a:noAutofit/>
          </a:bodyPr>
          <a:lstStyle/>
          <a:p>
            <a:pPr algn="ctr"/>
            <a:r>
              <a:rPr lang="tr-TR" sz="1200" dirty="0">
                <a:solidFill>
                  <a:srgbClr val="37313B"/>
                </a:solidFill>
                <a:latin typeface="Arial"/>
              </a:rPr>
              <a:t>0,00</a:t>
            </a:r>
          </a:p>
        </p:txBody>
      </p:sp>
      <p:sp>
        <p:nvSpPr>
          <p:cNvPr id="17" name="Dikdörtgen 16"/>
          <p:cNvSpPr/>
          <p:nvPr/>
        </p:nvSpPr>
        <p:spPr>
          <a:xfrm>
            <a:off x="1840992" y="3942080"/>
            <a:ext cx="154432" cy="402336"/>
          </a:xfrm>
          <a:prstGeom prst="rect">
            <a:avLst/>
          </a:prstGeom>
          <a:noFill/>
        </p:spPr>
        <p:txBody>
          <a:bodyPr vert="vert270" wrap="none" lIns="0" tIns="0" rIns="0" bIns="0">
            <a:noAutofit/>
          </a:bodyPr>
          <a:lstStyle/>
          <a:p>
            <a:pPr algn="ctr"/>
            <a:r>
              <a:rPr lang="tr-TR" sz="1200" dirty="0">
                <a:solidFill>
                  <a:srgbClr val="37313B"/>
                </a:solidFill>
                <a:latin typeface="Arial"/>
              </a:rPr>
              <a:t>0,25</a:t>
            </a:r>
          </a:p>
        </p:txBody>
      </p:sp>
      <p:sp>
        <p:nvSpPr>
          <p:cNvPr id="18" name="Dikdörtgen 17"/>
          <p:cNvSpPr/>
          <p:nvPr/>
        </p:nvSpPr>
        <p:spPr>
          <a:xfrm>
            <a:off x="1840992" y="3243072"/>
            <a:ext cx="154432" cy="386080"/>
          </a:xfrm>
          <a:prstGeom prst="rect">
            <a:avLst/>
          </a:prstGeom>
          <a:noFill/>
        </p:spPr>
        <p:txBody>
          <a:bodyPr vert="vert270" wrap="none" lIns="0" tIns="0" rIns="0" bIns="0">
            <a:noAutofit/>
          </a:bodyPr>
          <a:lstStyle/>
          <a:p>
            <a:pPr algn="ctr"/>
            <a:r>
              <a:rPr lang="tr-TR" sz="1200" dirty="0">
                <a:solidFill>
                  <a:srgbClr val="37313B"/>
                </a:solidFill>
                <a:latin typeface="Arial"/>
              </a:rPr>
              <a:t>0,50</a:t>
            </a:r>
          </a:p>
        </p:txBody>
      </p:sp>
      <p:sp>
        <p:nvSpPr>
          <p:cNvPr id="19" name="Dikdörtgen 18"/>
          <p:cNvSpPr/>
          <p:nvPr/>
        </p:nvSpPr>
        <p:spPr>
          <a:xfrm>
            <a:off x="1840992" y="2540000"/>
            <a:ext cx="146304" cy="373888"/>
          </a:xfrm>
          <a:prstGeom prst="rect">
            <a:avLst/>
          </a:prstGeom>
          <a:noFill/>
        </p:spPr>
        <p:txBody>
          <a:bodyPr vert="vert270" wrap="none" lIns="0" tIns="0" rIns="0" bIns="0">
            <a:noAutofit/>
          </a:bodyPr>
          <a:lstStyle/>
          <a:p>
            <a:pPr algn="ctr"/>
            <a:r>
              <a:rPr lang="tr-TR" sz="1200" dirty="0">
                <a:solidFill>
                  <a:srgbClr val="37313B"/>
                </a:solidFill>
                <a:latin typeface="Arial"/>
              </a:rPr>
              <a:t>0,75</a:t>
            </a:r>
          </a:p>
        </p:txBody>
      </p:sp>
      <p:sp>
        <p:nvSpPr>
          <p:cNvPr id="20" name="Dikdörtgen 19"/>
          <p:cNvSpPr/>
          <p:nvPr/>
        </p:nvSpPr>
        <p:spPr>
          <a:xfrm>
            <a:off x="1820672" y="1824736"/>
            <a:ext cx="170688" cy="361696"/>
          </a:xfrm>
          <a:prstGeom prst="rect">
            <a:avLst/>
          </a:prstGeom>
          <a:noFill/>
        </p:spPr>
        <p:txBody>
          <a:bodyPr vert="vert270" wrap="none" lIns="0" tIns="0" rIns="0" bIns="0">
            <a:noAutofit/>
          </a:bodyPr>
          <a:lstStyle/>
          <a:p>
            <a:pPr algn="ctr"/>
            <a:r>
              <a:rPr lang="tr-TR" sz="1200" dirty="0">
                <a:solidFill>
                  <a:srgbClr val="37313B"/>
                </a:solidFill>
                <a:latin typeface="Arial"/>
              </a:rPr>
              <a:t>1,00</a:t>
            </a:r>
          </a:p>
        </p:txBody>
      </p:sp>
    </p:spTree>
    <p:extLst>
      <p:ext uri="{BB962C8B-B14F-4D97-AF65-F5344CB8AC3E}">
        <p14:creationId xmlns:p14="http://schemas.microsoft.com/office/powerpoint/2010/main" val="246230118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8"/>
          <p:cNvSpPr txBox="1">
            <a:spLocks noGrp="1"/>
          </p:cNvSpPr>
          <p:nvPr>
            <p:ph type="title"/>
          </p:nvPr>
        </p:nvSpPr>
        <p:spPr>
          <a:xfrm>
            <a:off x="508001" y="836036"/>
            <a:ext cx="11055200" cy="829200"/>
          </a:xfrm>
          <a:prstGeom prst="rect">
            <a:avLst/>
          </a:prstGeom>
          <a:noFill/>
          <a:ln>
            <a:noFill/>
          </a:ln>
        </p:spPr>
        <p:txBody>
          <a:bodyPr spcFirstLastPara="1" wrap="square" lIns="0" tIns="60933" rIns="121900" bIns="60933" anchor="ctr" anchorCtr="0">
            <a:noAutofit/>
          </a:bodyPr>
          <a:lstStyle/>
          <a:p>
            <a:r>
              <a:rPr lang="tr-TR" sz="2933" dirty="0"/>
              <a:t>P</a:t>
            </a:r>
            <a:r>
              <a:rPr lang="en" sz="2933" dirty="0"/>
              <a:t>ola + BR </a:t>
            </a:r>
            <a:r>
              <a:rPr lang="tr-TR" sz="2933" dirty="0"/>
              <a:t>grubunda</a:t>
            </a:r>
            <a:r>
              <a:rPr lang="en" sz="2933" dirty="0"/>
              <a:t> </a:t>
            </a:r>
            <a:r>
              <a:rPr lang="tr-TR" sz="2933" dirty="0"/>
              <a:t>cevap oranı anlamlı oranda artış gösterdi. </a:t>
            </a:r>
            <a:endParaRPr sz="2933" dirty="0"/>
          </a:p>
        </p:txBody>
      </p:sp>
      <p:sp>
        <p:nvSpPr>
          <p:cNvPr id="218" name="Google Shape;218;p78"/>
          <p:cNvSpPr txBox="1">
            <a:spLocks noGrp="1"/>
          </p:cNvSpPr>
          <p:nvPr>
            <p:ph type="body" idx="4"/>
          </p:nvPr>
        </p:nvSpPr>
        <p:spPr>
          <a:xfrm>
            <a:off x="508001" y="187365"/>
            <a:ext cx="41972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tr-TR" sz="1600" dirty="0">
                <a:solidFill>
                  <a:schemeClr val="accent2"/>
                </a:solidFill>
              </a:rPr>
              <a:t>Faz II R/R DLBCL-Etkililik</a:t>
            </a:r>
          </a:p>
        </p:txBody>
      </p:sp>
      <p:sp>
        <p:nvSpPr>
          <p:cNvPr id="219" name="Google Shape;219;p78"/>
          <p:cNvSpPr txBox="1"/>
          <p:nvPr/>
        </p:nvSpPr>
        <p:spPr>
          <a:xfrm>
            <a:off x="2087651" y="5953059"/>
            <a:ext cx="5022000" cy="646400"/>
          </a:xfrm>
          <a:prstGeom prst="rect">
            <a:avLst/>
          </a:prstGeom>
          <a:noFill/>
          <a:ln>
            <a:noFill/>
          </a:ln>
        </p:spPr>
        <p:txBody>
          <a:bodyPr spcFirstLastPara="1" wrap="square" lIns="121900" tIns="60933" rIns="121900" bIns="60933" anchor="t" anchorCtr="0">
            <a:noAutofit/>
          </a:bodyPr>
          <a:lstStyle/>
          <a:p>
            <a:pPr>
              <a:buClr>
                <a:schemeClr val="dk1"/>
              </a:buClr>
              <a:buSzPts val="700"/>
            </a:pPr>
            <a:endParaRPr sz="933">
              <a:solidFill>
                <a:srgbClr val="5F5F5F"/>
              </a:solidFill>
              <a:latin typeface="Arial"/>
              <a:ea typeface="Arial"/>
              <a:cs typeface="Arial"/>
              <a:sym typeface="Arial"/>
            </a:endParaRPr>
          </a:p>
        </p:txBody>
      </p:sp>
      <p:sp>
        <p:nvSpPr>
          <p:cNvPr id="221" name="Google Shape;221;p78"/>
          <p:cNvSpPr txBox="1">
            <a:spLocks noGrp="1"/>
          </p:cNvSpPr>
          <p:nvPr>
            <p:ph type="body" idx="2"/>
          </p:nvPr>
        </p:nvSpPr>
        <p:spPr>
          <a:xfrm>
            <a:off x="508000" y="5914800"/>
            <a:ext cx="6794400" cy="430800"/>
          </a:xfrm>
          <a:prstGeom prst="rect">
            <a:avLst/>
          </a:prstGeom>
          <a:noFill/>
          <a:ln>
            <a:noFill/>
          </a:ln>
        </p:spPr>
        <p:txBody>
          <a:bodyPr spcFirstLastPara="1" wrap="square" lIns="0" tIns="0" rIns="0" bIns="0" anchor="b" anchorCtr="0">
            <a:noAutofit/>
          </a:bodyPr>
          <a:lstStyle/>
          <a:p>
            <a:pPr marL="0" indent="0"/>
            <a:r>
              <a:rPr lang="en"/>
              <a:t>Data cut off: April 30, 2018.</a:t>
            </a:r>
            <a:endParaRPr/>
          </a:p>
          <a:p>
            <a:pPr marL="0" indent="0"/>
            <a:r>
              <a:rPr lang="en"/>
              <a:t>*Measured by PET-CT using modified Lugano Response Criteria.</a:t>
            </a:r>
            <a:endParaRPr/>
          </a:p>
          <a:p>
            <a:pPr marL="0" indent="0"/>
            <a:r>
              <a:rPr lang="en"/>
              <a:t>BOR, best objective response; OR, objective response; PET-CT, positron emission tomography-computed-tomography.</a:t>
            </a:r>
            <a:endParaRPr/>
          </a:p>
        </p:txBody>
      </p:sp>
      <p:sp>
        <p:nvSpPr>
          <p:cNvPr id="222" name="Google Shape;222;p78"/>
          <p:cNvSpPr txBox="1"/>
          <p:nvPr/>
        </p:nvSpPr>
        <p:spPr>
          <a:xfrm>
            <a:off x="3919081" y="2158620"/>
            <a:ext cx="1648400" cy="533600"/>
          </a:xfrm>
          <a:prstGeom prst="rect">
            <a:avLst/>
          </a:prstGeom>
          <a:noFill/>
          <a:ln>
            <a:noFill/>
          </a:ln>
        </p:spPr>
        <p:txBody>
          <a:bodyPr spcFirstLastPara="1" wrap="square" lIns="121900" tIns="60933" rIns="121900" bIns="60933" anchor="t" anchorCtr="0">
            <a:noAutofit/>
          </a:bodyPr>
          <a:lstStyle/>
          <a:p>
            <a:pPr algn="ctr">
              <a:buClr>
                <a:srgbClr val="000000"/>
              </a:buClr>
              <a:buSzPts val="1000"/>
            </a:pPr>
            <a:r>
              <a:rPr lang="en" sz="1333" b="1">
                <a:solidFill>
                  <a:srgbClr val="112966"/>
                </a:solidFill>
                <a:latin typeface="Arial"/>
                <a:ea typeface="Arial"/>
                <a:cs typeface="Arial"/>
                <a:sym typeface="Arial"/>
              </a:rPr>
              <a:t>Primary endpoint</a:t>
            </a:r>
            <a:br>
              <a:rPr lang="en" sz="1333" b="1">
                <a:solidFill>
                  <a:srgbClr val="112966"/>
                </a:solidFill>
                <a:latin typeface="Arial"/>
                <a:ea typeface="Arial"/>
                <a:cs typeface="Arial"/>
                <a:sym typeface="Arial"/>
              </a:rPr>
            </a:br>
            <a:r>
              <a:rPr lang="en" sz="1333" b="1">
                <a:solidFill>
                  <a:srgbClr val="112966"/>
                </a:solidFill>
                <a:latin typeface="Arial"/>
                <a:ea typeface="Arial"/>
                <a:cs typeface="Arial"/>
                <a:sym typeface="Arial"/>
              </a:rPr>
              <a:t>CR by PET-CT</a:t>
            </a:r>
            <a:endParaRPr sz="1333" b="1">
              <a:solidFill>
                <a:srgbClr val="112966"/>
              </a:solidFill>
              <a:latin typeface="Arial"/>
              <a:ea typeface="Arial"/>
              <a:cs typeface="Arial"/>
              <a:sym typeface="Arial"/>
            </a:endParaRPr>
          </a:p>
        </p:txBody>
      </p:sp>
      <p:grpSp>
        <p:nvGrpSpPr>
          <p:cNvPr id="223" name="Google Shape;223;p78"/>
          <p:cNvGrpSpPr/>
          <p:nvPr/>
        </p:nvGrpSpPr>
        <p:grpSpPr>
          <a:xfrm>
            <a:off x="543182" y="1879029"/>
            <a:ext cx="11105645" cy="4014304"/>
            <a:chOff x="411018" y="753334"/>
            <a:chExt cx="8329234" cy="3158548"/>
          </a:xfrm>
        </p:grpSpPr>
        <p:pic>
          <p:nvPicPr>
            <p:cNvPr id="224" name="Google Shape;224;p78"/>
            <p:cNvPicPr preferRelativeResize="0"/>
            <p:nvPr/>
          </p:nvPicPr>
          <p:blipFill rotWithShape="1">
            <a:blip r:embed="rId3">
              <a:alphaModFix/>
            </a:blip>
            <a:srcRect/>
            <a:stretch/>
          </p:blipFill>
          <p:spPr>
            <a:xfrm>
              <a:off x="4890052" y="1351682"/>
              <a:ext cx="3850200" cy="2560200"/>
            </a:xfrm>
            <a:prstGeom prst="rect">
              <a:avLst/>
            </a:prstGeom>
            <a:noFill/>
            <a:ln>
              <a:noFill/>
            </a:ln>
          </p:spPr>
        </p:pic>
        <p:pic>
          <p:nvPicPr>
            <p:cNvPr id="225" name="Google Shape;225;p78"/>
            <p:cNvPicPr preferRelativeResize="0"/>
            <p:nvPr/>
          </p:nvPicPr>
          <p:blipFill rotWithShape="1">
            <a:blip r:embed="rId4">
              <a:alphaModFix/>
            </a:blip>
            <a:srcRect/>
            <a:stretch/>
          </p:blipFill>
          <p:spPr>
            <a:xfrm>
              <a:off x="744245" y="1344764"/>
              <a:ext cx="3656100" cy="2560200"/>
            </a:xfrm>
            <a:prstGeom prst="rect">
              <a:avLst/>
            </a:prstGeom>
            <a:noFill/>
            <a:ln>
              <a:noFill/>
            </a:ln>
          </p:spPr>
        </p:pic>
        <p:sp>
          <p:nvSpPr>
            <p:cNvPr id="226" name="Google Shape;226;p78"/>
            <p:cNvSpPr txBox="1"/>
            <p:nvPr/>
          </p:nvSpPr>
          <p:spPr>
            <a:xfrm>
              <a:off x="3123915" y="1312356"/>
              <a:ext cx="697500" cy="274500"/>
            </a:xfrm>
            <a:prstGeom prst="rect">
              <a:avLst/>
            </a:prstGeom>
            <a:noFill/>
            <a:ln>
              <a:noFill/>
            </a:ln>
          </p:spPr>
          <p:txBody>
            <a:bodyPr spcFirstLastPara="1" wrap="square" lIns="121900" tIns="60933" rIns="121900" bIns="60933" anchor="t" anchorCtr="0">
              <a:noAutofit/>
            </a:bodyPr>
            <a:lstStyle/>
            <a:p>
              <a:pPr>
                <a:buClr>
                  <a:srgbClr val="000000"/>
                </a:buClr>
                <a:buSzPts val="1100"/>
              </a:pPr>
              <a:r>
                <a:rPr lang="en" sz="1467">
                  <a:solidFill>
                    <a:srgbClr val="5F5F5F"/>
                  </a:solidFill>
                  <a:latin typeface="Arial"/>
                  <a:ea typeface="Arial"/>
                  <a:cs typeface="Arial"/>
                  <a:sym typeface="Arial"/>
                </a:rPr>
                <a:t>p=0.026</a:t>
              </a:r>
              <a:endParaRPr sz="1467">
                <a:solidFill>
                  <a:srgbClr val="5F5F5F"/>
                </a:solidFill>
                <a:latin typeface="Arial"/>
                <a:ea typeface="Arial"/>
                <a:cs typeface="Arial"/>
                <a:sym typeface="Arial"/>
              </a:endParaRPr>
            </a:p>
          </p:txBody>
        </p:sp>
        <p:sp>
          <p:nvSpPr>
            <p:cNvPr id="227" name="Google Shape;227;p78"/>
            <p:cNvSpPr txBox="1"/>
            <p:nvPr/>
          </p:nvSpPr>
          <p:spPr>
            <a:xfrm rot="-5400000">
              <a:off x="-470382" y="2378578"/>
              <a:ext cx="2024400" cy="261600"/>
            </a:xfrm>
            <a:prstGeom prst="rect">
              <a:avLst/>
            </a:prstGeom>
            <a:noFill/>
            <a:ln>
              <a:noFill/>
            </a:ln>
          </p:spPr>
          <p:txBody>
            <a:bodyPr spcFirstLastPara="1" wrap="square" lIns="121900" tIns="60933" rIns="121900" bIns="60933" anchor="t" anchorCtr="0">
              <a:noAutofit/>
            </a:bodyPr>
            <a:lstStyle/>
            <a:p>
              <a:pPr algn="ctr">
                <a:buClr>
                  <a:srgbClr val="000000"/>
                </a:buClr>
                <a:buSzPts val="1100"/>
              </a:pPr>
              <a:r>
                <a:rPr lang="en" sz="1467" b="1">
                  <a:solidFill>
                    <a:srgbClr val="5F5F5F"/>
                  </a:solidFill>
                  <a:latin typeface="Arial"/>
                  <a:ea typeface="Arial"/>
                  <a:cs typeface="Arial"/>
                  <a:sym typeface="Arial"/>
                </a:rPr>
                <a:t>Patients (%)</a:t>
              </a:r>
              <a:endParaRPr sz="1467" b="1">
                <a:solidFill>
                  <a:srgbClr val="5F5F5F"/>
                </a:solidFill>
                <a:latin typeface="Arial"/>
                <a:ea typeface="Arial"/>
                <a:cs typeface="Arial"/>
                <a:sym typeface="Arial"/>
              </a:endParaRPr>
            </a:p>
          </p:txBody>
        </p:sp>
        <p:grpSp>
          <p:nvGrpSpPr>
            <p:cNvPr id="228" name="Google Shape;228;p78"/>
            <p:cNvGrpSpPr/>
            <p:nvPr/>
          </p:nvGrpSpPr>
          <p:grpSpPr>
            <a:xfrm>
              <a:off x="3186738" y="1573950"/>
              <a:ext cx="579990" cy="982138"/>
              <a:chOff x="3212494" y="1847916"/>
              <a:chExt cx="522749" cy="900301"/>
            </a:xfrm>
          </p:grpSpPr>
          <p:cxnSp>
            <p:nvCxnSpPr>
              <p:cNvPr id="229" name="Google Shape;229;p78"/>
              <p:cNvCxnSpPr/>
              <p:nvPr/>
            </p:nvCxnSpPr>
            <p:spPr>
              <a:xfrm>
                <a:off x="3735243" y="1847917"/>
                <a:ext cx="0" cy="70500"/>
              </a:xfrm>
              <a:prstGeom prst="straightConnector1">
                <a:avLst/>
              </a:prstGeom>
              <a:noFill/>
              <a:ln w="12700" cap="flat" cmpd="sng">
                <a:solidFill>
                  <a:srgbClr val="A5A5A5"/>
                </a:solidFill>
                <a:prstDash val="solid"/>
                <a:round/>
                <a:headEnd type="none" w="sm" len="sm"/>
                <a:tailEnd type="none" w="sm" len="sm"/>
              </a:ln>
            </p:spPr>
          </p:cxnSp>
          <p:cxnSp>
            <p:nvCxnSpPr>
              <p:cNvPr id="230" name="Google Shape;230;p78"/>
              <p:cNvCxnSpPr/>
              <p:nvPr/>
            </p:nvCxnSpPr>
            <p:spPr>
              <a:xfrm rot="10800000">
                <a:off x="3215943" y="1847916"/>
                <a:ext cx="519300" cy="0"/>
              </a:xfrm>
              <a:prstGeom prst="straightConnector1">
                <a:avLst/>
              </a:prstGeom>
              <a:noFill/>
              <a:ln w="12700" cap="sq" cmpd="sng">
                <a:solidFill>
                  <a:srgbClr val="A5A5A5"/>
                </a:solidFill>
                <a:prstDash val="solid"/>
                <a:round/>
                <a:headEnd type="none" w="sm" len="sm"/>
                <a:tailEnd type="none" w="sm" len="sm"/>
              </a:ln>
            </p:spPr>
          </p:cxnSp>
          <p:cxnSp>
            <p:nvCxnSpPr>
              <p:cNvPr id="231" name="Google Shape;231;p78"/>
              <p:cNvCxnSpPr/>
              <p:nvPr/>
            </p:nvCxnSpPr>
            <p:spPr>
              <a:xfrm>
                <a:off x="3212494" y="1847917"/>
                <a:ext cx="0" cy="900300"/>
              </a:xfrm>
              <a:prstGeom prst="straightConnector1">
                <a:avLst/>
              </a:prstGeom>
              <a:noFill/>
              <a:ln w="12700" cap="flat" cmpd="sng">
                <a:solidFill>
                  <a:srgbClr val="A5A5A5"/>
                </a:solidFill>
                <a:prstDash val="solid"/>
                <a:round/>
                <a:headEnd type="none" w="sm" len="sm"/>
                <a:tailEnd type="none" w="sm" len="sm"/>
              </a:ln>
            </p:spPr>
          </p:cxnSp>
        </p:grpSp>
        <p:sp>
          <p:nvSpPr>
            <p:cNvPr id="232" name="Google Shape;232;p78"/>
            <p:cNvSpPr txBox="1"/>
            <p:nvPr/>
          </p:nvSpPr>
          <p:spPr>
            <a:xfrm rot="-5400000">
              <a:off x="3746250" y="2378577"/>
              <a:ext cx="2024400" cy="261600"/>
            </a:xfrm>
            <a:prstGeom prst="rect">
              <a:avLst/>
            </a:prstGeom>
            <a:noFill/>
            <a:ln>
              <a:noFill/>
            </a:ln>
          </p:spPr>
          <p:txBody>
            <a:bodyPr spcFirstLastPara="1" wrap="square" lIns="121900" tIns="60933" rIns="121900" bIns="60933" anchor="t" anchorCtr="0">
              <a:noAutofit/>
            </a:bodyPr>
            <a:lstStyle/>
            <a:p>
              <a:pPr algn="ctr">
                <a:buClr>
                  <a:srgbClr val="000000"/>
                </a:buClr>
                <a:buSzPts val="1100"/>
              </a:pPr>
              <a:r>
                <a:rPr lang="en" sz="1467" b="1">
                  <a:solidFill>
                    <a:srgbClr val="5F5F5F"/>
                  </a:solidFill>
                  <a:latin typeface="Arial"/>
                  <a:ea typeface="Arial"/>
                  <a:cs typeface="Arial"/>
                  <a:sym typeface="Arial"/>
                </a:rPr>
                <a:t>Patients (%)</a:t>
              </a:r>
              <a:endParaRPr sz="1467" b="1">
                <a:solidFill>
                  <a:srgbClr val="5F5F5F"/>
                </a:solidFill>
                <a:latin typeface="Arial"/>
                <a:ea typeface="Arial"/>
                <a:cs typeface="Arial"/>
                <a:sym typeface="Arial"/>
              </a:endParaRPr>
            </a:p>
          </p:txBody>
        </p:sp>
        <p:sp>
          <p:nvSpPr>
            <p:cNvPr id="233" name="Google Shape;233;p78"/>
            <p:cNvSpPr txBox="1"/>
            <p:nvPr/>
          </p:nvSpPr>
          <p:spPr>
            <a:xfrm>
              <a:off x="7657031" y="1311268"/>
              <a:ext cx="824400" cy="274500"/>
            </a:xfrm>
            <a:prstGeom prst="rect">
              <a:avLst/>
            </a:prstGeom>
            <a:noFill/>
            <a:ln>
              <a:noFill/>
            </a:ln>
          </p:spPr>
          <p:txBody>
            <a:bodyPr spcFirstLastPara="1" wrap="square" lIns="121900" tIns="60933" rIns="121900" bIns="60933" anchor="ctr" anchorCtr="0">
              <a:noAutofit/>
            </a:bodyPr>
            <a:lstStyle/>
            <a:p>
              <a:pPr>
                <a:buClr>
                  <a:srgbClr val="000000"/>
                </a:buClr>
                <a:buSzPts val="1100"/>
              </a:pPr>
              <a:r>
                <a:rPr lang="en" sz="1467">
                  <a:solidFill>
                    <a:srgbClr val="5F5F5F"/>
                  </a:solidFill>
                  <a:latin typeface="Arial"/>
                  <a:ea typeface="Arial"/>
                  <a:cs typeface="Arial"/>
                  <a:sym typeface="Arial"/>
                </a:rPr>
                <a:t>Pola + BR</a:t>
              </a:r>
              <a:endParaRPr sz="1467">
                <a:solidFill>
                  <a:srgbClr val="5F5F5F"/>
                </a:solidFill>
                <a:latin typeface="Arial"/>
                <a:ea typeface="Arial"/>
                <a:cs typeface="Arial"/>
                <a:sym typeface="Arial"/>
              </a:endParaRPr>
            </a:p>
          </p:txBody>
        </p:sp>
        <p:sp>
          <p:nvSpPr>
            <p:cNvPr id="234" name="Google Shape;234;p78"/>
            <p:cNvSpPr/>
            <p:nvPr/>
          </p:nvSpPr>
          <p:spPr>
            <a:xfrm>
              <a:off x="7619197" y="1415291"/>
              <a:ext cx="66300" cy="66300"/>
            </a:xfrm>
            <a:prstGeom prst="rect">
              <a:avLst/>
            </a:prstGeom>
            <a:solidFill>
              <a:schemeClr val="lt2"/>
            </a:solidFill>
            <a:ln w="9525" cap="flat" cmpd="sng">
              <a:solidFill>
                <a:srgbClr val="303030"/>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100"/>
              </a:pPr>
              <a:endParaRPr sz="1467">
                <a:solidFill>
                  <a:srgbClr val="5F5F5F"/>
                </a:solidFill>
                <a:latin typeface="Arial"/>
                <a:ea typeface="Arial"/>
                <a:cs typeface="Arial"/>
                <a:sym typeface="Arial"/>
              </a:endParaRPr>
            </a:p>
          </p:txBody>
        </p:sp>
        <p:sp>
          <p:nvSpPr>
            <p:cNvPr id="235" name="Google Shape;235;p78"/>
            <p:cNvSpPr txBox="1"/>
            <p:nvPr/>
          </p:nvSpPr>
          <p:spPr>
            <a:xfrm>
              <a:off x="7657031" y="1137432"/>
              <a:ext cx="381900" cy="274500"/>
            </a:xfrm>
            <a:prstGeom prst="rect">
              <a:avLst/>
            </a:prstGeom>
            <a:noFill/>
            <a:ln>
              <a:noFill/>
            </a:ln>
          </p:spPr>
          <p:txBody>
            <a:bodyPr spcFirstLastPara="1" wrap="square" lIns="121900" tIns="60933" rIns="121900" bIns="60933" anchor="ctr" anchorCtr="0">
              <a:noAutofit/>
            </a:bodyPr>
            <a:lstStyle/>
            <a:p>
              <a:pPr>
                <a:buClr>
                  <a:srgbClr val="000000"/>
                </a:buClr>
                <a:buSzPts val="1100"/>
              </a:pPr>
              <a:r>
                <a:rPr lang="en" sz="1467">
                  <a:solidFill>
                    <a:srgbClr val="5F5F5F"/>
                  </a:solidFill>
                  <a:latin typeface="Arial"/>
                  <a:ea typeface="Arial"/>
                  <a:cs typeface="Arial"/>
                  <a:sym typeface="Arial"/>
                </a:rPr>
                <a:t>BR</a:t>
              </a:r>
              <a:endParaRPr sz="1467">
                <a:solidFill>
                  <a:srgbClr val="5F5F5F"/>
                </a:solidFill>
                <a:latin typeface="Arial"/>
                <a:ea typeface="Arial"/>
                <a:cs typeface="Arial"/>
                <a:sym typeface="Arial"/>
              </a:endParaRPr>
            </a:p>
          </p:txBody>
        </p:sp>
        <p:sp>
          <p:nvSpPr>
            <p:cNvPr id="236" name="Google Shape;236;p78"/>
            <p:cNvSpPr/>
            <p:nvPr/>
          </p:nvSpPr>
          <p:spPr>
            <a:xfrm>
              <a:off x="7619197" y="1241457"/>
              <a:ext cx="66300" cy="66300"/>
            </a:xfrm>
            <a:prstGeom prst="rect">
              <a:avLst/>
            </a:prstGeom>
            <a:solidFill>
              <a:schemeClr val="accent1"/>
            </a:solidFill>
            <a:ln w="9525" cap="flat" cmpd="sng">
              <a:solidFill>
                <a:srgbClr val="303030"/>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100"/>
              </a:pPr>
              <a:endParaRPr sz="1467">
                <a:solidFill>
                  <a:srgbClr val="5F5F5F"/>
                </a:solidFill>
                <a:latin typeface="Arial"/>
                <a:ea typeface="Arial"/>
                <a:cs typeface="Arial"/>
                <a:sym typeface="Arial"/>
              </a:endParaRPr>
            </a:p>
          </p:txBody>
        </p:sp>
        <p:sp>
          <p:nvSpPr>
            <p:cNvPr id="237" name="Google Shape;237;p78"/>
            <p:cNvSpPr/>
            <p:nvPr/>
          </p:nvSpPr>
          <p:spPr>
            <a:xfrm>
              <a:off x="991946" y="753334"/>
              <a:ext cx="3168600" cy="261600"/>
            </a:xfrm>
            <a:prstGeom prst="roundRect">
              <a:avLst>
                <a:gd name="adj" fmla="val 50000"/>
              </a:avLst>
            </a:prstGeom>
            <a:solidFill>
              <a:schemeClr val="accent1"/>
            </a:solidFill>
            <a:ln>
              <a:noFill/>
            </a:ln>
          </p:spPr>
          <p:txBody>
            <a:bodyPr spcFirstLastPara="1" wrap="square" lIns="0" tIns="60933" rIns="0" bIns="60933" anchor="ctr" anchorCtr="0">
              <a:noAutofit/>
            </a:bodyPr>
            <a:lstStyle/>
            <a:p>
              <a:pPr algn="ctr">
                <a:buClr>
                  <a:srgbClr val="000000"/>
                </a:buClr>
                <a:buSzPts val="1000"/>
              </a:pPr>
              <a:r>
                <a:rPr lang="en" sz="1333" dirty="0">
                  <a:solidFill>
                    <a:srgbClr val="FFFFFF"/>
                  </a:solidFill>
                  <a:latin typeface="Arial"/>
                  <a:ea typeface="Arial"/>
                  <a:cs typeface="Arial"/>
                  <a:sym typeface="Arial"/>
                </a:rPr>
                <a:t>EOT</a:t>
              </a:r>
              <a:r>
                <a:rPr lang="tr-TR" sz="1333" dirty="0">
                  <a:solidFill>
                    <a:srgbClr val="FFFFFF"/>
                  </a:solidFill>
                  <a:latin typeface="Arial"/>
                  <a:ea typeface="Arial"/>
                  <a:cs typeface="Arial"/>
                  <a:sym typeface="Arial"/>
                </a:rPr>
                <a:t>’de cevap</a:t>
              </a:r>
              <a:r>
                <a:rPr lang="en" sz="1333" dirty="0">
                  <a:solidFill>
                    <a:srgbClr val="FFFFFF"/>
                  </a:solidFill>
                  <a:latin typeface="Arial"/>
                  <a:ea typeface="Arial"/>
                  <a:cs typeface="Arial"/>
                  <a:sym typeface="Arial"/>
                </a:rPr>
                <a:t> (IRC)*</a:t>
              </a:r>
              <a:endParaRPr sz="1333" baseline="30000" dirty="0">
                <a:solidFill>
                  <a:srgbClr val="FFFFFF"/>
                </a:solidFill>
                <a:latin typeface="Arial"/>
                <a:ea typeface="Arial"/>
                <a:cs typeface="Arial"/>
                <a:sym typeface="Arial"/>
              </a:endParaRPr>
            </a:p>
          </p:txBody>
        </p:sp>
        <p:sp>
          <p:nvSpPr>
            <p:cNvPr id="238" name="Google Shape;238;p78"/>
            <p:cNvSpPr/>
            <p:nvPr/>
          </p:nvSpPr>
          <p:spPr>
            <a:xfrm>
              <a:off x="5152518" y="753334"/>
              <a:ext cx="3168600" cy="261600"/>
            </a:xfrm>
            <a:prstGeom prst="roundRect">
              <a:avLst>
                <a:gd name="adj" fmla="val 50000"/>
              </a:avLst>
            </a:prstGeom>
            <a:solidFill>
              <a:schemeClr val="accent1"/>
            </a:solidFill>
            <a:ln>
              <a:noFill/>
            </a:ln>
          </p:spPr>
          <p:txBody>
            <a:bodyPr spcFirstLastPara="1" wrap="square" lIns="0" tIns="60933" rIns="0" bIns="60933" anchor="ctr" anchorCtr="0">
              <a:noAutofit/>
            </a:bodyPr>
            <a:lstStyle/>
            <a:p>
              <a:pPr algn="ctr">
                <a:buClr>
                  <a:srgbClr val="000000"/>
                </a:buClr>
                <a:buSzPts val="1000"/>
              </a:pPr>
              <a:r>
                <a:rPr lang="en" sz="1333" dirty="0">
                  <a:solidFill>
                    <a:srgbClr val="FFFFFF"/>
                  </a:solidFill>
                  <a:latin typeface="Arial"/>
                  <a:ea typeface="Arial"/>
                  <a:cs typeface="Arial"/>
                  <a:sym typeface="Arial"/>
                </a:rPr>
                <a:t>BOR </a:t>
              </a:r>
              <a:r>
                <a:rPr lang="tr-TR" sz="1333" dirty="0">
                  <a:solidFill>
                    <a:srgbClr val="FFFFFF"/>
                  </a:solidFill>
                </a:rPr>
                <a:t>ve</a:t>
              </a:r>
              <a:r>
                <a:rPr lang="en" sz="1333" dirty="0">
                  <a:solidFill>
                    <a:srgbClr val="FFFFFF"/>
                  </a:solidFill>
                  <a:latin typeface="Arial"/>
                  <a:ea typeface="Arial"/>
                  <a:cs typeface="Arial"/>
                  <a:sym typeface="Arial"/>
                </a:rPr>
                <a:t> CR (INV)</a:t>
              </a:r>
              <a:endParaRPr sz="1333" baseline="30000" dirty="0">
                <a:solidFill>
                  <a:srgbClr val="FFFFFF"/>
                </a:solidFill>
                <a:latin typeface="Arial"/>
                <a:ea typeface="Arial"/>
                <a:cs typeface="Arial"/>
                <a:sym typeface="Arial"/>
              </a:endParaRPr>
            </a:p>
          </p:txBody>
        </p:sp>
        <p:cxnSp>
          <p:nvCxnSpPr>
            <p:cNvPr id="239" name="Google Shape;239;p78"/>
            <p:cNvCxnSpPr/>
            <p:nvPr/>
          </p:nvCxnSpPr>
          <p:spPr>
            <a:xfrm>
              <a:off x="2187001" y="1335156"/>
              <a:ext cx="0" cy="91500"/>
            </a:xfrm>
            <a:prstGeom prst="straightConnector1">
              <a:avLst/>
            </a:prstGeom>
            <a:noFill/>
            <a:ln w="12700" cap="flat" cmpd="sng">
              <a:solidFill>
                <a:srgbClr val="A5A5A5"/>
              </a:solidFill>
              <a:prstDash val="solid"/>
              <a:round/>
              <a:headEnd type="none" w="sm" len="sm"/>
              <a:tailEnd type="none" w="sm" len="sm"/>
            </a:ln>
          </p:spPr>
        </p:cxnSp>
        <p:cxnSp>
          <p:nvCxnSpPr>
            <p:cNvPr id="240" name="Google Shape;240;p78"/>
            <p:cNvCxnSpPr/>
            <p:nvPr/>
          </p:nvCxnSpPr>
          <p:spPr>
            <a:xfrm flipH="1">
              <a:off x="1589299" y="1335156"/>
              <a:ext cx="3300" cy="1217400"/>
            </a:xfrm>
            <a:prstGeom prst="straightConnector1">
              <a:avLst/>
            </a:prstGeom>
            <a:noFill/>
            <a:ln w="12700" cap="flat" cmpd="sng">
              <a:solidFill>
                <a:srgbClr val="A5A5A5"/>
              </a:solidFill>
              <a:prstDash val="solid"/>
              <a:round/>
              <a:headEnd type="none" w="sm" len="sm"/>
              <a:tailEnd type="none" w="sm" len="sm"/>
            </a:ln>
          </p:spPr>
        </p:cxnSp>
        <p:cxnSp>
          <p:nvCxnSpPr>
            <p:cNvPr id="241" name="Google Shape;241;p78"/>
            <p:cNvCxnSpPr/>
            <p:nvPr/>
          </p:nvCxnSpPr>
          <p:spPr>
            <a:xfrm rot="10800000">
              <a:off x="1593001" y="1335156"/>
              <a:ext cx="594000" cy="0"/>
            </a:xfrm>
            <a:prstGeom prst="straightConnector1">
              <a:avLst/>
            </a:prstGeom>
            <a:noFill/>
            <a:ln w="12700" cap="sq" cmpd="sng">
              <a:solidFill>
                <a:srgbClr val="A5A5A5"/>
              </a:solidFill>
              <a:prstDash val="solid"/>
              <a:round/>
              <a:headEnd type="none" w="sm" len="sm"/>
              <a:tailEnd type="none" w="sm" len="sm"/>
            </a:ln>
          </p:spPr>
        </p:cxnSp>
        <p:sp>
          <p:nvSpPr>
            <p:cNvPr id="242" name="Google Shape;242;p78"/>
            <p:cNvSpPr txBox="1"/>
            <p:nvPr/>
          </p:nvSpPr>
          <p:spPr>
            <a:xfrm>
              <a:off x="1526588" y="1083330"/>
              <a:ext cx="697500" cy="274500"/>
            </a:xfrm>
            <a:prstGeom prst="rect">
              <a:avLst/>
            </a:prstGeom>
            <a:noFill/>
            <a:ln>
              <a:noFill/>
            </a:ln>
          </p:spPr>
          <p:txBody>
            <a:bodyPr spcFirstLastPara="1" wrap="square" lIns="121900" tIns="60933" rIns="121900" bIns="60933" anchor="t" anchorCtr="0">
              <a:noAutofit/>
            </a:bodyPr>
            <a:lstStyle/>
            <a:p>
              <a:pPr>
                <a:buClr>
                  <a:srgbClr val="000000"/>
                </a:buClr>
                <a:buSzPts val="1100"/>
              </a:pPr>
              <a:r>
                <a:rPr lang="en" sz="1467">
                  <a:solidFill>
                    <a:srgbClr val="5F5F5F"/>
                  </a:solidFill>
                  <a:latin typeface="Arial"/>
                  <a:ea typeface="Arial"/>
                  <a:cs typeface="Arial"/>
                  <a:sym typeface="Arial"/>
                </a:rPr>
                <a:t>p=0.008</a:t>
              </a:r>
              <a:endParaRPr sz="1467">
                <a:solidFill>
                  <a:srgbClr val="5F5F5F"/>
                </a:solidFill>
                <a:latin typeface="Arial"/>
                <a:ea typeface="Arial"/>
                <a:cs typeface="Arial"/>
                <a:sym typeface="Arial"/>
              </a:endParaRPr>
            </a:p>
          </p:txBody>
        </p:sp>
      </p:grpSp>
      <p:sp>
        <p:nvSpPr>
          <p:cNvPr id="29" name="Google Shape;209;p77"/>
          <p:cNvSpPr txBox="1">
            <a:spLocks noGrp="1"/>
          </p:cNvSpPr>
          <p:nvPr>
            <p:ph type="body" idx="3"/>
          </p:nvPr>
        </p:nvSpPr>
        <p:spPr>
          <a:xfrm>
            <a:off x="3261946" y="6541477"/>
            <a:ext cx="8301553" cy="219808"/>
          </a:xfrm>
          <a:prstGeom prst="rect">
            <a:avLst/>
          </a:prstGeom>
          <a:noFill/>
          <a:ln>
            <a:noFill/>
          </a:ln>
        </p:spPr>
        <p:txBody>
          <a:bodyPr spcFirstLastPara="1" wrap="square" lIns="0" tIns="0" rIns="0" bIns="0" anchor="b" anchorCtr="0">
            <a:noAutofit/>
          </a:bodyPr>
          <a:lstStyle/>
          <a:p>
            <a:pPr marL="0" indent="0"/>
            <a:r>
              <a:rPr lang="tr-TR"/>
              <a:t>Sehn LH, Martelli M, Trněný M, et al. Polatuzumab vedotin in relapsed or refractory diffuse large B-cell lymphoma. J Clin Oncol. 2020;38(2):155-165</a:t>
            </a:r>
            <a:endParaRPr dirty="0"/>
          </a:p>
        </p:txBody>
      </p:sp>
    </p:spTree>
    <p:extLst>
      <p:ext uri="{BB962C8B-B14F-4D97-AF65-F5344CB8AC3E}">
        <p14:creationId xmlns:p14="http://schemas.microsoft.com/office/powerpoint/2010/main" val="167118640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79"/>
          <p:cNvSpPr txBox="1">
            <a:spLocks noGrp="1"/>
          </p:cNvSpPr>
          <p:nvPr>
            <p:ph type="title"/>
          </p:nvPr>
        </p:nvSpPr>
        <p:spPr>
          <a:xfrm>
            <a:off x="508003" y="825971"/>
            <a:ext cx="10293200" cy="829200"/>
          </a:xfrm>
          <a:prstGeom prst="rect">
            <a:avLst/>
          </a:prstGeom>
          <a:noFill/>
          <a:ln>
            <a:noFill/>
          </a:ln>
        </p:spPr>
        <p:txBody>
          <a:bodyPr spcFirstLastPara="1" wrap="square" lIns="0" tIns="60933" rIns="121900" bIns="60933" anchor="ctr" anchorCtr="0">
            <a:noAutofit/>
          </a:bodyPr>
          <a:lstStyle/>
          <a:p>
            <a:pPr lvl="0"/>
            <a:r>
              <a:rPr lang="en" sz="2880" dirty="0"/>
              <a:t>PET/CT</a:t>
            </a:r>
            <a:r>
              <a:rPr lang="tr-TR" sz="2880" dirty="0"/>
              <a:t> değerlendirmesinde </a:t>
            </a:r>
            <a:r>
              <a:rPr lang="tr-TR" sz="2880" dirty="0">
                <a:solidFill>
                  <a:schemeClr val="accent2"/>
                </a:solidFill>
              </a:rPr>
              <a:t>alt hücre tipine </a:t>
            </a:r>
            <a:r>
              <a:rPr lang="tr-TR" sz="2880" dirty="0"/>
              <a:t>göre </a:t>
            </a:r>
            <a:r>
              <a:rPr lang="en" sz="2880" dirty="0"/>
              <a:t>OR</a:t>
            </a:r>
            <a:r>
              <a:rPr lang="tr-TR" sz="2880" dirty="0"/>
              <a:t>*</a:t>
            </a:r>
            <a:endParaRPr dirty="0"/>
          </a:p>
        </p:txBody>
      </p:sp>
      <p:sp>
        <p:nvSpPr>
          <p:cNvPr id="249" name="Google Shape;249;p79"/>
          <p:cNvSpPr txBox="1">
            <a:spLocks noGrp="1"/>
          </p:cNvSpPr>
          <p:nvPr>
            <p:ph type="body" idx="2"/>
          </p:nvPr>
        </p:nvSpPr>
        <p:spPr>
          <a:xfrm>
            <a:off x="508001" y="5872561"/>
            <a:ext cx="7291203" cy="430800"/>
          </a:xfrm>
          <a:prstGeom prst="rect">
            <a:avLst/>
          </a:prstGeom>
          <a:noFill/>
          <a:ln>
            <a:noFill/>
          </a:ln>
        </p:spPr>
        <p:txBody>
          <a:bodyPr spcFirstLastPara="1" wrap="square" lIns="0" tIns="0" rIns="0" bIns="0" anchor="b" anchorCtr="0">
            <a:noAutofit/>
          </a:bodyPr>
          <a:lstStyle/>
          <a:p>
            <a:pPr marL="0" indent="0"/>
            <a:r>
              <a:rPr lang="tr-TR" dirty="0"/>
              <a:t>*Verisi olan 37 hastanın sonuçları.. </a:t>
            </a:r>
            <a:r>
              <a:rPr lang="en" dirty="0"/>
              <a:t>Data cut-off: May 3, 2017.</a:t>
            </a:r>
            <a:endParaRPr dirty="0"/>
          </a:p>
          <a:p>
            <a:pPr marL="0" indent="0"/>
            <a:r>
              <a:rPr lang="en" dirty="0"/>
              <a:t>CT, computed tomography; PRA, primary response assessment. </a:t>
            </a:r>
            <a:endParaRPr dirty="0"/>
          </a:p>
        </p:txBody>
      </p:sp>
      <p:sp>
        <p:nvSpPr>
          <p:cNvPr id="250" name="Google Shape;250;p79"/>
          <p:cNvSpPr txBox="1">
            <a:spLocks noGrp="1"/>
          </p:cNvSpPr>
          <p:nvPr>
            <p:ph type="body" idx="3"/>
          </p:nvPr>
        </p:nvSpPr>
        <p:spPr>
          <a:xfrm>
            <a:off x="298938" y="6470464"/>
            <a:ext cx="11264429" cy="341795"/>
          </a:xfrm>
          <a:prstGeom prst="rect">
            <a:avLst/>
          </a:prstGeom>
          <a:noFill/>
          <a:ln>
            <a:noFill/>
          </a:ln>
        </p:spPr>
        <p:txBody>
          <a:bodyPr spcFirstLastPara="1" wrap="square" lIns="0" tIns="0" rIns="0" bIns="0" anchor="b" anchorCtr="0">
            <a:noAutofit/>
          </a:bodyPr>
          <a:lstStyle/>
          <a:p>
            <a:pPr marL="0" indent="0" algn="l"/>
            <a:r>
              <a:rPr lang="tr-TR" dirty="0"/>
              <a:t>Sehn LH, Scott DW, Trněný M, et al. Polatuzumab vedotin combined with bendamustine and rituximab in relapsed/refractory diffuse large B-cell lymphoma: preliminary results from a phase Ib/II study. Presented at: 59th American Society of Hematology Annual Meeting and Exposition; December 9–12, 2017; Atlanta, GA. Abstract 2821</a:t>
            </a:r>
            <a:endParaRPr dirty="0"/>
          </a:p>
        </p:txBody>
      </p:sp>
      <p:sp>
        <p:nvSpPr>
          <p:cNvPr id="251" name="Google Shape;251;p79"/>
          <p:cNvSpPr txBox="1">
            <a:spLocks noGrp="1"/>
          </p:cNvSpPr>
          <p:nvPr>
            <p:ph type="body" idx="4"/>
          </p:nvPr>
        </p:nvSpPr>
        <p:spPr>
          <a:xfrm>
            <a:off x="508001" y="187365"/>
            <a:ext cx="41972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tr-TR" sz="1600" dirty="0">
                <a:solidFill>
                  <a:schemeClr val="accent2"/>
                </a:solidFill>
              </a:rPr>
              <a:t>Faz II R/R DLBCL: Etkililik</a:t>
            </a:r>
          </a:p>
        </p:txBody>
      </p:sp>
      <p:sp>
        <p:nvSpPr>
          <p:cNvPr id="252" name="Google Shape;252;p79"/>
          <p:cNvSpPr/>
          <p:nvPr/>
        </p:nvSpPr>
        <p:spPr>
          <a:xfrm>
            <a:off x="508004" y="5328757"/>
            <a:ext cx="11178000" cy="450800"/>
          </a:xfrm>
          <a:prstGeom prst="rect">
            <a:avLst/>
          </a:prstGeom>
          <a:solidFill>
            <a:schemeClr val="lt2"/>
          </a:solidFill>
          <a:ln>
            <a:noFill/>
          </a:ln>
        </p:spPr>
        <p:txBody>
          <a:bodyPr spcFirstLastPara="1" wrap="square" lIns="121900" tIns="60933" rIns="121900" bIns="60933" anchor="ctr" anchorCtr="0">
            <a:noAutofit/>
          </a:bodyPr>
          <a:lstStyle/>
          <a:p>
            <a:pPr marL="228584" indent="-228584">
              <a:buClr>
                <a:srgbClr val="FFFFFF"/>
              </a:buClr>
              <a:buSzPts val="1100"/>
              <a:buFont typeface="Arial"/>
              <a:buChar char="•"/>
            </a:pPr>
            <a:r>
              <a:rPr lang="tr-TR" sz="1467" dirty="0">
                <a:solidFill>
                  <a:schemeClr val="accent2"/>
                </a:solidFill>
                <a:latin typeface="Arial"/>
                <a:ea typeface="Arial"/>
                <a:cs typeface="Arial"/>
                <a:sym typeface="Arial"/>
              </a:rPr>
              <a:t>İlk veriler </a:t>
            </a:r>
            <a:r>
              <a:rPr lang="en" sz="1467" dirty="0">
                <a:solidFill>
                  <a:schemeClr val="accent2"/>
                </a:solidFill>
                <a:latin typeface="Arial"/>
                <a:ea typeface="Arial"/>
                <a:cs typeface="Arial"/>
                <a:sym typeface="Arial"/>
              </a:rPr>
              <a:t>pola + BR </a:t>
            </a:r>
            <a:r>
              <a:rPr lang="tr-TR" sz="1467" dirty="0">
                <a:solidFill>
                  <a:schemeClr val="accent2"/>
                </a:solidFill>
                <a:latin typeface="Arial"/>
                <a:ea typeface="Arial"/>
                <a:cs typeface="Arial"/>
                <a:sym typeface="Arial"/>
              </a:rPr>
              <a:t>rejiminin her iki alt hücre tipinde B</a:t>
            </a:r>
            <a:r>
              <a:rPr lang="en" sz="1467" dirty="0">
                <a:solidFill>
                  <a:schemeClr val="accent2"/>
                </a:solidFill>
                <a:latin typeface="Arial"/>
                <a:ea typeface="Arial"/>
                <a:cs typeface="Arial"/>
                <a:sym typeface="Arial"/>
              </a:rPr>
              <a:t>R</a:t>
            </a:r>
            <a:r>
              <a:rPr lang="tr-TR" sz="1467" dirty="0">
                <a:solidFill>
                  <a:schemeClr val="accent2"/>
                </a:solidFill>
                <a:latin typeface="Arial"/>
                <a:ea typeface="Arial"/>
                <a:cs typeface="Arial"/>
                <a:sym typeface="Arial"/>
              </a:rPr>
              <a:t> gurubuna kıyasla tedavi sonuçlarını geliştirdiğini göstermiştir. </a:t>
            </a:r>
            <a:endParaRPr sz="1867" dirty="0">
              <a:solidFill>
                <a:schemeClr val="accent2"/>
              </a:solidFill>
              <a:latin typeface="Arial"/>
              <a:ea typeface="Arial"/>
              <a:cs typeface="Arial"/>
              <a:sym typeface="Arial"/>
            </a:endParaRPr>
          </a:p>
        </p:txBody>
      </p:sp>
      <p:sp>
        <p:nvSpPr>
          <p:cNvPr id="253" name="Google Shape;253;p79"/>
          <p:cNvSpPr txBox="1"/>
          <p:nvPr/>
        </p:nvSpPr>
        <p:spPr>
          <a:xfrm>
            <a:off x="3367009" y="2208725"/>
            <a:ext cx="5232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100</a:t>
            </a:r>
            <a:endParaRPr sz="1333">
              <a:solidFill>
                <a:srgbClr val="5F5F5F"/>
              </a:solidFill>
              <a:latin typeface="Arial"/>
              <a:ea typeface="Arial"/>
              <a:cs typeface="Arial"/>
              <a:sym typeface="Arial"/>
            </a:endParaRPr>
          </a:p>
        </p:txBody>
      </p:sp>
      <p:sp>
        <p:nvSpPr>
          <p:cNvPr id="254" name="Google Shape;254;p79"/>
          <p:cNvSpPr txBox="1"/>
          <p:nvPr/>
        </p:nvSpPr>
        <p:spPr>
          <a:xfrm>
            <a:off x="3487209" y="2690216"/>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80</a:t>
            </a:r>
            <a:endParaRPr sz="1333">
              <a:solidFill>
                <a:srgbClr val="5F5F5F"/>
              </a:solidFill>
              <a:latin typeface="Arial"/>
              <a:ea typeface="Arial"/>
              <a:cs typeface="Arial"/>
              <a:sym typeface="Arial"/>
            </a:endParaRPr>
          </a:p>
        </p:txBody>
      </p:sp>
      <p:sp>
        <p:nvSpPr>
          <p:cNvPr id="255" name="Google Shape;255;p79"/>
          <p:cNvSpPr txBox="1"/>
          <p:nvPr/>
        </p:nvSpPr>
        <p:spPr>
          <a:xfrm>
            <a:off x="3487209" y="3171707"/>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60</a:t>
            </a:r>
            <a:endParaRPr sz="1333">
              <a:solidFill>
                <a:srgbClr val="5F5F5F"/>
              </a:solidFill>
              <a:latin typeface="Arial"/>
              <a:ea typeface="Arial"/>
              <a:cs typeface="Arial"/>
              <a:sym typeface="Arial"/>
            </a:endParaRPr>
          </a:p>
        </p:txBody>
      </p:sp>
      <p:sp>
        <p:nvSpPr>
          <p:cNvPr id="256" name="Google Shape;256;p79"/>
          <p:cNvSpPr txBox="1"/>
          <p:nvPr/>
        </p:nvSpPr>
        <p:spPr>
          <a:xfrm>
            <a:off x="3487209" y="3653197"/>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40</a:t>
            </a:r>
            <a:endParaRPr sz="1333">
              <a:solidFill>
                <a:srgbClr val="5F5F5F"/>
              </a:solidFill>
              <a:latin typeface="Arial"/>
              <a:ea typeface="Arial"/>
              <a:cs typeface="Arial"/>
              <a:sym typeface="Arial"/>
            </a:endParaRPr>
          </a:p>
        </p:txBody>
      </p:sp>
      <p:sp>
        <p:nvSpPr>
          <p:cNvPr id="257" name="Google Shape;257;p79"/>
          <p:cNvSpPr txBox="1"/>
          <p:nvPr/>
        </p:nvSpPr>
        <p:spPr>
          <a:xfrm>
            <a:off x="3487209" y="4134688"/>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20</a:t>
            </a:r>
            <a:endParaRPr sz="1333">
              <a:solidFill>
                <a:srgbClr val="5F5F5F"/>
              </a:solidFill>
              <a:latin typeface="Arial"/>
              <a:ea typeface="Arial"/>
              <a:cs typeface="Arial"/>
              <a:sym typeface="Arial"/>
            </a:endParaRPr>
          </a:p>
        </p:txBody>
      </p:sp>
      <p:sp>
        <p:nvSpPr>
          <p:cNvPr id="258" name="Google Shape;258;p79"/>
          <p:cNvSpPr txBox="1"/>
          <p:nvPr/>
        </p:nvSpPr>
        <p:spPr>
          <a:xfrm>
            <a:off x="3738215" y="4616179"/>
            <a:ext cx="1520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0</a:t>
            </a:r>
            <a:endParaRPr sz="1867">
              <a:solidFill>
                <a:srgbClr val="000000"/>
              </a:solidFill>
              <a:latin typeface="Arial"/>
              <a:ea typeface="Arial"/>
              <a:cs typeface="Arial"/>
              <a:sym typeface="Arial"/>
            </a:endParaRPr>
          </a:p>
        </p:txBody>
      </p:sp>
      <p:sp>
        <p:nvSpPr>
          <p:cNvPr id="259" name="Google Shape;259;p79"/>
          <p:cNvSpPr txBox="1"/>
          <p:nvPr/>
        </p:nvSpPr>
        <p:spPr>
          <a:xfrm rot="-5400000">
            <a:off x="2147024" y="3363257"/>
            <a:ext cx="2411600" cy="324800"/>
          </a:xfrm>
          <a:prstGeom prst="rect">
            <a:avLst/>
          </a:prstGeom>
          <a:noFill/>
          <a:ln>
            <a:noFill/>
          </a:ln>
        </p:spPr>
        <p:txBody>
          <a:bodyPr spcFirstLastPara="1" wrap="square" lIns="0" tIns="16067" rIns="0" bIns="0" anchor="b" anchorCtr="0">
            <a:noAutofit/>
          </a:bodyPr>
          <a:lstStyle/>
          <a:p>
            <a:pPr marL="16933" algn="ctr">
              <a:buClr>
                <a:srgbClr val="000000"/>
              </a:buClr>
              <a:buSzPts val="1000"/>
            </a:pPr>
            <a:r>
              <a:rPr lang="en" sz="1333" b="1" dirty="0">
                <a:solidFill>
                  <a:srgbClr val="5F5F5F"/>
                </a:solidFill>
                <a:latin typeface="Arial"/>
                <a:ea typeface="Arial"/>
                <a:cs typeface="Arial"/>
                <a:sym typeface="Arial"/>
              </a:rPr>
              <a:t>OR</a:t>
            </a:r>
            <a:r>
              <a:rPr lang="tr-TR" sz="1333" b="1" dirty="0">
                <a:solidFill>
                  <a:srgbClr val="5F5F5F"/>
                </a:solidFill>
                <a:latin typeface="Arial"/>
                <a:ea typeface="Arial"/>
                <a:cs typeface="Arial"/>
                <a:sym typeface="Arial"/>
              </a:rPr>
              <a:t>’e ulaşan hasta oranı</a:t>
            </a:r>
            <a:r>
              <a:rPr lang="en" sz="1333" b="1" dirty="0">
                <a:solidFill>
                  <a:srgbClr val="5F5F5F"/>
                </a:solidFill>
                <a:latin typeface="Arial"/>
                <a:ea typeface="Arial"/>
                <a:cs typeface="Arial"/>
                <a:sym typeface="Arial"/>
              </a:rPr>
              <a:t> (%)</a:t>
            </a:r>
            <a:endParaRPr sz="1867" b="1" dirty="0">
              <a:solidFill>
                <a:srgbClr val="000000"/>
              </a:solidFill>
              <a:latin typeface="Arial"/>
              <a:ea typeface="Arial"/>
              <a:cs typeface="Arial"/>
              <a:sym typeface="Arial"/>
            </a:endParaRPr>
          </a:p>
        </p:txBody>
      </p:sp>
      <p:sp>
        <p:nvSpPr>
          <p:cNvPr id="260" name="Google Shape;260;p79"/>
          <p:cNvSpPr txBox="1"/>
          <p:nvPr/>
        </p:nvSpPr>
        <p:spPr>
          <a:xfrm>
            <a:off x="4749805" y="4823875"/>
            <a:ext cx="4028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ABC</a:t>
            </a:r>
            <a:endParaRPr sz="1333">
              <a:solidFill>
                <a:srgbClr val="5F5F5F"/>
              </a:solidFill>
              <a:latin typeface="Arial"/>
              <a:ea typeface="Arial"/>
              <a:cs typeface="Arial"/>
              <a:sym typeface="Arial"/>
            </a:endParaRPr>
          </a:p>
        </p:txBody>
      </p:sp>
      <p:sp>
        <p:nvSpPr>
          <p:cNvPr id="261" name="Google Shape;261;p79"/>
          <p:cNvSpPr txBox="1"/>
          <p:nvPr/>
        </p:nvSpPr>
        <p:spPr>
          <a:xfrm>
            <a:off x="6548219" y="4823875"/>
            <a:ext cx="4028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GCB</a:t>
            </a:r>
            <a:endParaRPr sz="1333">
              <a:solidFill>
                <a:srgbClr val="5F5F5F"/>
              </a:solidFill>
              <a:latin typeface="Arial"/>
              <a:ea typeface="Arial"/>
              <a:cs typeface="Arial"/>
              <a:sym typeface="Arial"/>
            </a:endParaRPr>
          </a:p>
        </p:txBody>
      </p:sp>
      <p:sp>
        <p:nvSpPr>
          <p:cNvPr id="262" name="Google Shape;262;p79"/>
          <p:cNvSpPr/>
          <p:nvPr/>
        </p:nvSpPr>
        <p:spPr>
          <a:xfrm>
            <a:off x="4349751" y="3108325"/>
            <a:ext cx="597600" cy="1619600"/>
          </a:xfrm>
          <a:prstGeom prst="rect">
            <a:avLst/>
          </a:prstGeom>
          <a:solidFill>
            <a:schemeClr val="accent1"/>
          </a:solidFill>
          <a:ln>
            <a:noFill/>
          </a:ln>
        </p:spPr>
        <p:txBody>
          <a:bodyPr spcFirstLastPara="1" wrap="square" lIns="121900" tIns="60933" rIns="121900" bIns="60933" anchor="ctr" anchorCtr="0">
            <a:noAutofit/>
          </a:bodyPr>
          <a:lstStyle/>
          <a:p>
            <a:pPr algn="ctr">
              <a:buClr>
                <a:srgbClr val="000000"/>
              </a:buClr>
              <a:buSzPts val="1400"/>
            </a:pPr>
            <a:endParaRPr sz="1867">
              <a:solidFill>
                <a:schemeClr val="lt1"/>
              </a:solidFill>
              <a:latin typeface="Arial"/>
              <a:ea typeface="Arial"/>
              <a:cs typeface="Arial"/>
              <a:sym typeface="Arial"/>
            </a:endParaRPr>
          </a:p>
        </p:txBody>
      </p:sp>
      <p:sp>
        <p:nvSpPr>
          <p:cNvPr id="263" name="Google Shape;263;p79"/>
          <p:cNvSpPr/>
          <p:nvPr/>
        </p:nvSpPr>
        <p:spPr>
          <a:xfrm>
            <a:off x="6153676" y="4250103"/>
            <a:ext cx="597600" cy="478000"/>
          </a:xfrm>
          <a:prstGeom prst="rect">
            <a:avLst/>
          </a:prstGeom>
          <a:solidFill>
            <a:schemeClr val="accent1"/>
          </a:solidFill>
          <a:ln>
            <a:noFill/>
          </a:ln>
        </p:spPr>
        <p:txBody>
          <a:bodyPr spcFirstLastPara="1" wrap="square" lIns="121900" tIns="60933" rIns="121900" bIns="60933" anchor="ctr" anchorCtr="0">
            <a:noAutofit/>
          </a:bodyPr>
          <a:lstStyle/>
          <a:p>
            <a:pPr algn="ctr">
              <a:buClr>
                <a:srgbClr val="000000"/>
              </a:buClr>
              <a:buSzPts val="1400"/>
            </a:pPr>
            <a:endParaRPr sz="1867">
              <a:solidFill>
                <a:schemeClr val="lt1"/>
              </a:solidFill>
              <a:latin typeface="Arial"/>
              <a:ea typeface="Arial"/>
              <a:cs typeface="Arial"/>
              <a:sym typeface="Arial"/>
            </a:endParaRPr>
          </a:p>
        </p:txBody>
      </p:sp>
      <p:sp>
        <p:nvSpPr>
          <p:cNvPr id="264" name="Google Shape;264;p79"/>
          <p:cNvSpPr/>
          <p:nvPr/>
        </p:nvSpPr>
        <p:spPr>
          <a:xfrm>
            <a:off x="6751504" y="3287512"/>
            <a:ext cx="597600" cy="1440000"/>
          </a:xfrm>
          <a:prstGeom prst="rect">
            <a:avLst/>
          </a:prstGeom>
          <a:solidFill>
            <a:schemeClr val="lt2"/>
          </a:solidFill>
          <a:ln>
            <a:noFill/>
          </a:ln>
        </p:spPr>
        <p:txBody>
          <a:bodyPr spcFirstLastPara="1" wrap="square" lIns="121900" tIns="60933" rIns="121900" bIns="60933" anchor="ctr" anchorCtr="0">
            <a:noAutofit/>
          </a:bodyPr>
          <a:lstStyle/>
          <a:p>
            <a:pPr algn="ctr">
              <a:buClr>
                <a:srgbClr val="000000"/>
              </a:buClr>
              <a:buSzPts val="1400"/>
            </a:pPr>
            <a:endParaRPr sz="1867">
              <a:solidFill>
                <a:schemeClr val="lt1"/>
              </a:solidFill>
              <a:latin typeface="Arial"/>
              <a:ea typeface="Arial"/>
              <a:cs typeface="Arial"/>
              <a:sym typeface="Arial"/>
            </a:endParaRPr>
          </a:p>
        </p:txBody>
      </p:sp>
      <p:sp>
        <p:nvSpPr>
          <p:cNvPr id="265" name="Google Shape;265;p79"/>
          <p:cNvSpPr/>
          <p:nvPr/>
        </p:nvSpPr>
        <p:spPr>
          <a:xfrm>
            <a:off x="4946765" y="2530473"/>
            <a:ext cx="597600" cy="2197600"/>
          </a:xfrm>
          <a:prstGeom prst="rect">
            <a:avLst/>
          </a:prstGeom>
          <a:solidFill>
            <a:schemeClr val="lt2"/>
          </a:solidFill>
          <a:ln>
            <a:noFill/>
          </a:ln>
        </p:spPr>
        <p:txBody>
          <a:bodyPr spcFirstLastPara="1" wrap="square" lIns="121900" tIns="60933" rIns="121900" bIns="60933" anchor="ctr" anchorCtr="0">
            <a:noAutofit/>
          </a:bodyPr>
          <a:lstStyle/>
          <a:p>
            <a:pPr algn="ctr">
              <a:buClr>
                <a:srgbClr val="000000"/>
              </a:buClr>
              <a:buSzPts val="1400"/>
            </a:pPr>
            <a:endParaRPr sz="1867">
              <a:solidFill>
                <a:schemeClr val="lt1"/>
              </a:solidFill>
              <a:latin typeface="Arial"/>
              <a:ea typeface="Arial"/>
              <a:cs typeface="Arial"/>
              <a:sym typeface="Arial"/>
            </a:endParaRPr>
          </a:p>
        </p:txBody>
      </p:sp>
      <p:sp>
        <p:nvSpPr>
          <p:cNvPr id="266" name="Google Shape;266;p79"/>
          <p:cNvSpPr txBox="1"/>
          <p:nvPr/>
        </p:nvSpPr>
        <p:spPr>
          <a:xfrm>
            <a:off x="4447044" y="2882492"/>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333">
                <a:solidFill>
                  <a:srgbClr val="5F5F5F"/>
                </a:solidFill>
                <a:latin typeface="Arial"/>
                <a:ea typeface="Arial"/>
                <a:cs typeface="Arial"/>
                <a:sym typeface="Arial"/>
              </a:rPr>
              <a:t>67%</a:t>
            </a:r>
            <a:endParaRPr sz="1333">
              <a:solidFill>
                <a:srgbClr val="5F5F5F"/>
              </a:solidFill>
              <a:latin typeface="Arial"/>
              <a:ea typeface="Arial"/>
              <a:cs typeface="Arial"/>
              <a:sym typeface="Arial"/>
            </a:endParaRPr>
          </a:p>
        </p:txBody>
      </p:sp>
      <p:sp>
        <p:nvSpPr>
          <p:cNvPr id="267" name="Google Shape;267;p79"/>
          <p:cNvSpPr txBox="1"/>
          <p:nvPr/>
        </p:nvSpPr>
        <p:spPr>
          <a:xfrm>
            <a:off x="5044059" y="2293961"/>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333">
                <a:solidFill>
                  <a:srgbClr val="5F5F5F"/>
                </a:solidFill>
                <a:latin typeface="Arial"/>
                <a:ea typeface="Arial"/>
                <a:cs typeface="Arial"/>
                <a:sym typeface="Arial"/>
              </a:rPr>
              <a:t>91%</a:t>
            </a:r>
            <a:endParaRPr sz="1333">
              <a:solidFill>
                <a:srgbClr val="5F5F5F"/>
              </a:solidFill>
              <a:latin typeface="Arial"/>
              <a:ea typeface="Arial"/>
              <a:cs typeface="Arial"/>
              <a:sym typeface="Arial"/>
            </a:endParaRPr>
          </a:p>
        </p:txBody>
      </p:sp>
      <p:sp>
        <p:nvSpPr>
          <p:cNvPr id="268" name="Google Shape;268;p79"/>
          <p:cNvSpPr txBox="1"/>
          <p:nvPr/>
        </p:nvSpPr>
        <p:spPr>
          <a:xfrm>
            <a:off x="6250969" y="4004733"/>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333">
                <a:solidFill>
                  <a:srgbClr val="5F5F5F"/>
                </a:solidFill>
                <a:latin typeface="Arial"/>
                <a:ea typeface="Arial"/>
                <a:cs typeface="Arial"/>
                <a:sym typeface="Arial"/>
              </a:rPr>
              <a:t>20%</a:t>
            </a:r>
            <a:endParaRPr sz="1333">
              <a:solidFill>
                <a:srgbClr val="5F5F5F"/>
              </a:solidFill>
              <a:latin typeface="Arial"/>
              <a:ea typeface="Arial"/>
              <a:cs typeface="Arial"/>
              <a:sym typeface="Arial"/>
            </a:endParaRPr>
          </a:p>
        </p:txBody>
      </p:sp>
      <p:sp>
        <p:nvSpPr>
          <p:cNvPr id="269" name="Google Shape;269;p79"/>
          <p:cNvSpPr txBox="1"/>
          <p:nvPr/>
        </p:nvSpPr>
        <p:spPr>
          <a:xfrm>
            <a:off x="6848797" y="3045100"/>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333">
                <a:solidFill>
                  <a:srgbClr val="5F5F5F"/>
                </a:solidFill>
                <a:latin typeface="Arial"/>
                <a:ea typeface="Arial"/>
                <a:cs typeface="Arial"/>
                <a:sym typeface="Arial"/>
              </a:rPr>
              <a:t>60%</a:t>
            </a:r>
            <a:endParaRPr sz="1333">
              <a:solidFill>
                <a:srgbClr val="5F5F5F"/>
              </a:solidFill>
              <a:latin typeface="Arial"/>
              <a:ea typeface="Arial"/>
              <a:cs typeface="Arial"/>
              <a:sym typeface="Arial"/>
            </a:endParaRPr>
          </a:p>
        </p:txBody>
      </p:sp>
      <p:sp>
        <p:nvSpPr>
          <p:cNvPr id="270" name="Google Shape;270;p79"/>
          <p:cNvSpPr txBox="1"/>
          <p:nvPr/>
        </p:nvSpPr>
        <p:spPr>
          <a:xfrm>
            <a:off x="4447025" y="3128429"/>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200">
                <a:solidFill>
                  <a:schemeClr val="lt1"/>
                </a:solidFill>
                <a:latin typeface="Arial"/>
                <a:ea typeface="Arial"/>
                <a:cs typeface="Arial"/>
                <a:sym typeface="Arial"/>
              </a:rPr>
              <a:t>6/9</a:t>
            </a:r>
            <a:endParaRPr sz="1200">
              <a:solidFill>
                <a:schemeClr val="lt1"/>
              </a:solidFill>
              <a:latin typeface="Arial"/>
              <a:ea typeface="Arial"/>
              <a:cs typeface="Arial"/>
              <a:sym typeface="Arial"/>
            </a:endParaRPr>
          </a:p>
        </p:txBody>
      </p:sp>
      <p:grpSp>
        <p:nvGrpSpPr>
          <p:cNvPr id="271" name="Google Shape;271;p79"/>
          <p:cNvGrpSpPr/>
          <p:nvPr/>
        </p:nvGrpSpPr>
        <p:grpSpPr>
          <a:xfrm>
            <a:off x="3972607" y="2319867"/>
            <a:ext cx="3675115" cy="2489259"/>
            <a:chOff x="2979455" y="1739900"/>
            <a:chExt cx="2756336" cy="1866944"/>
          </a:xfrm>
        </p:grpSpPr>
        <p:sp>
          <p:nvSpPr>
            <p:cNvPr id="272" name="Google Shape;272;p79"/>
            <p:cNvSpPr/>
            <p:nvPr/>
          </p:nvSpPr>
          <p:spPr>
            <a:xfrm>
              <a:off x="2979455" y="2104655"/>
              <a:ext cx="57579" cy="0"/>
            </a:xfrm>
            <a:custGeom>
              <a:avLst/>
              <a:gdLst/>
              <a:ahLst/>
              <a:cxnLst/>
              <a:rect l="l" t="t" r="r" b="b"/>
              <a:pathLst>
                <a:path w="41275" h="120000" extrusionOk="0">
                  <a:moveTo>
                    <a:pt x="41275" y="0"/>
                  </a:moveTo>
                  <a:lnTo>
                    <a:pt x="0" y="0"/>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73" name="Google Shape;273;p79"/>
            <p:cNvSpPr/>
            <p:nvPr/>
          </p:nvSpPr>
          <p:spPr>
            <a:xfrm>
              <a:off x="2979455" y="2465634"/>
              <a:ext cx="57579" cy="0"/>
            </a:xfrm>
            <a:custGeom>
              <a:avLst/>
              <a:gdLst/>
              <a:ahLst/>
              <a:cxnLst/>
              <a:rect l="l" t="t" r="r" b="b"/>
              <a:pathLst>
                <a:path w="41275" h="120000" extrusionOk="0">
                  <a:moveTo>
                    <a:pt x="41275" y="0"/>
                  </a:moveTo>
                  <a:lnTo>
                    <a:pt x="0" y="0"/>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74" name="Google Shape;274;p79"/>
            <p:cNvSpPr/>
            <p:nvPr/>
          </p:nvSpPr>
          <p:spPr>
            <a:xfrm>
              <a:off x="2979455" y="2826604"/>
              <a:ext cx="57579" cy="0"/>
            </a:xfrm>
            <a:custGeom>
              <a:avLst/>
              <a:gdLst/>
              <a:ahLst/>
              <a:cxnLst/>
              <a:rect l="l" t="t" r="r" b="b"/>
              <a:pathLst>
                <a:path w="41275" h="120000" extrusionOk="0">
                  <a:moveTo>
                    <a:pt x="41275" y="0"/>
                  </a:moveTo>
                  <a:lnTo>
                    <a:pt x="0" y="0"/>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75" name="Google Shape;275;p79"/>
            <p:cNvSpPr/>
            <p:nvPr/>
          </p:nvSpPr>
          <p:spPr>
            <a:xfrm>
              <a:off x="2979455" y="3187577"/>
              <a:ext cx="57579" cy="0"/>
            </a:xfrm>
            <a:custGeom>
              <a:avLst/>
              <a:gdLst/>
              <a:ahLst/>
              <a:cxnLst/>
              <a:rect l="l" t="t" r="r" b="b"/>
              <a:pathLst>
                <a:path w="41275" h="120000" extrusionOk="0">
                  <a:moveTo>
                    <a:pt x="41275" y="0"/>
                  </a:moveTo>
                  <a:lnTo>
                    <a:pt x="0" y="0"/>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76" name="Google Shape;276;p79"/>
            <p:cNvSpPr/>
            <p:nvPr/>
          </p:nvSpPr>
          <p:spPr>
            <a:xfrm>
              <a:off x="5735791" y="3548646"/>
              <a:ext cx="0" cy="58198"/>
            </a:xfrm>
            <a:custGeom>
              <a:avLst/>
              <a:gdLst/>
              <a:ahLst/>
              <a:cxnLst/>
              <a:rect l="l" t="t" r="r" b="b"/>
              <a:pathLst>
                <a:path w="120000" h="41275" extrusionOk="0">
                  <a:moveTo>
                    <a:pt x="0" y="0"/>
                  </a:moveTo>
                  <a:lnTo>
                    <a:pt x="0" y="41275"/>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77" name="Google Shape;277;p79"/>
            <p:cNvSpPr/>
            <p:nvPr/>
          </p:nvSpPr>
          <p:spPr>
            <a:xfrm>
              <a:off x="2979455" y="3548952"/>
              <a:ext cx="57579" cy="0"/>
            </a:xfrm>
            <a:custGeom>
              <a:avLst/>
              <a:gdLst/>
              <a:ahLst/>
              <a:cxnLst/>
              <a:rect l="l" t="t" r="r" b="b"/>
              <a:pathLst>
                <a:path w="41275" h="120000" extrusionOk="0">
                  <a:moveTo>
                    <a:pt x="41275" y="0"/>
                  </a:moveTo>
                  <a:lnTo>
                    <a:pt x="0" y="0"/>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78" name="Google Shape;278;p79"/>
            <p:cNvSpPr/>
            <p:nvPr/>
          </p:nvSpPr>
          <p:spPr>
            <a:xfrm>
              <a:off x="3036225" y="3548646"/>
              <a:ext cx="0" cy="58198"/>
            </a:xfrm>
            <a:custGeom>
              <a:avLst/>
              <a:gdLst/>
              <a:ahLst/>
              <a:cxnLst/>
              <a:rect l="l" t="t" r="r" b="b"/>
              <a:pathLst>
                <a:path w="120000" h="41275" extrusionOk="0">
                  <a:moveTo>
                    <a:pt x="0" y="0"/>
                  </a:moveTo>
                  <a:lnTo>
                    <a:pt x="0" y="41275"/>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79" name="Google Shape;279;p79"/>
            <p:cNvSpPr/>
            <p:nvPr/>
          </p:nvSpPr>
          <p:spPr>
            <a:xfrm>
              <a:off x="2979455" y="1740116"/>
              <a:ext cx="57579" cy="0"/>
            </a:xfrm>
            <a:custGeom>
              <a:avLst/>
              <a:gdLst/>
              <a:ahLst/>
              <a:cxnLst/>
              <a:rect l="l" t="t" r="r" b="b"/>
              <a:pathLst>
                <a:path w="41275" h="120000" extrusionOk="0">
                  <a:moveTo>
                    <a:pt x="41275" y="0"/>
                  </a:moveTo>
                  <a:lnTo>
                    <a:pt x="0" y="0"/>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80" name="Google Shape;280;p79"/>
            <p:cNvSpPr/>
            <p:nvPr/>
          </p:nvSpPr>
          <p:spPr>
            <a:xfrm>
              <a:off x="3036225" y="1739900"/>
              <a:ext cx="2696543" cy="1806204"/>
            </a:xfrm>
            <a:custGeom>
              <a:avLst/>
              <a:gdLst/>
              <a:ahLst/>
              <a:cxnLst/>
              <a:rect l="l" t="t" r="r" b="b"/>
              <a:pathLst>
                <a:path w="3656329" h="1995805" extrusionOk="0">
                  <a:moveTo>
                    <a:pt x="0" y="0"/>
                  </a:moveTo>
                  <a:lnTo>
                    <a:pt x="0" y="1995754"/>
                  </a:lnTo>
                  <a:lnTo>
                    <a:pt x="3655796" y="1995754"/>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281" name="Google Shape;281;p79"/>
            <p:cNvSpPr/>
            <p:nvPr/>
          </p:nvSpPr>
          <p:spPr>
            <a:xfrm>
              <a:off x="4386008" y="3548646"/>
              <a:ext cx="0" cy="58198"/>
            </a:xfrm>
            <a:custGeom>
              <a:avLst/>
              <a:gdLst/>
              <a:ahLst/>
              <a:cxnLst/>
              <a:rect l="l" t="t" r="r" b="b"/>
              <a:pathLst>
                <a:path w="120000" h="41275" extrusionOk="0">
                  <a:moveTo>
                    <a:pt x="0" y="0"/>
                  </a:moveTo>
                  <a:lnTo>
                    <a:pt x="0" y="41275"/>
                  </a:lnTo>
                </a:path>
              </a:pathLst>
            </a:custGeom>
            <a:noFill/>
            <a:ln w="19050" cap="sq" cmpd="sng">
              <a:solidFill>
                <a:srgbClr val="5F5F5F"/>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grpSp>
        <p:nvGrpSpPr>
          <p:cNvPr id="282" name="Google Shape;282;p79"/>
          <p:cNvGrpSpPr/>
          <p:nvPr/>
        </p:nvGrpSpPr>
        <p:grpSpPr>
          <a:xfrm>
            <a:off x="7958779" y="2145748"/>
            <a:ext cx="1149645" cy="569723"/>
            <a:chOff x="6935883" y="1609311"/>
            <a:chExt cx="862234" cy="427292"/>
          </a:xfrm>
        </p:grpSpPr>
        <p:sp>
          <p:nvSpPr>
            <p:cNvPr id="283" name="Google Shape;283;p79"/>
            <p:cNvSpPr txBox="1"/>
            <p:nvPr/>
          </p:nvSpPr>
          <p:spPr>
            <a:xfrm>
              <a:off x="6973717" y="1775003"/>
              <a:ext cx="824400" cy="261600"/>
            </a:xfrm>
            <a:prstGeom prst="rect">
              <a:avLst/>
            </a:prstGeom>
            <a:noFill/>
            <a:ln>
              <a:noFill/>
            </a:ln>
          </p:spPr>
          <p:txBody>
            <a:bodyPr spcFirstLastPara="1" wrap="square" lIns="121900" tIns="60933" rIns="121900" bIns="60933" anchor="ctr" anchorCtr="0">
              <a:noAutofit/>
            </a:bodyPr>
            <a:lstStyle/>
            <a:p>
              <a:pPr>
                <a:buClr>
                  <a:srgbClr val="000000"/>
                </a:buClr>
                <a:buSzPts val="1000"/>
              </a:pPr>
              <a:r>
                <a:rPr lang="en" sz="1333">
                  <a:solidFill>
                    <a:srgbClr val="5F5F5F"/>
                  </a:solidFill>
                  <a:latin typeface="Arial"/>
                  <a:ea typeface="Arial"/>
                  <a:cs typeface="Arial"/>
                  <a:sym typeface="Arial"/>
                </a:rPr>
                <a:t>Pola + BR</a:t>
              </a:r>
              <a:endParaRPr sz="1333">
                <a:solidFill>
                  <a:srgbClr val="5F5F5F"/>
                </a:solidFill>
                <a:latin typeface="Arial"/>
                <a:ea typeface="Arial"/>
                <a:cs typeface="Arial"/>
                <a:sym typeface="Arial"/>
              </a:endParaRPr>
            </a:p>
          </p:txBody>
        </p:sp>
        <p:sp>
          <p:nvSpPr>
            <p:cNvPr id="284" name="Google Shape;284;p79"/>
            <p:cNvSpPr/>
            <p:nvPr/>
          </p:nvSpPr>
          <p:spPr>
            <a:xfrm>
              <a:off x="6935883" y="1874152"/>
              <a:ext cx="72000" cy="72000"/>
            </a:xfrm>
            <a:prstGeom prst="rect">
              <a:avLst/>
            </a:prstGeom>
            <a:solidFill>
              <a:schemeClr val="lt2"/>
            </a:solidFill>
            <a:ln>
              <a:noFill/>
            </a:ln>
          </p:spPr>
          <p:txBody>
            <a:bodyPr spcFirstLastPara="1" wrap="square" lIns="121900" tIns="60933" rIns="121900" bIns="60933" anchor="ctr" anchorCtr="0">
              <a:noAutofit/>
            </a:bodyPr>
            <a:lstStyle/>
            <a:p>
              <a:pPr algn="ctr">
                <a:buClr>
                  <a:srgbClr val="000000"/>
                </a:buClr>
                <a:buSzPts val="1000"/>
              </a:pPr>
              <a:endParaRPr sz="1333">
                <a:solidFill>
                  <a:srgbClr val="5F5F5F"/>
                </a:solidFill>
                <a:latin typeface="Arial"/>
                <a:ea typeface="Arial"/>
                <a:cs typeface="Arial"/>
                <a:sym typeface="Arial"/>
              </a:endParaRPr>
            </a:p>
          </p:txBody>
        </p:sp>
        <p:sp>
          <p:nvSpPr>
            <p:cNvPr id="285" name="Google Shape;285;p79"/>
            <p:cNvSpPr txBox="1"/>
            <p:nvPr/>
          </p:nvSpPr>
          <p:spPr>
            <a:xfrm>
              <a:off x="6973717" y="1609311"/>
              <a:ext cx="381900" cy="261600"/>
            </a:xfrm>
            <a:prstGeom prst="rect">
              <a:avLst/>
            </a:prstGeom>
            <a:noFill/>
            <a:ln>
              <a:noFill/>
            </a:ln>
          </p:spPr>
          <p:txBody>
            <a:bodyPr spcFirstLastPara="1" wrap="square" lIns="121900" tIns="60933" rIns="121900" bIns="60933" anchor="ctr" anchorCtr="0">
              <a:noAutofit/>
            </a:bodyPr>
            <a:lstStyle/>
            <a:p>
              <a:pPr>
                <a:buClr>
                  <a:srgbClr val="000000"/>
                </a:buClr>
                <a:buSzPts val="1000"/>
              </a:pPr>
              <a:r>
                <a:rPr lang="en" sz="1333">
                  <a:solidFill>
                    <a:srgbClr val="5F5F5F"/>
                  </a:solidFill>
                  <a:latin typeface="Arial"/>
                  <a:ea typeface="Arial"/>
                  <a:cs typeface="Arial"/>
                  <a:sym typeface="Arial"/>
                </a:rPr>
                <a:t>BR</a:t>
              </a:r>
              <a:endParaRPr sz="1333">
                <a:solidFill>
                  <a:srgbClr val="5F5F5F"/>
                </a:solidFill>
                <a:latin typeface="Arial"/>
                <a:ea typeface="Arial"/>
                <a:cs typeface="Arial"/>
                <a:sym typeface="Arial"/>
              </a:endParaRPr>
            </a:p>
          </p:txBody>
        </p:sp>
        <p:sp>
          <p:nvSpPr>
            <p:cNvPr id="286" name="Google Shape;286;p79"/>
            <p:cNvSpPr/>
            <p:nvPr/>
          </p:nvSpPr>
          <p:spPr>
            <a:xfrm>
              <a:off x="6935883" y="1708462"/>
              <a:ext cx="72000" cy="72000"/>
            </a:xfrm>
            <a:prstGeom prst="rect">
              <a:avLst/>
            </a:prstGeom>
            <a:solidFill>
              <a:schemeClr val="accent1"/>
            </a:solidFill>
            <a:ln>
              <a:noFill/>
            </a:ln>
          </p:spPr>
          <p:txBody>
            <a:bodyPr spcFirstLastPara="1" wrap="square" lIns="121900" tIns="60933" rIns="121900" bIns="60933" anchor="ctr" anchorCtr="0">
              <a:noAutofit/>
            </a:bodyPr>
            <a:lstStyle/>
            <a:p>
              <a:pPr algn="ctr">
                <a:buClr>
                  <a:srgbClr val="000000"/>
                </a:buClr>
                <a:buSzPts val="1000"/>
              </a:pPr>
              <a:endParaRPr sz="1333">
                <a:solidFill>
                  <a:srgbClr val="5F5F5F"/>
                </a:solidFill>
                <a:latin typeface="Arial"/>
                <a:ea typeface="Arial"/>
                <a:cs typeface="Arial"/>
                <a:sym typeface="Arial"/>
              </a:endParaRPr>
            </a:p>
          </p:txBody>
        </p:sp>
      </p:grpSp>
      <p:sp>
        <p:nvSpPr>
          <p:cNvPr id="287" name="Google Shape;287;p79"/>
          <p:cNvSpPr txBox="1"/>
          <p:nvPr/>
        </p:nvSpPr>
        <p:spPr>
          <a:xfrm>
            <a:off x="5044159" y="2530480"/>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200">
                <a:solidFill>
                  <a:schemeClr val="lt1"/>
                </a:solidFill>
                <a:latin typeface="Arial"/>
                <a:ea typeface="Arial"/>
                <a:cs typeface="Arial"/>
                <a:sym typeface="Arial"/>
              </a:rPr>
              <a:t>10/11</a:t>
            </a:r>
            <a:endParaRPr sz="1200">
              <a:solidFill>
                <a:schemeClr val="lt1"/>
              </a:solidFill>
              <a:latin typeface="Arial"/>
              <a:ea typeface="Arial"/>
              <a:cs typeface="Arial"/>
              <a:sym typeface="Arial"/>
            </a:endParaRPr>
          </a:p>
        </p:txBody>
      </p:sp>
      <p:sp>
        <p:nvSpPr>
          <p:cNvPr id="288" name="Google Shape;288;p79"/>
          <p:cNvSpPr txBox="1"/>
          <p:nvPr/>
        </p:nvSpPr>
        <p:spPr>
          <a:xfrm>
            <a:off x="6251059" y="4250113"/>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200">
                <a:solidFill>
                  <a:schemeClr val="lt1"/>
                </a:solidFill>
                <a:latin typeface="Arial"/>
                <a:ea typeface="Arial"/>
                <a:cs typeface="Arial"/>
                <a:sym typeface="Arial"/>
              </a:rPr>
              <a:t>1/5</a:t>
            </a:r>
            <a:endParaRPr sz="1200">
              <a:solidFill>
                <a:schemeClr val="lt1"/>
              </a:solidFill>
              <a:latin typeface="Arial"/>
              <a:ea typeface="Arial"/>
              <a:cs typeface="Arial"/>
              <a:sym typeface="Arial"/>
            </a:endParaRPr>
          </a:p>
        </p:txBody>
      </p:sp>
      <p:sp>
        <p:nvSpPr>
          <p:cNvPr id="289" name="Google Shape;289;p79"/>
          <p:cNvSpPr txBox="1"/>
          <p:nvPr/>
        </p:nvSpPr>
        <p:spPr>
          <a:xfrm>
            <a:off x="6848792" y="3317813"/>
            <a:ext cx="402800" cy="222400"/>
          </a:xfrm>
          <a:prstGeom prst="rect">
            <a:avLst/>
          </a:prstGeom>
          <a:noFill/>
          <a:ln>
            <a:noFill/>
          </a:ln>
        </p:spPr>
        <p:txBody>
          <a:bodyPr spcFirstLastPara="1" wrap="square" lIns="0" tIns="16933" rIns="0" bIns="0" anchor="t" anchorCtr="0">
            <a:noAutofit/>
          </a:bodyPr>
          <a:lstStyle/>
          <a:p>
            <a:pPr algn="ctr">
              <a:buClr>
                <a:srgbClr val="000000"/>
              </a:buClr>
              <a:buSzPts val="1000"/>
            </a:pPr>
            <a:r>
              <a:rPr lang="en" sz="1200">
                <a:solidFill>
                  <a:schemeClr val="lt1"/>
                </a:solidFill>
                <a:latin typeface="Arial"/>
                <a:ea typeface="Arial"/>
                <a:cs typeface="Arial"/>
                <a:sym typeface="Arial"/>
              </a:rPr>
              <a:t>6/10</a:t>
            </a:r>
            <a:endParaRPr sz="1200">
              <a:solidFill>
                <a:schemeClr val="lt1"/>
              </a:solidFill>
              <a:latin typeface="Arial"/>
              <a:ea typeface="Arial"/>
              <a:cs typeface="Arial"/>
              <a:sym typeface="Arial"/>
            </a:endParaRPr>
          </a:p>
        </p:txBody>
      </p:sp>
    </p:spTree>
    <p:extLst>
      <p:ext uri="{BB962C8B-B14F-4D97-AF65-F5344CB8AC3E}">
        <p14:creationId xmlns:p14="http://schemas.microsoft.com/office/powerpoint/2010/main" val="61304471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0"/>
          <p:cNvSpPr txBox="1">
            <a:spLocks noGrp="1"/>
          </p:cNvSpPr>
          <p:nvPr>
            <p:ph type="title"/>
          </p:nvPr>
        </p:nvSpPr>
        <p:spPr>
          <a:xfrm>
            <a:off x="505885" y="844379"/>
            <a:ext cx="10293200" cy="829200"/>
          </a:xfrm>
          <a:prstGeom prst="rect">
            <a:avLst/>
          </a:prstGeom>
          <a:noFill/>
          <a:ln>
            <a:noFill/>
          </a:ln>
        </p:spPr>
        <p:txBody>
          <a:bodyPr spcFirstLastPara="1" wrap="square" lIns="0" tIns="60933" rIns="121900" bIns="60933" anchor="ctr" anchorCtr="0">
            <a:noAutofit/>
          </a:bodyPr>
          <a:lstStyle/>
          <a:p>
            <a:r>
              <a:rPr lang="tr-TR" sz="2880" dirty="0">
                <a:solidFill>
                  <a:schemeClr val="accent2"/>
                </a:solidFill>
              </a:rPr>
              <a:t>INV tarafından değerlendirilen </a:t>
            </a:r>
            <a:r>
              <a:rPr lang="en" sz="2880" dirty="0">
                <a:solidFill>
                  <a:schemeClr val="accent2"/>
                </a:solidFill>
              </a:rPr>
              <a:t>PFS</a:t>
            </a:r>
            <a:r>
              <a:rPr lang="tr-TR" sz="2880" dirty="0">
                <a:solidFill>
                  <a:schemeClr val="accent2"/>
                </a:solidFill>
              </a:rPr>
              <a:t> </a:t>
            </a:r>
            <a:r>
              <a:rPr lang="en" sz="2880" dirty="0">
                <a:solidFill>
                  <a:schemeClr val="accent2"/>
                </a:solidFill>
              </a:rPr>
              <a:t>pol</a:t>
            </a:r>
            <a:r>
              <a:rPr lang="tr-TR" sz="2880" dirty="0">
                <a:solidFill>
                  <a:schemeClr val="accent2"/>
                </a:solidFill>
              </a:rPr>
              <a:t>a-</a:t>
            </a:r>
            <a:r>
              <a:rPr lang="en" sz="2880" dirty="0">
                <a:solidFill>
                  <a:schemeClr val="accent2"/>
                </a:solidFill>
              </a:rPr>
              <a:t>BR</a:t>
            </a:r>
            <a:r>
              <a:rPr lang="tr-TR" sz="2880" dirty="0">
                <a:solidFill>
                  <a:schemeClr val="accent2"/>
                </a:solidFill>
              </a:rPr>
              <a:t> hasta grubunda anlamlı derecede uzamıştır. </a:t>
            </a:r>
            <a:endParaRPr sz="2880" dirty="0">
              <a:solidFill>
                <a:schemeClr val="accent2"/>
              </a:solidFill>
            </a:endParaRPr>
          </a:p>
        </p:txBody>
      </p:sp>
      <p:sp>
        <p:nvSpPr>
          <p:cNvPr id="296" name="Google Shape;296;p80"/>
          <p:cNvSpPr txBox="1">
            <a:spLocks noGrp="1"/>
          </p:cNvSpPr>
          <p:nvPr>
            <p:ph type="body" idx="1"/>
          </p:nvPr>
        </p:nvSpPr>
        <p:spPr>
          <a:xfrm>
            <a:off x="508003" y="6016305"/>
            <a:ext cx="1471600" cy="287200"/>
          </a:xfrm>
          <a:prstGeom prst="rect">
            <a:avLst/>
          </a:prstGeom>
          <a:noFill/>
          <a:ln>
            <a:noFill/>
          </a:ln>
        </p:spPr>
        <p:txBody>
          <a:bodyPr spcFirstLastPara="1" wrap="square" lIns="0" tIns="0" rIns="0" bIns="0" anchor="b" anchorCtr="0">
            <a:noAutofit/>
          </a:bodyPr>
          <a:lstStyle/>
          <a:p>
            <a:pPr marL="0" indent="0"/>
            <a:r>
              <a:rPr lang="en"/>
              <a:t>Data cut-off: April 30, 2018.</a:t>
            </a:r>
            <a:endParaRPr/>
          </a:p>
          <a:p>
            <a:pPr marL="0" indent="0"/>
            <a:r>
              <a:rPr lang="en"/>
              <a:t>HR, hazard ratio.</a:t>
            </a:r>
            <a:endParaRPr/>
          </a:p>
        </p:txBody>
      </p:sp>
      <p:sp>
        <p:nvSpPr>
          <p:cNvPr id="297" name="Google Shape;297;p80"/>
          <p:cNvSpPr txBox="1">
            <a:spLocks noGrp="1"/>
          </p:cNvSpPr>
          <p:nvPr>
            <p:ph type="body" idx="2"/>
          </p:nvPr>
        </p:nvSpPr>
        <p:spPr>
          <a:xfrm>
            <a:off x="4749640" y="6491654"/>
            <a:ext cx="7226899" cy="248059"/>
          </a:xfrm>
          <a:prstGeom prst="rect">
            <a:avLst/>
          </a:prstGeom>
          <a:noFill/>
          <a:ln>
            <a:noFill/>
          </a:ln>
        </p:spPr>
        <p:txBody>
          <a:bodyPr spcFirstLastPara="1" wrap="square" lIns="0" tIns="0" rIns="0" bIns="0" anchor="b" anchorCtr="0">
            <a:noAutofit/>
          </a:bodyPr>
          <a:lstStyle/>
          <a:p>
            <a:pPr marL="0" indent="0"/>
            <a:r>
              <a:rPr lang="tr-TR" dirty="0"/>
              <a:t>Sehn LH, Martelli M, Trněný M, et al. Polatuzumab vedotin in relapsed or refractory diffuse large B-cell lymphoma. J Clin Oncol. 2020;38(2):155-165</a:t>
            </a:r>
            <a:endParaRPr dirty="0"/>
          </a:p>
        </p:txBody>
      </p:sp>
      <p:sp>
        <p:nvSpPr>
          <p:cNvPr id="298" name="Google Shape;298;p80"/>
          <p:cNvSpPr txBox="1">
            <a:spLocks noGrp="1"/>
          </p:cNvSpPr>
          <p:nvPr>
            <p:ph type="body" idx="3"/>
          </p:nvPr>
        </p:nvSpPr>
        <p:spPr>
          <a:xfrm>
            <a:off x="508001" y="187365"/>
            <a:ext cx="41972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tr-TR" sz="1600" dirty="0">
                <a:solidFill>
                  <a:schemeClr val="accent2"/>
                </a:solidFill>
              </a:rPr>
              <a:t>Faz II R/R DLBCL: Etkililik</a:t>
            </a:r>
          </a:p>
        </p:txBody>
      </p:sp>
      <p:sp>
        <p:nvSpPr>
          <p:cNvPr id="299" name="Google Shape;299;p80"/>
          <p:cNvSpPr/>
          <p:nvPr/>
        </p:nvSpPr>
        <p:spPr>
          <a:xfrm>
            <a:off x="8891067" y="2802300"/>
            <a:ext cx="2795200" cy="1044400"/>
          </a:xfrm>
          <a:prstGeom prst="roundRect">
            <a:avLst>
              <a:gd name="adj" fmla="val 16667"/>
            </a:avLst>
          </a:prstGeom>
          <a:solidFill>
            <a:schemeClr val="lt2"/>
          </a:solidFill>
          <a:ln>
            <a:noFill/>
          </a:ln>
        </p:spPr>
        <p:txBody>
          <a:bodyPr spcFirstLastPara="1" wrap="square" lIns="121900" tIns="60933" rIns="121900" bIns="60933" anchor="t" anchorCtr="0">
            <a:noAutofit/>
          </a:bodyPr>
          <a:lstStyle/>
          <a:p>
            <a:pPr algn="ctr">
              <a:buClr>
                <a:srgbClr val="000000"/>
              </a:buClr>
              <a:buSzPts val="1000"/>
            </a:pPr>
            <a:r>
              <a:rPr lang="en" sz="1333" dirty="0">
                <a:solidFill>
                  <a:schemeClr val="accent2"/>
                </a:solidFill>
                <a:latin typeface="Arial"/>
                <a:ea typeface="Arial"/>
                <a:cs typeface="Arial"/>
                <a:sym typeface="Arial"/>
              </a:rPr>
              <a:t>Pola + BR vs BR: </a:t>
            </a:r>
            <a:br>
              <a:rPr lang="en" sz="1333" dirty="0">
                <a:solidFill>
                  <a:schemeClr val="accent2"/>
                </a:solidFill>
                <a:latin typeface="Arial"/>
                <a:ea typeface="Arial"/>
                <a:cs typeface="Arial"/>
                <a:sym typeface="Arial"/>
              </a:rPr>
            </a:br>
            <a:r>
              <a:rPr lang="en" sz="1333" dirty="0">
                <a:solidFill>
                  <a:schemeClr val="accent2"/>
                </a:solidFill>
                <a:latin typeface="Arial"/>
                <a:ea typeface="Arial"/>
                <a:cs typeface="Arial"/>
                <a:sym typeface="Arial"/>
              </a:rPr>
              <a:t>Median PFS </a:t>
            </a:r>
            <a:r>
              <a:rPr lang="en" sz="1333" b="1" dirty="0">
                <a:solidFill>
                  <a:schemeClr val="accent2"/>
                </a:solidFill>
                <a:latin typeface="Arial"/>
                <a:ea typeface="Arial"/>
                <a:cs typeface="Arial"/>
                <a:sym typeface="Arial"/>
              </a:rPr>
              <a:t>7.6 vs 2.0 </a:t>
            </a:r>
            <a:r>
              <a:rPr lang="en" sz="1333" dirty="0">
                <a:solidFill>
                  <a:schemeClr val="accent2"/>
                </a:solidFill>
                <a:latin typeface="Arial"/>
                <a:ea typeface="Arial"/>
                <a:cs typeface="Arial"/>
                <a:sym typeface="Arial"/>
              </a:rPr>
              <a:t>months</a:t>
            </a:r>
            <a:br>
              <a:rPr lang="en" sz="1333" dirty="0">
                <a:solidFill>
                  <a:schemeClr val="accent2"/>
                </a:solidFill>
                <a:latin typeface="Arial"/>
                <a:ea typeface="Arial"/>
                <a:cs typeface="Arial"/>
                <a:sym typeface="Arial"/>
              </a:rPr>
            </a:br>
            <a:r>
              <a:rPr lang="en" sz="1333" b="1" dirty="0">
                <a:solidFill>
                  <a:schemeClr val="accent2"/>
                </a:solidFill>
                <a:latin typeface="Arial"/>
                <a:ea typeface="Arial"/>
                <a:cs typeface="Arial"/>
                <a:sym typeface="Arial"/>
              </a:rPr>
              <a:t>HR, 0.34 </a:t>
            </a:r>
            <a:r>
              <a:rPr lang="en" sz="1333" dirty="0">
                <a:solidFill>
                  <a:schemeClr val="accent2"/>
                </a:solidFill>
                <a:latin typeface="Arial"/>
                <a:ea typeface="Arial"/>
                <a:cs typeface="Arial"/>
                <a:sym typeface="Arial"/>
              </a:rPr>
              <a:t>(95% CI: 0.20–0.57)</a:t>
            </a:r>
            <a:endParaRPr sz="1867" dirty="0">
              <a:solidFill>
                <a:schemeClr val="accent2"/>
              </a:solidFill>
              <a:latin typeface="Arial"/>
              <a:ea typeface="Arial"/>
              <a:cs typeface="Arial"/>
              <a:sym typeface="Arial"/>
            </a:endParaRPr>
          </a:p>
          <a:p>
            <a:pPr algn="ctr">
              <a:buClr>
                <a:srgbClr val="000000"/>
              </a:buClr>
              <a:buSzPts val="1000"/>
            </a:pPr>
            <a:r>
              <a:rPr lang="tr-TR" sz="1333" dirty="0">
                <a:solidFill>
                  <a:schemeClr val="accent2"/>
                </a:solidFill>
              </a:rPr>
              <a:t>p</a:t>
            </a:r>
            <a:r>
              <a:rPr lang="en" sz="1333" dirty="0">
                <a:solidFill>
                  <a:schemeClr val="accent2"/>
                </a:solidFill>
                <a:latin typeface="Arial"/>
                <a:ea typeface="Arial"/>
                <a:cs typeface="Arial"/>
                <a:sym typeface="Arial"/>
              </a:rPr>
              <a:t> </a:t>
            </a:r>
            <a:r>
              <a:rPr lang="en" sz="1333" i="1" dirty="0">
                <a:solidFill>
                  <a:schemeClr val="accent2"/>
                </a:solidFill>
                <a:latin typeface="Arial"/>
                <a:ea typeface="Arial"/>
                <a:cs typeface="Arial"/>
                <a:sym typeface="Arial"/>
              </a:rPr>
              <a:t>&lt;</a:t>
            </a:r>
            <a:r>
              <a:rPr lang="en" sz="1333" dirty="0">
                <a:solidFill>
                  <a:schemeClr val="accent2"/>
                </a:solidFill>
                <a:latin typeface="Arial"/>
                <a:ea typeface="Arial"/>
                <a:cs typeface="Arial"/>
                <a:sym typeface="Arial"/>
              </a:rPr>
              <a:t>0.0001 </a:t>
            </a:r>
            <a:endParaRPr sz="1867" dirty="0">
              <a:solidFill>
                <a:schemeClr val="accent2"/>
              </a:solidFill>
              <a:latin typeface="Arial"/>
              <a:ea typeface="Arial"/>
              <a:cs typeface="Arial"/>
              <a:sym typeface="Arial"/>
            </a:endParaRPr>
          </a:p>
        </p:txBody>
      </p:sp>
      <p:sp>
        <p:nvSpPr>
          <p:cNvPr id="300" name="Google Shape;300;p80"/>
          <p:cNvSpPr/>
          <p:nvPr/>
        </p:nvSpPr>
        <p:spPr>
          <a:xfrm>
            <a:off x="4126275" y="1748368"/>
            <a:ext cx="4224800" cy="332400"/>
          </a:xfrm>
          <a:prstGeom prst="roundRect">
            <a:avLst>
              <a:gd name="adj" fmla="val 50000"/>
            </a:avLst>
          </a:prstGeom>
          <a:solidFill>
            <a:schemeClr val="lt2"/>
          </a:solidFill>
          <a:ln>
            <a:noFill/>
          </a:ln>
        </p:spPr>
        <p:txBody>
          <a:bodyPr spcFirstLastPara="1" wrap="square" lIns="0" tIns="60933" rIns="0" bIns="60933" anchor="ctr" anchorCtr="0">
            <a:noAutofit/>
          </a:bodyPr>
          <a:lstStyle/>
          <a:p>
            <a:pPr algn="ctr">
              <a:buClr>
                <a:srgbClr val="000000"/>
              </a:buClr>
              <a:buSzPts val="1051"/>
            </a:pPr>
            <a:r>
              <a:rPr lang="en" sz="1401">
                <a:solidFill>
                  <a:schemeClr val="accent2"/>
                </a:solidFill>
                <a:latin typeface="Arial"/>
                <a:ea typeface="Arial"/>
                <a:cs typeface="Arial"/>
                <a:sym typeface="Arial"/>
              </a:rPr>
              <a:t>PFS (INV)</a:t>
            </a:r>
            <a:endParaRPr sz="1867">
              <a:solidFill>
                <a:schemeClr val="accent2"/>
              </a:solidFill>
              <a:latin typeface="Arial"/>
              <a:ea typeface="Arial"/>
              <a:cs typeface="Arial"/>
              <a:sym typeface="Arial"/>
            </a:endParaRPr>
          </a:p>
        </p:txBody>
      </p:sp>
      <p:grpSp>
        <p:nvGrpSpPr>
          <p:cNvPr id="301" name="Google Shape;301;p80"/>
          <p:cNvGrpSpPr/>
          <p:nvPr/>
        </p:nvGrpSpPr>
        <p:grpSpPr>
          <a:xfrm>
            <a:off x="3354200" y="2292769"/>
            <a:ext cx="5362561" cy="2719951"/>
            <a:chOff x="2479525" y="1315968"/>
            <a:chExt cx="2629050" cy="2039963"/>
          </a:xfrm>
        </p:grpSpPr>
        <p:grpSp>
          <p:nvGrpSpPr>
            <p:cNvPr id="302" name="Google Shape;302;p80"/>
            <p:cNvGrpSpPr/>
            <p:nvPr/>
          </p:nvGrpSpPr>
          <p:grpSpPr>
            <a:xfrm>
              <a:off x="2517776" y="1344543"/>
              <a:ext cx="2282825" cy="1949425"/>
              <a:chOff x="2517775" y="1493838"/>
              <a:chExt cx="2282825" cy="1949425"/>
            </a:xfrm>
          </p:grpSpPr>
          <p:sp>
            <p:nvSpPr>
              <p:cNvPr id="303" name="Google Shape;303;p80"/>
              <p:cNvSpPr/>
              <p:nvPr/>
            </p:nvSpPr>
            <p:spPr>
              <a:xfrm>
                <a:off x="2517775" y="1493838"/>
                <a:ext cx="2254250" cy="1920875"/>
              </a:xfrm>
              <a:custGeom>
                <a:avLst/>
                <a:gdLst/>
                <a:ahLst/>
                <a:cxnLst/>
                <a:rect l="l" t="t" r="r" b="b"/>
                <a:pathLst>
                  <a:path w="1420" h="1210" extrusionOk="0">
                    <a:moveTo>
                      <a:pt x="1420" y="1210"/>
                    </a:moveTo>
                    <a:lnTo>
                      <a:pt x="1350" y="1210"/>
                    </a:lnTo>
                    <a:lnTo>
                      <a:pt x="1350" y="1160"/>
                    </a:lnTo>
                    <a:lnTo>
                      <a:pt x="964" y="1160"/>
                    </a:lnTo>
                    <a:lnTo>
                      <a:pt x="964" y="1123"/>
                    </a:lnTo>
                    <a:lnTo>
                      <a:pt x="644" y="1123"/>
                    </a:lnTo>
                    <a:lnTo>
                      <a:pt x="644" y="1089"/>
                    </a:lnTo>
                    <a:lnTo>
                      <a:pt x="636" y="1089"/>
                    </a:lnTo>
                    <a:lnTo>
                      <a:pt x="636" y="1053"/>
                    </a:lnTo>
                    <a:lnTo>
                      <a:pt x="374" y="1053"/>
                    </a:lnTo>
                    <a:lnTo>
                      <a:pt x="374" y="1019"/>
                    </a:lnTo>
                    <a:lnTo>
                      <a:pt x="322" y="1019"/>
                    </a:lnTo>
                    <a:lnTo>
                      <a:pt x="322" y="948"/>
                    </a:lnTo>
                    <a:lnTo>
                      <a:pt x="284" y="948"/>
                    </a:lnTo>
                    <a:lnTo>
                      <a:pt x="284" y="912"/>
                    </a:lnTo>
                    <a:lnTo>
                      <a:pt x="256" y="912"/>
                    </a:lnTo>
                    <a:lnTo>
                      <a:pt x="256" y="878"/>
                    </a:lnTo>
                    <a:lnTo>
                      <a:pt x="242" y="878"/>
                    </a:lnTo>
                    <a:lnTo>
                      <a:pt x="242" y="842"/>
                    </a:lnTo>
                    <a:lnTo>
                      <a:pt x="230" y="842"/>
                    </a:lnTo>
                    <a:lnTo>
                      <a:pt x="230" y="805"/>
                    </a:lnTo>
                    <a:lnTo>
                      <a:pt x="188" y="805"/>
                    </a:lnTo>
                    <a:lnTo>
                      <a:pt x="188" y="771"/>
                    </a:lnTo>
                    <a:lnTo>
                      <a:pt x="170" y="771"/>
                    </a:lnTo>
                    <a:lnTo>
                      <a:pt x="170" y="737"/>
                    </a:lnTo>
                    <a:lnTo>
                      <a:pt x="150" y="737"/>
                    </a:lnTo>
                    <a:lnTo>
                      <a:pt x="150" y="693"/>
                    </a:lnTo>
                    <a:lnTo>
                      <a:pt x="144" y="693"/>
                    </a:lnTo>
                    <a:lnTo>
                      <a:pt x="144" y="664"/>
                    </a:lnTo>
                    <a:lnTo>
                      <a:pt x="124" y="664"/>
                    </a:lnTo>
                    <a:lnTo>
                      <a:pt x="124" y="632"/>
                    </a:lnTo>
                    <a:lnTo>
                      <a:pt x="120" y="632"/>
                    </a:lnTo>
                    <a:lnTo>
                      <a:pt x="120" y="519"/>
                    </a:lnTo>
                    <a:lnTo>
                      <a:pt x="112" y="519"/>
                    </a:lnTo>
                    <a:lnTo>
                      <a:pt x="112" y="467"/>
                    </a:lnTo>
                    <a:lnTo>
                      <a:pt x="86" y="467"/>
                    </a:lnTo>
                    <a:lnTo>
                      <a:pt x="86" y="405"/>
                    </a:lnTo>
                    <a:lnTo>
                      <a:pt x="82" y="405"/>
                    </a:lnTo>
                    <a:lnTo>
                      <a:pt x="82" y="366"/>
                    </a:lnTo>
                    <a:lnTo>
                      <a:pt x="64" y="366"/>
                    </a:lnTo>
                    <a:lnTo>
                      <a:pt x="64" y="332"/>
                    </a:lnTo>
                    <a:lnTo>
                      <a:pt x="50" y="332"/>
                    </a:lnTo>
                    <a:lnTo>
                      <a:pt x="50" y="298"/>
                    </a:lnTo>
                    <a:lnTo>
                      <a:pt x="36" y="298"/>
                    </a:lnTo>
                    <a:lnTo>
                      <a:pt x="36" y="258"/>
                    </a:lnTo>
                    <a:lnTo>
                      <a:pt x="34" y="258"/>
                    </a:lnTo>
                    <a:lnTo>
                      <a:pt x="34" y="234"/>
                    </a:lnTo>
                    <a:lnTo>
                      <a:pt x="24" y="234"/>
                    </a:lnTo>
                    <a:lnTo>
                      <a:pt x="24" y="165"/>
                    </a:lnTo>
                    <a:lnTo>
                      <a:pt x="18" y="165"/>
                    </a:lnTo>
                    <a:lnTo>
                      <a:pt x="18" y="131"/>
                    </a:lnTo>
                    <a:lnTo>
                      <a:pt x="12" y="131"/>
                    </a:lnTo>
                    <a:lnTo>
                      <a:pt x="12" y="99"/>
                    </a:lnTo>
                    <a:lnTo>
                      <a:pt x="8" y="99"/>
                    </a:lnTo>
                    <a:lnTo>
                      <a:pt x="8" y="65"/>
                    </a:lnTo>
                    <a:lnTo>
                      <a:pt x="8" y="26"/>
                    </a:lnTo>
                    <a:lnTo>
                      <a:pt x="0" y="26"/>
                    </a:lnTo>
                    <a:lnTo>
                      <a:pt x="0" y="0"/>
                    </a:lnTo>
                  </a:path>
                </a:pathLst>
              </a:custGeom>
              <a:noFill/>
              <a:ln w="28575" cap="flat" cmpd="sng">
                <a:solidFill>
                  <a:schemeClr val="accent1"/>
                </a:solidFill>
                <a:prstDash val="solid"/>
                <a:miter lim="800000"/>
                <a:headEnd type="none" w="sm" len="sm"/>
                <a:tailEnd type="none" w="sm" len="sm"/>
              </a:ln>
            </p:spPr>
            <p:txBody>
              <a:bodyPr spcFirstLastPara="1" wrap="square" lIns="91433" tIns="45700" rIns="91433" bIns="45700" anchor="t" anchorCtr="0">
                <a:noAutofit/>
              </a:bodyPr>
              <a:lstStyle/>
              <a:p>
                <a:pPr>
                  <a:buClr>
                    <a:srgbClr val="000000"/>
                  </a:buClr>
                  <a:buSzPts val="900"/>
                </a:pPr>
                <a:endParaRPr sz="1200">
                  <a:solidFill>
                    <a:srgbClr val="5F5F5F"/>
                  </a:solidFill>
                  <a:latin typeface="Arial"/>
                  <a:ea typeface="Arial"/>
                  <a:cs typeface="Arial"/>
                  <a:sym typeface="Arial"/>
                </a:endParaRPr>
              </a:p>
            </p:txBody>
          </p:sp>
          <p:grpSp>
            <p:nvGrpSpPr>
              <p:cNvPr id="304" name="Google Shape;304;p80"/>
              <p:cNvGrpSpPr/>
              <p:nvPr/>
            </p:nvGrpSpPr>
            <p:grpSpPr>
              <a:xfrm>
                <a:off x="4562475" y="3305176"/>
                <a:ext cx="238125" cy="138087"/>
                <a:chOff x="4562475" y="3305176"/>
                <a:chExt cx="238125" cy="138087"/>
              </a:xfrm>
            </p:grpSpPr>
            <p:cxnSp>
              <p:nvCxnSpPr>
                <p:cNvPr id="305" name="Google Shape;305;p80"/>
                <p:cNvCxnSpPr/>
                <p:nvPr/>
              </p:nvCxnSpPr>
              <p:spPr>
                <a:xfrm>
                  <a:off x="4772025" y="3382963"/>
                  <a:ext cx="0" cy="60300"/>
                </a:xfrm>
                <a:prstGeom prst="straightConnector1">
                  <a:avLst/>
                </a:prstGeom>
                <a:noFill/>
                <a:ln w="19050" cap="flat" cmpd="sng">
                  <a:solidFill>
                    <a:srgbClr val="8B8B8B"/>
                  </a:solidFill>
                  <a:prstDash val="solid"/>
                  <a:miter lim="800000"/>
                  <a:headEnd type="none" w="sm" len="sm"/>
                  <a:tailEnd type="none" w="sm" len="sm"/>
                </a:ln>
              </p:spPr>
            </p:cxnSp>
            <p:cxnSp>
              <p:nvCxnSpPr>
                <p:cNvPr id="306" name="Google Shape;306;p80"/>
                <p:cNvCxnSpPr/>
                <p:nvPr/>
              </p:nvCxnSpPr>
              <p:spPr>
                <a:xfrm>
                  <a:off x="4562475" y="3305176"/>
                  <a:ext cx="0" cy="61800"/>
                </a:xfrm>
                <a:prstGeom prst="straightConnector1">
                  <a:avLst/>
                </a:prstGeom>
                <a:noFill/>
                <a:ln w="19050" cap="flat" cmpd="sng">
                  <a:solidFill>
                    <a:srgbClr val="8B8B8B"/>
                  </a:solidFill>
                  <a:prstDash val="solid"/>
                  <a:miter lim="800000"/>
                  <a:headEnd type="none" w="sm" len="sm"/>
                  <a:tailEnd type="none" w="sm" len="sm"/>
                </a:ln>
              </p:spPr>
            </p:cxnSp>
            <p:cxnSp>
              <p:nvCxnSpPr>
                <p:cNvPr id="307" name="Google Shape;307;p80"/>
                <p:cNvCxnSpPr/>
                <p:nvPr/>
              </p:nvCxnSpPr>
              <p:spPr>
                <a:xfrm rot="10800000">
                  <a:off x="4740300" y="3414713"/>
                  <a:ext cx="60300" cy="0"/>
                </a:xfrm>
                <a:prstGeom prst="straightConnector1">
                  <a:avLst/>
                </a:prstGeom>
                <a:noFill/>
                <a:ln w="19050" cap="flat" cmpd="sng">
                  <a:solidFill>
                    <a:srgbClr val="8B8B8B"/>
                  </a:solidFill>
                  <a:prstDash val="solid"/>
                  <a:miter lim="800000"/>
                  <a:headEnd type="none" w="sm" len="sm"/>
                  <a:tailEnd type="none" w="sm" len="sm"/>
                </a:ln>
              </p:spPr>
            </p:cxnSp>
          </p:grpSp>
        </p:grpSp>
        <p:grpSp>
          <p:nvGrpSpPr>
            <p:cNvPr id="308" name="Google Shape;308;p80"/>
            <p:cNvGrpSpPr/>
            <p:nvPr/>
          </p:nvGrpSpPr>
          <p:grpSpPr>
            <a:xfrm>
              <a:off x="2479525" y="1315968"/>
              <a:ext cx="2629050" cy="1527150"/>
              <a:chOff x="2479525" y="1465263"/>
              <a:chExt cx="2629050" cy="1527150"/>
            </a:xfrm>
          </p:grpSpPr>
          <p:sp>
            <p:nvSpPr>
              <p:cNvPr id="309" name="Google Shape;309;p80"/>
              <p:cNvSpPr/>
              <p:nvPr/>
            </p:nvSpPr>
            <p:spPr>
              <a:xfrm>
                <a:off x="2508250" y="1493838"/>
                <a:ext cx="2568575" cy="1470025"/>
              </a:xfrm>
              <a:custGeom>
                <a:avLst/>
                <a:gdLst/>
                <a:ahLst/>
                <a:cxnLst/>
                <a:rect l="l" t="t" r="r" b="b"/>
                <a:pathLst>
                  <a:path w="1618" h="926" extrusionOk="0">
                    <a:moveTo>
                      <a:pt x="1618" y="926"/>
                    </a:moveTo>
                    <a:lnTo>
                      <a:pt x="1234" y="926"/>
                    </a:lnTo>
                    <a:lnTo>
                      <a:pt x="1234" y="888"/>
                    </a:lnTo>
                    <a:lnTo>
                      <a:pt x="1108" y="888"/>
                    </a:lnTo>
                    <a:lnTo>
                      <a:pt x="1108" y="846"/>
                    </a:lnTo>
                    <a:lnTo>
                      <a:pt x="1102" y="846"/>
                    </a:lnTo>
                    <a:lnTo>
                      <a:pt x="1102" y="813"/>
                    </a:lnTo>
                    <a:lnTo>
                      <a:pt x="818" y="813"/>
                    </a:lnTo>
                    <a:lnTo>
                      <a:pt x="818" y="777"/>
                    </a:lnTo>
                    <a:lnTo>
                      <a:pt x="748" y="777"/>
                    </a:lnTo>
                    <a:lnTo>
                      <a:pt x="748" y="745"/>
                    </a:lnTo>
                    <a:lnTo>
                      <a:pt x="716" y="745"/>
                    </a:lnTo>
                    <a:lnTo>
                      <a:pt x="716" y="709"/>
                    </a:lnTo>
                    <a:lnTo>
                      <a:pt x="676" y="709"/>
                    </a:lnTo>
                    <a:lnTo>
                      <a:pt x="676" y="674"/>
                    </a:lnTo>
                    <a:lnTo>
                      <a:pt x="498" y="674"/>
                    </a:lnTo>
                    <a:lnTo>
                      <a:pt x="498" y="630"/>
                    </a:lnTo>
                    <a:lnTo>
                      <a:pt x="490" y="630"/>
                    </a:lnTo>
                    <a:lnTo>
                      <a:pt x="490" y="606"/>
                    </a:lnTo>
                    <a:lnTo>
                      <a:pt x="476" y="606"/>
                    </a:lnTo>
                    <a:lnTo>
                      <a:pt x="476" y="570"/>
                    </a:lnTo>
                    <a:lnTo>
                      <a:pt x="430" y="570"/>
                    </a:lnTo>
                    <a:lnTo>
                      <a:pt x="430" y="536"/>
                    </a:lnTo>
                    <a:lnTo>
                      <a:pt x="408" y="536"/>
                    </a:lnTo>
                    <a:lnTo>
                      <a:pt x="408" y="501"/>
                    </a:lnTo>
                    <a:lnTo>
                      <a:pt x="386" y="501"/>
                    </a:lnTo>
                    <a:lnTo>
                      <a:pt x="386" y="433"/>
                    </a:lnTo>
                    <a:lnTo>
                      <a:pt x="318" y="433"/>
                    </a:lnTo>
                    <a:lnTo>
                      <a:pt x="318" y="401"/>
                    </a:lnTo>
                    <a:lnTo>
                      <a:pt x="256" y="401"/>
                    </a:lnTo>
                    <a:lnTo>
                      <a:pt x="256" y="364"/>
                    </a:lnTo>
                    <a:lnTo>
                      <a:pt x="220" y="364"/>
                    </a:lnTo>
                    <a:lnTo>
                      <a:pt x="220" y="332"/>
                    </a:lnTo>
                    <a:lnTo>
                      <a:pt x="162" y="332"/>
                    </a:lnTo>
                    <a:lnTo>
                      <a:pt x="162" y="298"/>
                    </a:lnTo>
                    <a:lnTo>
                      <a:pt x="156" y="298"/>
                    </a:lnTo>
                    <a:lnTo>
                      <a:pt x="156" y="270"/>
                    </a:lnTo>
                    <a:lnTo>
                      <a:pt x="144" y="270"/>
                    </a:lnTo>
                    <a:lnTo>
                      <a:pt x="144" y="199"/>
                    </a:lnTo>
                    <a:lnTo>
                      <a:pt x="120" y="199"/>
                    </a:lnTo>
                    <a:lnTo>
                      <a:pt x="120" y="133"/>
                    </a:lnTo>
                    <a:lnTo>
                      <a:pt x="88" y="133"/>
                    </a:lnTo>
                    <a:lnTo>
                      <a:pt x="88" y="65"/>
                    </a:lnTo>
                    <a:lnTo>
                      <a:pt x="70" y="65"/>
                    </a:lnTo>
                    <a:lnTo>
                      <a:pt x="70" y="32"/>
                    </a:lnTo>
                    <a:lnTo>
                      <a:pt x="62" y="32"/>
                    </a:lnTo>
                    <a:lnTo>
                      <a:pt x="62" y="0"/>
                    </a:lnTo>
                    <a:lnTo>
                      <a:pt x="0" y="0"/>
                    </a:lnTo>
                  </a:path>
                </a:pathLst>
              </a:custGeom>
              <a:noFill/>
              <a:ln w="28575" cap="flat" cmpd="sng">
                <a:solidFill>
                  <a:schemeClr val="lt2"/>
                </a:solidFill>
                <a:prstDash val="solid"/>
                <a:miter lim="800000"/>
                <a:headEnd type="none" w="sm" len="sm"/>
                <a:tailEnd type="none" w="sm" len="sm"/>
              </a:ln>
            </p:spPr>
            <p:txBody>
              <a:bodyPr spcFirstLastPara="1" wrap="square" lIns="91433" tIns="45700" rIns="91433" bIns="45700" anchor="t" anchorCtr="0">
                <a:noAutofit/>
              </a:bodyPr>
              <a:lstStyle/>
              <a:p>
                <a:pPr>
                  <a:buClr>
                    <a:srgbClr val="000000"/>
                  </a:buClr>
                  <a:buSzPts val="900"/>
                </a:pPr>
                <a:endParaRPr sz="1200">
                  <a:solidFill>
                    <a:srgbClr val="5F5F5F"/>
                  </a:solidFill>
                  <a:latin typeface="Arial"/>
                  <a:ea typeface="Arial"/>
                  <a:cs typeface="Arial"/>
                  <a:sym typeface="Arial"/>
                </a:endParaRPr>
              </a:p>
            </p:txBody>
          </p:sp>
          <p:grpSp>
            <p:nvGrpSpPr>
              <p:cNvPr id="310" name="Google Shape;310;p80"/>
              <p:cNvGrpSpPr/>
              <p:nvPr/>
            </p:nvGrpSpPr>
            <p:grpSpPr>
              <a:xfrm>
                <a:off x="2479525" y="1465263"/>
                <a:ext cx="2629050" cy="1527150"/>
                <a:chOff x="2479525" y="1465263"/>
                <a:chExt cx="2629050" cy="1527150"/>
              </a:xfrm>
            </p:grpSpPr>
            <p:cxnSp>
              <p:nvCxnSpPr>
                <p:cNvPr id="311" name="Google Shape;311;p80"/>
                <p:cNvCxnSpPr/>
                <p:nvPr/>
              </p:nvCxnSpPr>
              <p:spPr>
                <a:xfrm>
                  <a:off x="4187825" y="2752726"/>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12" name="Google Shape;312;p80"/>
                <p:cNvCxnSpPr/>
                <p:nvPr/>
              </p:nvCxnSpPr>
              <p:spPr>
                <a:xfrm rot="10800000">
                  <a:off x="4159100" y="2781301"/>
                  <a:ext cx="57300" cy="0"/>
                </a:xfrm>
                <a:prstGeom prst="straightConnector1">
                  <a:avLst/>
                </a:prstGeom>
                <a:noFill/>
                <a:ln w="19050" cap="flat" cmpd="sng">
                  <a:solidFill>
                    <a:srgbClr val="46648B"/>
                  </a:solidFill>
                  <a:prstDash val="solid"/>
                  <a:miter lim="800000"/>
                  <a:headEnd type="none" w="sm" len="sm"/>
                  <a:tailEnd type="none" w="sm" len="sm"/>
                </a:ln>
              </p:spPr>
            </p:cxnSp>
            <p:cxnSp>
              <p:nvCxnSpPr>
                <p:cNvPr id="313" name="Google Shape;313;p80"/>
                <p:cNvCxnSpPr/>
                <p:nvPr/>
              </p:nvCxnSpPr>
              <p:spPr>
                <a:xfrm>
                  <a:off x="4619625" y="2932113"/>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14" name="Google Shape;314;p80"/>
                <p:cNvCxnSpPr/>
                <p:nvPr/>
              </p:nvCxnSpPr>
              <p:spPr>
                <a:xfrm>
                  <a:off x="4718050" y="2932113"/>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15" name="Google Shape;315;p80"/>
                <p:cNvCxnSpPr/>
                <p:nvPr/>
              </p:nvCxnSpPr>
              <p:spPr>
                <a:xfrm>
                  <a:off x="4791075" y="2932113"/>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16" name="Google Shape;316;p80"/>
                <p:cNvCxnSpPr/>
                <p:nvPr/>
              </p:nvCxnSpPr>
              <p:spPr>
                <a:xfrm>
                  <a:off x="4806950" y="2932113"/>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17" name="Google Shape;317;p80"/>
                <p:cNvCxnSpPr/>
                <p:nvPr/>
              </p:nvCxnSpPr>
              <p:spPr>
                <a:xfrm>
                  <a:off x="4832350" y="2932113"/>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18" name="Google Shape;318;p80"/>
                <p:cNvCxnSpPr/>
                <p:nvPr/>
              </p:nvCxnSpPr>
              <p:spPr>
                <a:xfrm>
                  <a:off x="4886325" y="2932113"/>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19" name="Google Shape;319;p80"/>
                <p:cNvCxnSpPr/>
                <p:nvPr/>
              </p:nvCxnSpPr>
              <p:spPr>
                <a:xfrm rot="10800000">
                  <a:off x="4590900" y="2963863"/>
                  <a:ext cx="57300" cy="0"/>
                </a:xfrm>
                <a:prstGeom prst="straightConnector1">
                  <a:avLst/>
                </a:prstGeom>
                <a:noFill/>
                <a:ln w="19050" cap="flat" cmpd="sng">
                  <a:solidFill>
                    <a:srgbClr val="46648B"/>
                  </a:solidFill>
                  <a:prstDash val="solid"/>
                  <a:miter lim="800000"/>
                  <a:headEnd type="none" w="sm" len="sm"/>
                  <a:tailEnd type="none" w="sm" len="sm"/>
                </a:ln>
              </p:spPr>
            </p:cxnSp>
            <p:cxnSp>
              <p:nvCxnSpPr>
                <p:cNvPr id="320" name="Google Shape;320;p80"/>
                <p:cNvCxnSpPr/>
                <p:nvPr/>
              </p:nvCxnSpPr>
              <p:spPr>
                <a:xfrm>
                  <a:off x="5076825" y="2932113"/>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21" name="Google Shape;321;p80"/>
                <p:cNvCxnSpPr/>
                <p:nvPr/>
              </p:nvCxnSpPr>
              <p:spPr>
                <a:xfrm rot="10800000">
                  <a:off x="5048275" y="2963863"/>
                  <a:ext cx="60300" cy="0"/>
                </a:xfrm>
                <a:prstGeom prst="straightConnector1">
                  <a:avLst/>
                </a:prstGeom>
                <a:noFill/>
                <a:ln w="19050" cap="flat" cmpd="sng">
                  <a:solidFill>
                    <a:srgbClr val="46648B"/>
                  </a:solidFill>
                  <a:prstDash val="solid"/>
                  <a:miter lim="800000"/>
                  <a:headEnd type="none" w="sm" len="sm"/>
                  <a:tailEnd type="none" w="sm" len="sm"/>
                </a:ln>
              </p:spPr>
            </p:cxnSp>
            <p:cxnSp>
              <p:nvCxnSpPr>
                <p:cNvPr id="322" name="Google Shape;322;p80"/>
                <p:cNvCxnSpPr/>
                <p:nvPr/>
              </p:nvCxnSpPr>
              <p:spPr>
                <a:xfrm>
                  <a:off x="2508250" y="1465263"/>
                  <a:ext cx="0" cy="57300"/>
                </a:xfrm>
                <a:prstGeom prst="straightConnector1">
                  <a:avLst/>
                </a:prstGeom>
                <a:noFill/>
                <a:ln w="19050" cap="flat" cmpd="sng">
                  <a:solidFill>
                    <a:srgbClr val="46648B"/>
                  </a:solidFill>
                  <a:prstDash val="solid"/>
                  <a:miter lim="800000"/>
                  <a:headEnd type="none" w="sm" len="sm"/>
                  <a:tailEnd type="none" w="sm" len="sm"/>
                </a:ln>
              </p:spPr>
            </p:cxnSp>
            <p:cxnSp>
              <p:nvCxnSpPr>
                <p:cNvPr id="323" name="Google Shape;323;p80"/>
                <p:cNvCxnSpPr/>
                <p:nvPr/>
              </p:nvCxnSpPr>
              <p:spPr>
                <a:xfrm rot="10800000">
                  <a:off x="2479525" y="1493838"/>
                  <a:ext cx="57300" cy="0"/>
                </a:xfrm>
                <a:prstGeom prst="straightConnector1">
                  <a:avLst/>
                </a:prstGeom>
                <a:noFill/>
                <a:ln w="19050" cap="flat" cmpd="sng">
                  <a:solidFill>
                    <a:srgbClr val="46648B"/>
                  </a:solidFill>
                  <a:prstDash val="solid"/>
                  <a:miter lim="800000"/>
                  <a:headEnd type="none" w="sm" len="sm"/>
                  <a:tailEnd type="none" w="sm" len="sm"/>
                </a:ln>
              </p:spPr>
            </p:cxnSp>
            <p:cxnSp>
              <p:nvCxnSpPr>
                <p:cNvPr id="324" name="Google Shape;324;p80"/>
                <p:cNvCxnSpPr/>
                <p:nvPr/>
              </p:nvCxnSpPr>
              <p:spPr>
                <a:xfrm>
                  <a:off x="2984500" y="2098676"/>
                  <a:ext cx="0" cy="60300"/>
                </a:xfrm>
                <a:prstGeom prst="straightConnector1">
                  <a:avLst/>
                </a:prstGeom>
                <a:noFill/>
                <a:ln w="19050" cap="flat" cmpd="sng">
                  <a:solidFill>
                    <a:srgbClr val="46648B"/>
                  </a:solidFill>
                  <a:prstDash val="solid"/>
                  <a:miter lim="800000"/>
                  <a:headEnd type="none" w="sm" len="sm"/>
                  <a:tailEnd type="none" w="sm" len="sm"/>
                </a:ln>
              </p:spPr>
            </p:cxnSp>
            <p:cxnSp>
              <p:nvCxnSpPr>
                <p:cNvPr id="325" name="Google Shape;325;p80"/>
                <p:cNvCxnSpPr/>
                <p:nvPr/>
              </p:nvCxnSpPr>
              <p:spPr>
                <a:xfrm rot="10800000">
                  <a:off x="2952775" y="2130426"/>
                  <a:ext cx="60300" cy="0"/>
                </a:xfrm>
                <a:prstGeom prst="straightConnector1">
                  <a:avLst/>
                </a:prstGeom>
                <a:noFill/>
                <a:ln w="19050" cap="flat" cmpd="sng">
                  <a:solidFill>
                    <a:srgbClr val="46648B"/>
                  </a:solidFill>
                  <a:prstDash val="solid"/>
                  <a:miter lim="800000"/>
                  <a:headEnd type="none" w="sm" len="sm"/>
                  <a:tailEnd type="none" w="sm" len="sm"/>
                </a:ln>
              </p:spPr>
            </p:cxnSp>
            <p:cxnSp>
              <p:nvCxnSpPr>
                <p:cNvPr id="326" name="Google Shape;326;p80"/>
                <p:cNvCxnSpPr/>
                <p:nvPr/>
              </p:nvCxnSpPr>
              <p:spPr>
                <a:xfrm>
                  <a:off x="3282950" y="2427288"/>
                  <a:ext cx="0" cy="57300"/>
                </a:xfrm>
                <a:prstGeom prst="straightConnector1">
                  <a:avLst/>
                </a:prstGeom>
                <a:noFill/>
                <a:ln w="19050" cap="flat" cmpd="sng">
                  <a:solidFill>
                    <a:srgbClr val="46648B"/>
                  </a:solidFill>
                  <a:prstDash val="solid"/>
                  <a:miter lim="800000"/>
                  <a:headEnd type="none" w="sm" len="sm"/>
                  <a:tailEnd type="none" w="sm" len="sm"/>
                </a:ln>
              </p:spPr>
            </p:cxnSp>
            <p:cxnSp>
              <p:nvCxnSpPr>
                <p:cNvPr id="327" name="Google Shape;327;p80"/>
                <p:cNvCxnSpPr/>
                <p:nvPr/>
              </p:nvCxnSpPr>
              <p:spPr>
                <a:xfrm rot="10800000">
                  <a:off x="3254400" y="2455863"/>
                  <a:ext cx="60300" cy="0"/>
                </a:xfrm>
                <a:prstGeom prst="straightConnector1">
                  <a:avLst/>
                </a:prstGeom>
                <a:noFill/>
                <a:ln w="19050" cap="flat" cmpd="sng">
                  <a:solidFill>
                    <a:srgbClr val="46648B"/>
                  </a:solidFill>
                  <a:prstDash val="solid"/>
                  <a:miter lim="800000"/>
                  <a:headEnd type="none" w="sm" len="sm"/>
                  <a:tailEnd type="none" w="sm" len="sm"/>
                </a:ln>
              </p:spPr>
            </p:cxnSp>
          </p:grpSp>
        </p:grpSp>
        <p:cxnSp>
          <p:nvCxnSpPr>
            <p:cNvPr id="328" name="Google Shape;328;p80"/>
            <p:cNvCxnSpPr>
              <a:stCxn id="309" idx="17"/>
            </p:cNvCxnSpPr>
            <p:nvPr/>
          </p:nvCxnSpPr>
          <p:spPr>
            <a:xfrm rot="10800000">
              <a:off x="2495325" y="2344668"/>
              <a:ext cx="790800" cy="0"/>
            </a:xfrm>
            <a:prstGeom prst="straightConnector1">
              <a:avLst/>
            </a:prstGeom>
            <a:noFill/>
            <a:ln w="19050" cap="flat" cmpd="sng">
              <a:solidFill>
                <a:schemeClr val="dk2"/>
              </a:solidFill>
              <a:prstDash val="dash"/>
              <a:round/>
              <a:headEnd type="none" w="sm" len="sm"/>
              <a:tailEnd type="none" w="sm" len="sm"/>
            </a:ln>
          </p:spPr>
        </p:cxnSp>
        <p:cxnSp>
          <p:nvCxnSpPr>
            <p:cNvPr id="329" name="Google Shape;329;p80"/>
            <p:cNvCxnSpPr/>
            <p:nvPr/>
          </p:nvCxnSpPr>
          <p:spPr>
            <a:xfrm>
              <a:off x="3291492" y="2353631"/>
              <a:ext cx="0" cy="1002300"/>
            </a:xfrm>
            <a:prstGeom prst="straightConnector1">
              <a:avLst/>
            </a:prstGeom>
            <a:noFill/>
            <a:ln w="19050" cap="flat" cmpd="sng">
              <a:solidFill>
                <a:schemeClr val="dk2"/>
              </a:solidFill>
              <a:prstDash val="dash"/>
              <a:round/>
              <a:headEnd type="none" w="sm" len="sm"/>
              <a:tailEnd type="none" w="sm" len="sm"/>
            </a:ln>
          </p:spPr>
        </p:cxnSp>
        <p:cxnSp>
          <p:nvCxnSpPr>
            <p:cNvPr id="330" name="Google Shape;330;p80"/>
            <p:cNvCxnSpPr/>
            <p:nvPr/>
          </p:nvCxnSpPr>
          <p:spPr>
            <a:xfrm>
              <a:off x="2699340" y="2335143"/>
              <a:ext cx="0" cy="1001700"/>
            </a:xfrm>
            <a:prstGeom prst="straightConnector1">
              <a:avLst/>
            </a:prstGeom>
            <a:noFill/>
            <a:ln w="19050" cap="flat" cmpd="sng">
              <a:solidFill>
                <a:schemeClr val="dk2"/>
              </a:solidFill>
              <a:prstDash val="dash"/>
              <a:round/>
              <a:headEnd type="none" w="sm" len="sm"/>
              <a:tailEnd type="none" w="sm" len="sm"/>
            </a:ln>
          </p:spPr>
        </p:cxnSp>
      </p:grpSp>
      <p:cxnSp>
        <p:nvCxnSpPr>
          <p:cNvPr id="331" name="Google Shape;331;p80"/>
          <p:cNvCxnSpPr/>
          <p:nvPr/>
        </p:nvCxnSpPr>
        <p:spPr>
          <a:xfrm>
            <a:off x="7033068" y="2807721"/>
            <a:ext cx="232000" cy="0"/>
          </a:xfrm>
          <a:prstGeom prst="straightConnector1">
            <a:avLst/>
          </a:prstGeom>
          <a:noFill/>
          <a:ln w="28575" cap="flat" cmpd="sng">
            <a:solidFill>
              <a:schemeClr val="accent1"/>
            </a:solidFill>
            <a:prstDash val="solid"/>
            <a:miter lim="800000"/>
            <a:headEnd type="none" w="sm" len="sm"/>
            <a:tailEnd type="none" w="sm" len="sm"/>
          </a:ln>
        </p:spPr>
      </p:cxnSp>
      <p:cxnSp>
        <p:nvCxnSpPr>
          <p:cNvPr id="332" name="Google Shape;332;p80"/>
          <p:cNvCxnSpPr/>
          <p:nvPr/>
        </p:nvCxnSpPr>
        <p:spPr>
          <a:xfrm>
            <a:off x="7033068" y="2665968"/>
            <a:ext cx="232000" cy="0"/>
          </a:xfrm>
          <a:prstGeom prst="straightConnector1">
            <a:avLst/>
          </a:prstGeom>
          <a:noFill/>
          <a:ln w="28575" cap="flat" cmpd="sng">
            <a:solidFill>
              <a:schemeClr val="lt2"/>
            </a:solidFill>
            <a:prstDash val="solid"/>
            <a:miter lim="800000"/>
            <a:headEnd type="none" w="sm" len="sm"/>
            <a:tailEnd type="none" w="sm" len="sm"/>
          </a:ln>
        </p:spPr>
      </p:cxnSp>
      <p:sp>
        <p:nvSpPr>
          <p:cNvPr id="333" name="Google Shape;333;p80"/>
          <p:cNvSpPr txBox="1"/>
          <p:nvPr/>
        </p:nvSpPr>
        <p:spPr>
          <a:xfrm>
            <a:off x="7291356" y="2504368"/>
            <a:ext cx="1460400" cy="3076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Pola + BR (N=40)</a:t>
            </a:r>
            <a:endParaRPr sz="1867">
              <a:solidFill>
                <a:srgbClr val="000000"/>
              </a:solidFill>
              <a:latin typeface="Arial"/>
              <a:ea typeface="Arial"/>
              <a:cs typeface="Arial"/>
              <a:sym typeface="Arial"/>
            </a:endParaRPr>
          </a:p>
        </p:txBody>
      </p:sp>
      <p:sp>
        <p:nvSpPr>
          <p:cNvPr id="334" name="Google Shape;334;p80"/>
          <p:cNvSpPr txBox="1"/>
          <p:nvPr/>
        </p:nvSpPr>
        <p:spPr>
          <a:xfrm>
            <a:off x="7291357" y="2653336"/>
            <a:ext cx="977200" cy="3076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BR (N=40)</a:t>
            </a:r>
            <a:endParaRPr sz="1867">
              <a:solidFill>
                <a:srgbClr val="000000"/>
              </a:solidFill>
              <a:latin typeface="Arial"/>
              <a:ea typeface="Arial"/>
              <a:cs typeface="Arial"/>
              <a:sym typeface="Arial"/>
            </a:endParaRPr>
          </a:p>
        </p:txBody>
      </p:sp>
      <p:sp>
        <p:nvSpPr>
          <p:cNvPr id="335" name="Google Shape;335;p80"/>
          <p:cNvSpPr txBox="1"/>
          <p:nvPr/>
        </p:nvSpPr>
        <p:spPr>
          <a:xfrm>
            <a:off x="7291357" y="2802307"/>
            <a:ext cx="913200" cy="3076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dirty="0">
                <a:solidFill>
                  <a:srgbClr val="5F5F5F"/>
                </a:solidFill>
                <a:latin typeface="Arial"/>
                <a:ea typeface="Arial"/>
                <a:cs typeface="Arial"/>
                <a:sym typeface="Arial"/>
              </a:rPr>
              <a:t>Censored</a:t>
            </a:r>
            <a:endParaRPr sz="1867" dirty="0">
              <a:solidFill>
                <a:srgbClr val="000000"/>
              </a:solidFill>
              <a:latin typeface="Arial"/>
              <a:ea typeface="Arial"/>
              <a:cs typeface="Arial"/>
              <a:sym typeface="Arial"/>
            </a:endParaRPr>
          </a:p>
        </p:txBody>
      </p:sp>
      <p:grpSp>
        <p:nvGrpSpPr>
          <p:cNvPr id="336" name="Google Shape;336;p80"/>
          <p:cNvGrpSpPr/>
          <p:nvPr/>
        </p:nvGrpSpPr>
        <p:grpSpPr>
          <a:xfrm>
            <a:off x="7112641" y="2902953"/>
            <a:ext cx="108492" cy="92431"/>
            <a:chOff x="22785625" y="7111170"/>
            <a:chExt cx="55500" cy="57000"/>
          </a:xfrm>
        </p:grpSpPr>
        <p:cxnSp>
          <p:nvCxnSpPr>
            <p:cNvPr id="337" name="Google Shape;337;p80"/>
            <p:cNvCxnSpPr/>
            <p:nvPr/>
          </p:nvCxnSpPr>
          <p:spPr>
            <a:xfrm>
              <a:off x="22813347" y="7111170"/>
              <a:ext cx="0" cy="57000"/>
            </a:xfrm>
            <a:prstGeom prst="straightConnector1">
              <a:avLst/>
            </a:prstGeom>
            <a:noFill/>
            <a:ln w="28575" cap="flat" cmpd="sng">
              <a:solidFill>
                <a:schemeClr val="dk1"/>
              </a:solidFill>
              <a:prstDash val="solid"/>
              <a:miter lim="800000"/>
              <a:headEnd type="none" w="sm" len="sm"/>
              <a:tailEnd type="none" w="sm" len="sm"/>
            </a:ln>
          </p:spPr>
        </p:cxnSp>
        <p:cxnSp>
          <p:nvCxnSpPr>
            <p:cNvPr id="338" name="Google Shape;338;p80"/>
            <p:cNvCxnSpPr/>
            <p:nvPr/>
          </p:nvCxnSpPr>
          <p:spPr>
            <a:xfrm>
              <a:off x="22785625" y="7139662"/>
              <a:ext cx="55500" cy="0"/>
            </a:xfrm>
            <a:prstGeom prst="straightConnector1">
              <a:avLst/>
            </a:prstGeom>
            <a:noFill/>
            <a:ln w="28575" cap="flat" cmpd="sng">
              <a:solidFill>
                <a:schemeClr val="dk1"/>
              </a:solidFill>
              <a:prstDash val="solid"/>
              <a:miter lim="800000"/>
              <a:headEnd type="none" w="sm" len="sm"/>
              <a:tailEnd type="none" w="sm" len="sm"/>
            </a:ln>
          </p:spPr>
        </p:cxnSp>
      </p:grpSp>
      <p:grpSp>
        <p:nvGrpSpPr>
          <p:cNvPr id="339" name="Google Shape;339;p80"/>
          <p:cNvGrpSpPr/>
          <p:nvPr/>
        </p:nvGrpSpPr>
        <p:grpSpPr>
          <a:xfrm>
            <a:off x="-7007774" y="2107268"/>
            <a:ext cx="16006115" cy="3804369"/>
            <a:chOff x="-5272911" y="1262544"/>
            <a:chExt cx="12004586" cy="2853277"/>
          </a:xfrm>
        </p:grpSpPr>
        <p:sp>
          <p:nvSpPr>
            <p:cNvPr id="340" name="Google Shape;340;p80"/>
            <p:cNvSpPr txBox="1"/>
            <p:nvPr/>
          </p:nvSpPr>
          <p:spPr>
            <a:xfrm>
              <a:off x="2372819" y="3411305"/>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0</a:t>
              </a:r>
              <a:endParaRPr sz="1867">
                <a:solidFill>
                  <a:srgbClr val="000000"/>
                </a:solidFill>
                <a:latin typeface="Arial"/>
                <a:ea typeface="Arial"/>
                <a:cs typeface="Arial"/>
                <a:sym typeface="Arial"/>
              </a:endParaRPr>
            </a:p>
          </p:txBody>
        </p:sp>
        <p:sp>
          <p:nvSpPr>
            <p:cNvPr id="341" name="Google Shape;341;p80"/>
            <p:cNvSpPr txBox="1"/>
            <p:nvPr/>
          </p:nvSpPr>
          <p:spPr>
            <a:xfrm>
              <a:off x="2690300" y="3411121"/>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a:t>
              </a:r>
              <a:endParaRPr sz="1867">
                <a:solidFill>
                  <a:srgbClr val="000000"/>
                </a:solidFill>
                <a:latin typeface="Arial"/>
                <a:ea typeface="Arial"/>
                <a:cs typeface="Arial"/>
                <a:sym typeface="Arial"/>
              </a:endParaRPr>
            </a:p>
          </p:txBody>
        </p:sp>
        <p:sp>
          <p:nvSpPr>
            <p:cNvPr id="342" name="Google Shape;342;p80"/>
            <p:cNvSpPr/>
            <p:nvPr/>
          </p:nvSpPr>
          <p:spPr>
            <a:xfrm>
              <a:off x="2501220" y="1349163"/>
              <a:ext cx="4122511" cy="2015763"/>
            </a:xfrm>
            <a:custGeom>
              <a:avLst/>
              <a:gdLst/>
              <a:ahLst/>
              <a:cxnLst/>
              <a:rect l="l" t="t" r="r" b="b"/>
              <a:pathLst>
                <a:path w="3656329" h="1995805" extrusionOk="0">
                  <a:moveTo>
                    <a:pt x="0" y="0"/>
                  </a:moveTo>
                  <a:lnTo>
                    <a:pt x="0" y="1995754"/>
                  </a:lnTo>
                  <a:lnTo>
                    <a:pt x="3655796" y="1995754"/>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43" name="Google Shape;343;p80"/>
            <p:cNvSpPr txBox="1"/>
            <p:nvPr/>
          </p:nvSpPr>
          <p:spPr>
            <a:xfrm rot="-5400000">
              <a:off x="909349" y="2271244"/>
              <a:ext cx="2045100" cy="153900"/>
            </a:xfrm>
            <a:prstGeom prst="rect">
              <a:avLst/>
            </a:prstGeom>
            <a:noFill/>
            <a:ln>
              <a:noFill/>
            </a:ln>
          </p:spPr>
          <p:txBody>
            <a:bodyPr spcFirstLastPara="1" wrap="square" lIns="0" tIns="16067"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PFS (%)</a:t>
              </a:r>
              <a:endParaRPr sz="1333">
                <a:solidFill>
                  <a:srgbClr val="5F5F5F"/>
                </a:solidFill>
                <a:latin typeface="Arial"/>
                <a:ea typeface="Arial"/>
                <a:cs typeface="Arial"/>
                <a:sym typeface="Arial"/>
              </a:endParaRPr>
            </a:p>
          </p:txBody>
        </p:sp>
        <p:sp>
          <p:nvSpPr>
            <p:cNvPr id="344" name="Google Shape;344;p80"/>
            <p:cNvSpPr txBox="1"/>
            <p:nvPr/>
          </p:nvSpPr>
          <p:spPr>
            <a:xfrm>
              <a:off x="2508084" y="3581615"/>
              <a:ext cx="4122300" cy="169200"/>
            </a:xfrm>
            <a:prstGeom prst="rect">
              <a:avLst/>
            </a:prstGeom>
            <a:noFill/>
            <a:ln>
              <a:noFill/>
            </a:ln>
          </p:spPr>
          <p:txBody>
            <a:bodyPr spcFirstLastPara="1" wrap="square" lIns="0" tIns="20300" rIns="0" bIns="0" anchor="t" anchorCtr="0">
              <a:noAutofit/>
            </a:bodyPr>
            <a:lstStyle/>
            <a:p>
              <a:pPr marL="16933" algn="ctr">
                <a:buClr>
                  <a:srgbClr val="000000"/>
                </a:buClr>
                <a:buSzPts val="1000"/>
              </a:pPr>
              <a:r>
                <a:rPr lang="tr-TR" sz="1333" dirty="0">
                  <a:solidFill>
                    <a:srgbClr val="5F5F5F"/>
                  </a:solidFill>
                  <a:latin typeface="Arial"/>
                  <a:ea typeface="Arial"/>
                  <a:cs typeface="Arial"/>
                  <a:sym typeface="Arial"/>
                </a:rPr>
                <a:t>Zaman</a:t>
              </a:r>
              <a:r>
                <a:rPr lang="en" sz="1333" dirty="0">
                  <a:solidFill>
                    <a:srgbClr val="5F5F5F"/>
                  </a:solidFill>
                  <a:latin typeface="Arial"/>
                  <a:ea typeface="Arial"/>
                  <a:cs typeface="Arial"/>
                  <a:sym typeface="Arial"/>
                </a:rPr>
                <a:t>(</a:t>
              </a:r>
              <a:r>
                <a:rPr lang="tr-TR" sz="1333" dirty="0">
                  <a:solidFill>
                    <a:srgbClr val="5F5F5F"/>
                  </a:solidFill>
                  <a:latin typeface="Arial"/>
                  <a:ea typeface="Arial"/>
                  <a:cs typeface="Arial"/>
                  <a:sym typeface="Arial"/>
                </a:rPr>
                <a:t>ay</a:t>
              </a:r>
              <a:r>
                <a:rPr lang="en" sz="1333" dirty="0">
                  <a:solidFill>
                    <a:srgbClr val="5F5F5F"/>
                  </a:solidFill>
                  <a:latin typeface="Arial"/>
                  <a:ea typeface="Arial"/>
                  <a:cs typeface="Arial"/>
                  <a:sym typeface="Arial"/>
                </a:rPr>
                <a:t>)</a:t>
              </a:r>
              <a:endParaRPr sz="1867" dirty="0">
                <a:solidFill>
                  <a:srgbClr val="000000"/>
                </a:solidFill>
                <a:latin typeface="Arial"/>
                <a:ea typeface="Arial"/>
                <a:cs typeface="Arial"/>
                <a:sym typeface="Arial"/>
              </a:endParaRPr>
            </a:p>
          </p:txBody>
        </p:sp>
        <p:sp>
          <p:nvSpPr>
            <p:cNvPr id="345" name="Google Shape;345;p80"/>
            <p:cNvSpPr txBox="1"/>
            <p:nvPr/>
          </p:nvSpPr>
          <p:spPr>
            <a:xfrm>
              <a:off x="3007781" y="3411121"/>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4</a:t>
              </a:r>
              <a:endParaRPr sz="1333">
                <a:solidFill>
                  <a:srgbClr val="5F5F5F"/>
                </a:solidFill>
                <a:latin typeface="Arial"/>
                <a:ea typeface="Arial"/>
                <a:cs typeface="Arial"/>
                <a:sym typeface="Arial"/>
              </a:endParaRPr>
            </a:p>
          </p:txBody>
        </p:sp>
        <p:sp>
          <p:nvSpPr>
            <p:cNvPr id="346" name="Google Shape;346;p80"/>
            <p:cNvSpPr txBox="1"/>
            <p:nvPr/>
          </p:nvSpPr>
          <p:spPr>
            <a:xfrm>
              <a:off x="3325262" y="3411305"/>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6</a:t>
              </a:r>
              <a:endParaRPr sz="1333">
                <a:solidFill>
                  <a:srgbClr val="5F5F5F"/>
                </a:solidFill>
                <a:latin typeface="Arial"/>
                <a:ea typeface="Arial"/>
                <a:cs typeface="Arial"/>
                <a:sym typeface="Arial"/>
              </a:endParaRPr>
            </a:p>
          </p:txBody>
        </p:sp>
        <p:sp>
          <p:nvSpPr>
            <p:cNvPr id="347" name="Google Shape;347;p80"/>
            <p:cNvSpPr txBox="1"/>
            <p:nvPr/>
          </p:nvSpPr>
          <p:spPr>
            <a:xfrm>
              <a:off x="3642742" y="3411121"/>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8</a:t>
              </a:r>
              <a:endParaRPr sz="1333">
                <a:solidFill>
                  <a:srgbClr val="5F5F5F"/>
                </a:solidFill>
                <a:latin typeface="Arial"/>
                <a:ea typeface="Arial"/>
                <a:cs typeface="Arial"/>
                <a:sym typeface="Arial"/>
              </a:endParaRPr>
            </a:p>
          </p:txBody>
        </p:sp>
        <p:sp>
          <p:nvSpPr>
            <p:cNvPr id="348" name="Google Shape;348;p80"/>
            <p:cNvSpPr txBox="1"/>
            <p:nvPr/>
          </p:nvSpPr>
          <p:spPr>
            <a:xfrm>
              <a:off x="4002825" y="3411121"/>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10</a:t>
              </a:r>
              <a:endParaRPr sz="1333">
                <a:solidFill>
                  <a:srgbClr val="5F5F5F"/>
                </a:solidFill>
                <a:latin typeface="Arial"/>
                <a:ea typeface="Arial"/>
                <a:cs typeface="Arial"/>
                <a:sym typeface="Arial"/>
              </a:endParaRPr>
            </a:p>
          </p:txBody>
        </p:sp>
        <p:sp>
          <p:nvSpPr>
            <p:cNvPr id="349" name="Google Shape;349;p80"/>
            <p:cNvSpPr txBox="1"/>
            <p:nvPr/>
          </p:nvSpPr>
          <p:spPr>
            <a:xfrm>
              <a:off x="4320306" y="3411305"/>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12</a:t>
              </a:r>
              <a:endParaRPr sz="1333">
                <a:solidFill>
                  <a:srgbClr val="5F5F5F"/>
                </a:solidFill>
                <a:latin typeface="Arial"/>
                <a:ea typeface="Arial"/>
                <a:cs typeface="Arial"/>
                <a:sym typeface="Arial"/>
              </a:endParaRPr>
            </a:p>
          </p:txBody>
        </p:sp>
        <p:sp>
          <p:nvSpPr>
            <p:cNvPr id="350" name="Google Shape;350;p80"/>
            <p:cNvSpPr txBox="1"/>
            <p:nvPr/>
          </p:nvSpPr>
          <p:spPr>
            <a:xfrm>
              <a:off x="4637788" y="3411121"/>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14</a:t>
              </a:r>
              <a:endParaRPr sz="1333">
                <a:solidFill>
                  <a:srgbClr val="5F5F5F"/>
                </a:solidFill>
                <a:latin typeface="Arial"/>
                <a:ea typeface="Arial"/>
                <a:cs typeface="Arial"/>
                <a:sym typeface="Arial"/>
              </a:endParaRPr>
            </a:p>
          </p:txBody>
        </p:sp>
        <p:sp>
          <p:nvSpPr>
            <p:cNvPr id="351" name="Google Shape;351;p80"/>
            <p:cNvSpPr txBox="1"/>
            <p:nvPr/>
          </p:nvSpPr>
          <p:spPr>
            <a:xfrm>
              <a:off x="4955268" y="3411121"/>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16</a:t>
              </a:r>
              <a:endParaRPr sz="1333">
                <a:solidFill>
                  <a:srgbClr val="5F5F5F"/>
                </a:solidFill>
                <a:latin typeface="Arial"/>
                <a:ea typeface="Arial"/>
                <a:cs typeface="Arial"/>
                <a:sym typeface="Arial"/>
              </a:endParaRPr>
            </a:p>
          </p:txBody>
        </p:sp>
        <p:sp>
          <p:nvSpPr>
            <p:cNvPr id="352" name="Google Shape;352;p80"/>
            <p:cNvSpPr txBox="1"/>
            <p:nvPr/>
          </p:nvSpPr>
          <p:spPr>
            <a:xfrm>
              <a:off x="5272748" y="3411305"/>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18</a:t>
              </a:r>
              <a:endParaRPr sz="1333">
                <a:solidFill>
                  <a:srgbClr val="5F5F5F"/>
                </a:solidFill>
                <a:latin typeface="Arial"/>
                <a:ea typeface="Arial"/>
                <a:cs typeface="Arial"/>
                <a:sym typeface="Arial"/>
              </a:endParaRPr>
            </a:p>
          </p:txBody>
        </p:sp>
        <p:sp>
          <p:nvSpPr>
            <p:cNvPr id="353" name="Google Shape;353;p80"/>
            <p:cNvSpPr txBox="1"/>
            <p:nvPr/>
          </p:nvSpPr>
          <p:spPr>
            <a:xfrm>
              <a:off x="5590229" y="3411121"/>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20</a:t>
              </a:r>
              <a:endParaRPr sz="1333">
                <a:solidFill>
                  <a:srgbClr val="5F5F5F"/>
                </a:solidFill>
                <a:latin typeface="Arial"/>
                <a:ea typeface="Arial"/>
                <a:cs typeface="Arial"/>
                <a:sym typeface="Arial"/>
              </a:endParaRPr>
            </a:p>
          </p:txBody>
        </p:sp>
        <p:sp>
          <p:nvSpPr>
            <p:cNvPr id="354" name="Google Shape;354;p80"/>
            <p:cNvSpPr txBox="1"/>
            <p:nvPr/>
          </p:nvSpPr>
          <p:spPr>
            <a:xfrm>
              <a:off x="5907710" y="3411121"/>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22</a:t>
              </a:r>
              <a:endParaRPr sz="1333">
                <a:solidFill>
                  <a:srgbClr val="5F5F5F"/>
                </a:solidFill>
                <a:latin typeface="Arial"/>
                <a:ea typeface="Arial"/>
                <a:cs typeface="Arial"/>
                <a:sym typeface="Arial"/>
              </a:endParaRPr>
            </a:p>
          </p:txBody>
        </p:sp>
        <p:sp>
          <p:nvSpPr>
            <p:cNvPr id="355" name="Google Shape;355;p80"/>
            <p:cNvSpPr txBox="1"/>
            <p:nvPr/>
          </p:nvSpPr>
          <p:spPr>
            <a:xfrm>
              <a:off x="6225191" y="3411121"/>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24</a:t>
              </a:r>
              <a:endParaRPr sz="1333">
                <a:solidFill>
                  <a:srgbClr val="5F5F5F"/>
                </a:solidFill>
                <a:latin typeface="Arial"/>
                <a:ea typeface="Arial"/>
                <a:cs typeface="Arial"/>
                <a:sym typeface="Arial"/>
              </a:endParaRPr>
            </a:p>
          </p:txBody>
        </p:sp>
        <p:sp>
          <p:nvSpPr>
            <p:cNvPr id="356" name="Google Shape;356;p80"/>
            <p:cNvSpPr txBox="1"/>
            <p:nvPr/>
          </p:nvSpPr>
          <p:spPr>
            <a:xfrm>
              <a:off x="6542675" y="3411121"/>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26</a:t>
              </a:r>
              <a:endParaRPr sz="1333">
                <a:solidFill>
                  <a:srgbClr val="5F5F5F"/>
                </a:solidFill>
                <a:latin typeface="Arial"/>
                <a:ea typeface="Arial"/>
                <a:cs typeface="Arial"/>
                <a:sym typeface="Arial"/>
              </a:endParaRPr>
            </a:p>
          </p:txBody>
        </p:sp>
        <p:grpSp>
          <p:nvGrpSpPr>
            <p:cNvPr id="357" name="Google Shape;357;p80"/>
            <p:cNvGrpSpPr/>
            <p:nvPr/>
          </p:nvGrpSpPr>
          <p:grpSpPr>
            <a:xfrm>
              <a:off x="2432099" y="1349386"/>
              <a:ext cx="4197880" cy="2072025"/>
              <a:chOff x="2432099" y="1489350"/>
              <a:chExt cx="4197880" cy="2072025"/>
            </a:xfrm>
          </p:grpSpPr>
          <p:grpSp>
            <p:nvGrpSpPr>
              <p:cNvPr id="358" name="Google Shape;358;p80"/>
              <p:cNvGrpSpPr/>
              <p:nvPr/>
            </p:nvGrpSpPr>
            <p:grpSpPr>
              <a:xfrm>
                <a:off x="2432099" y="1489350"/>
                <a:ext cx="63091" cy="1612885"/>
                <a:chOff x="2574235" y="1419514"/>
                <a:chExt cx="51078" cy="1944641"/>
              </a:xfrm>
            </p:grpSpPr>
            <p:sp>
              <p:nvSpPr>
                <p:cNvPr id="359" name="Google Shape;359;p80"/>
                <p:cNvSpPr/>
                <p:nvPr/>
              </p:nvSpPr>
              <p:spPr>
                <a:xfrm>
                  <a:off x="2574235" y="1419514"/>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0" name="Google Shape;360;p80"/>
                <p:cNvSpPr/>
                <p:nvPr/>
              </p:nvSpPr>
              <p:spPr>
                <a:xfrm>
                  <a:off x="2574235" y="1909267"/>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1" name="Google Shape;361;p80"/>
                <p:cNvSpPr/>
                <p:nvPr/>
              </p:nvSpPr>
              <p:spPr>
                <a:xfrm>
                  <a:off x="2574235" y="2394236"/>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2" name="Google Shape;362;p80"/>
                <p:cNvSpPr/>
                <p:nvPr/>
              </p:nvSpPr>
              <p:spPr>
                <a:xfrm>
                  <a:off x="2574235" y="2879195"/>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3" name="Google Shape;363;p80"/>
                <p:cNvSpPr/>
                <p:nvPr/>
              </p:nvSpPr>
              <p:spPr>
                <a:xfrm>
                  <a:off x="2574235" y="3364155"/>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grpSp>
            <p:nvGrpSpPr>
              <p:cNvPr id="364" name="Google Shape;364;p80"/>
              <p:cNvGrpSpPr/>
              <p:nvPr/>
            </p:nvGrpSpPr>
            <p:grpSpPr>
              <a:xfrm>
                <a:off x="2501112" y="3504658"/>
                <a:ext cx="4128867" cy="56717"/>
                <a:chOff x="2625327" y="3849246"/>
                <a:chExt cx="4475251" cy="51078"/>
              </a:xfrm>
            </p:grpSpPr>
            <p:sp>
              <p:nvSpPr>
                <p:cNvPr id="365" name="Google Shape;365;p80"/>
                <p:cNvSpPr/>
                <p:nvPr/>
              </p:nvSpPr>
              <p:spPr>
                <a:xfrm>
                  <a:off x="3313826"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6" name="Google Shape;366;p80"/>
                <p:cNvSpPr/>
                <p:nvPr/>
              </p:nvSpPr>
              <p:spPr>
                <a:xfrm>
                  <a:off x="4002325"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7" name="Google Shape;367;p80"/>
                <p:cNvSpPr/>
                <p:nvPr/>
              </p:nvSpPr>
              <p:spPr>
                <a:xfrm>
                  <a:off x="4690824"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8" name="Google Shape;368;p80"/>
                <p:cNvSpPr/>
                <p:nvPr/>
              </p:nvSpPr>
              <p:spPr>
                <a:xfrm>
                  <a:off x="5379339"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69" name="Google Shape;369;p80"/>
                <p:cNvSpPr/>
                <p:nvPr/>
              </p:nvSpPr>
              <p:spPr>
                <a:xfrm>
                  <a:off x="606783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0" name="Google Shape;370;p80"/>
                <p:cNvSpPr/>
                <p:nvPr/>
              </p:nvSpPr>
              <p:spPr>
                <a:xfrm>
                  <a:off x="262532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1" name="Google Shape;371;p80"/>
                <p:cNvSpPr/>
                <p:nvPr/>
              </p:nvSpPr>
              <p:spPr>
                <a:xfrm>
                  <a:off x="296957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2" name="Google Shape;372;p80"/>
                <p:cNvSpPr/>
                <p:nvPr/>
              </p:nvSpPr>
              <p:spPr>
                <a:xfrm>
                  <a:off x="365807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3" name="Google Shape;373;p80"/>
                <p:cNvSpPr/>
                <p:nvPr/>
              </p:nvSpPr>
              <p:spPr>
                <a:xfrm>
                  <a:off x="4346582"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4" name="Google Shape;374;p80"/>
                <p:cNvSpPr/>
                <p:nvPr/>
              </p:nvSpPr>
              <p:spPr>
                <a:xfrm>
                  <a:off x="5035081"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5" name="Google Shape;375;p80"/>
                <p:cNvSpPr/>
                <p:nvPr/>
              </p:nvSpPr>
              <p:spPr>
                <a:xfrm>
                  <a:off x="5723580"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6" name="Google Shape;376;p80"/>
                <p:cNvSpPr/>
                <p:nvPr/>
              </p:nvSpPr>
              <p:spPr>
                <a:xfrm>
                  <a:off x="6412079"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7" name="Google Shape;377;p80"/>
                <p:cNvSpPr/>
                <p:nvPr/>
              </p:nvSpPr>
              <p:spPr>
                <a:xfrm>
                  <a:off x="675633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378" name="Google Shape;378;p80"/>
                <p:cNvSpPr/>
                <p:nvPr/>
              </p:nvSpPr>
              <p:spPr>
                <a:xfrm>
                  <a:off x="710057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sp>
            <p:nvSpPr>
              <p:cNvPr id="379" name="Google Shape;379;p80"/>
              <p:cNvSpPr/>
              <p:nvPr/>
            </p:nvSpPr>
            <p:spPr>
              <a:xfrm>
                <a:off x="2432107" y="3504957"/>
                <a:ext cx="63151"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grpSp>
          <p:nvGrpSpPr>
            <p:cNvPr id="380" name="Google Shape;380;p80"/>
            <p:cNvGrpSpPr/>
            <p:nvPr/>
          </p:nvGrpSpPr>
          <p:grpSpPr>
            <a:xfrm>
              <a:off x="1637456" y="3636121"/>
              <a:ext cx="4751759" cy="479700"/>
              <a:chOff x="1637455" y="3804081"/>
              <a:chExt cx="4751759" cy="479700"/>
            </a:xfrm>
          </p:grpSpPr>
          <p:sp>
            <p:nvSpPr>
              <p:cNvPr id="381" name="Google Shape;381;p80"/>
              <p:cNvSpPr txBox="1"/>
              <p:nvPr/>
            </p:nvSpPr>
            <p:spPr>
              <a:xfrm>
                <a:off x="2428786" y="3938288"/>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40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40</a:t>
                </a:r>
                <a:endParaRPr sz="933">
                  <a:solidFill>
                    <a:srgbClr val="5F5F5F"/>
                  </a:solidFill>
                  <a:latin typeface="Arial"/>
                  <a:ea typeface="Arial"/>
                  <a:cs typeface="Arial"/>
                  <a:sym typeface="Arial"/>
                </a:endParaRPr>
              </a:p>
            </p:txBody>
          </p:sp>
          <p:sp>
            <p:nvSpPr>
              <p:cNvPr id="382" name="Google Shape;382;p80"/>
              <p:cNvSpPr txBox="1"/>
              <p:nvPr/>
            </p:nvSpPr>
            <p:spPr>
              <a:xfrm>
                <a:off x="2747745"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32</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20</a:t>
                </a:r>
                <a:endParaRPr sz="933">
                  <a:solidFill>
                    <a:srgbClr val="5F5F5F"/>
                  </a:solidFill>
                  <a:latin typeface="Arial"/>
                  <a:ea typeface="Arial"/>
                  <a:cs typeface="Arial"/>
                  <a:sym typeface="Arial"/>
                </a:endParaRPr>
              </a:p>
            </p:txBody>
          </p:sp>
          <p:sp>
            <p:nvSpPr>
              <p:cNvPr id="383" name="Google Shape;383;p80"/>
              <p:cNvSpPr txBox="1"/>
              <p:nvPr/>
            </p:nvSpPr>
            <p:spPr>
              <a:xfrm>
                <a:off x="3066707"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11</a:t>
                </a:r>
                <a:endParaRPr sz="933">
                  <a:solidFill>
                    <a:srgbClr val="5F5F5F"/>
                  </a:solidFill>
                  <a:latin typeface="Arial"/>
                  <a:ea typeface="Arial"/>
                  <a:cs typeface="Arial"/>
                  <a:sym typeface="Arial"/>
                </a:endParaRPr>
              </a:p>
            </p:txBody>
          </p:sp>
          <p:sp>
            <p:nvSpPr>
              <p:cNvPr id="384" name="Google Shape;384;p80"/>
              <p:cNvSpPr txBox="1"/>
              <p:nvPr/>
            </p:nvSpPr>
            <p:spPr>
              <a:xfrm>
                <a:off x="3385668" y="3938288"/>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933">
                  <a:solidFill>
                    <a:srgbClr val="5F5F5F"/>
                  </a:solidFill>
                  <a:latin typeface="Arial"/>
                  <a:ea typeface="Arial"/>
                  <a:cs typeface="Arial"/>
                  <a:sym typeface="Arial"/>
                </a:endParaRPr>
              </a:p>
            </p:txBody>
          </p:sp>
          <p:sp>
            <p:nvSpPr>
              <p:cNvPr id="385" name="Google Shape;385;p80"/>
              <p:cNvSpPr txBox="1"/>
              <p:nvPr/>
            </p:nvSpPr>
            <p:spPr>
              <a:xfrm>
                <a:off x="3704629"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933">
                  <a:solidFill>
                    <a:srgbClr val="5F5F5F"/>
                  </a:solidFill>
                  <a:latin typeface="Arial"/>
                  <a:ea typeface="Arial"/>
                  <a:cs typeface="Arial"/>
                  <a:sym typeface="Arial"/>
                </a:endParaRPr>
              </a:p>
            </p:txBody>
          </p:sp>
          <p:sp>
            <p:nvSpPr>
              <p:cNvPr id="386" name="Google Shape;386;p80"/>
              <p:cNvSpPr txBox="1"/>
              <p:nvPr/>
            </p:nvSpPr>
            <p:spPr>
              <a:xfrm>
                <a:off x="4023589"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5</a:t>
                </a:r>
                <a:endParaRPr sz="933">
                  <a:solidFill>
                    <a:srgbClr val="5F5F5F"/>
                  </a:solidFill>
                  <a:latin typeface="Arial"/>
                  <a:ea typeface="Arial"/>
                  <a:cs typeface="Arial"/>
                  <a:sym typeface="Arial"/>
                </a:endParaRPr>
              </a:p>
            </p:txBody>
          </p:sp>
          <p:sp>
            <p:nvSpPr>
              <p:cNvPr id="387" name="Google Shape;387;p80"/>
              <p:cNvSpPr txBox="1"/>
              <p:nvPr/>
            </p:nvSpPr>
            <p:spPr>
              <a:xfrm>
                <a:off x="4342550" y="3938288"/>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14</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388" name="Google Shape;388;p80"/>
              <p:cNvSpPr txBox="1"/>
              <p:nvPr/>
            </p:nvSpPr>
            <p:spPr>
              <a:xfrm>
                <a:off x="4661510"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389" name="Google Shape;389;p80"/>
              <p:cNvSpPr txBox="1"/>
              <p:nvPr/>
            </p:nvSpPr>
            <p:spPr>
              <a:xfrm>
                <a:off x="4980472"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390" name="Google Shape;390;p80"/>
              <p:cNvSpPr txBox="1"/>
              <p:nvPr/>
            </p:nvSpPr>
            <p:spPr>
              <a:xfrm>
                <a:off x="5299432" y="3938288"/>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391" name="Google Shape;391;p80"/>
              <p:cNvSpPr txBox="1"/>
              <p:nvPr/>
            </p:nvSpPr>
            <p:spPr>
              <a:xfrm>
                <a:off x="5618393"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9</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a:t>
                </a:r>
                <a:endParaRPr sz="933">
                  <a:solidFill>
                    <a:srgbClr val="5F5F5F"/>
                  </a:solidFill>
                  <a:latin typeface="Arial"/>
                  <a:ea typeface="Arial"/>
                  <a:cs typeface="Arial"/>
                  <a:sym typeface="Arial"/>
                </a:endParaRPr>
              </a:p>
            </p:txBody>
          </p:sp>
          <p:sp>
            <p:nvSpPr>
              <p:cNvPr id="392" name="Google Shape;392;p80"/>
              <p:cNvSpPr txBox="1"/>
              <p:nvPr/>
            </p:nvSpPr>
            <p:spPr>
              <a:xfrm>
                <a:off x="5937353" y="3938104"/>
                <a:ext cx="132900" cy="1206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7</a:t>
                </a:r>
                <a:endParaRPr sz="1867">
                  <a:solidFill>
                    <a:srgbClr val="000000"/>
                  </a:solidFill>
                  <a:latin typeface="Arial"/>
                  <a:ea typeface="Arial"/>
                  <a:cs typeface="Arial"/>
                  <a:sym typeface="Arial"/>
                </a:endParaRPr>
              </a:p>
            </p:txBody>
          </p:sp>
          <p:sp>
            <p:nvSpPr>
              <p:cNvPr id="393" name="Google Shape;393;p80"/>
              <p:cNvSpPr txBox="1"/>
              <p:nvPr/>
            </p:nvSpPr>
            <p:spPr>
              <a:xfrm>
                <a:off x="6256314" y="3938104"/>
                <a:ext cx="132900" cy="1206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a:t>
                </a:r>
                <a:endParaRPr sz="1867">
                  <a:solidFill>
                    <a:srgbClr val="000000"/>
                  </a:solidFill>
                  <a:latin typeface="Arial"/>
                  <a:ea typeface="Arial"/>
                  <a:cs typeface="Arial"/>
                  <a:sym typeface="Arial"/>
                </a:endParaRPr>
              </a:p>
            </p:txBody>
          </p:sp>
          <p:sp>
            <p:nvSpPr>
              <p:cNvPr id="394" name="Google Shape;394;p80"/>
              <p:cNvSpPr txBox="1"/>
              <p:nvPr/>
            </p:nvSpPr>
            <p:spPr>
              <a:xfrm>
                <a:off x="6096834" y="3938104"/>
                <a:ext cx="132900" cy="1206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a:t>
                </a:r>
                <a:endParaRPr sz="1867">
                  <a:solidFill>
                    <a:srgbClr val="000000"/>
                  </a:solidFill>
                  <a:latin typeface="Arial"/>
                  <a:ea typeface="Arial"/>
                  <a:cs typeface="Arial"/>
                  <a:sym typeface="Arial"/>
                </a:endParaRPr>
              </a:p>
            </p:txBody>
          </p:sp>
          <p:sp>
            <p:nvSpPr>
              <p:cNvPr id="395" name="Google Shape;395;p80"/>
              <p:cNvSpPr txBox="1"/>
              <p:nvPr/>
            </p:nvSpPr>
            <p:spPr>
              <a:xfrm>
                <a:off x="5777873"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a:t>
                </a:r>
                <a:endParaRPr sz="933">
                  <a:solidFill>
                    <a:srgbClr val="5F5F5F"/>
                  </a:solidFill>
                  <a:latin typeface="Arial"/>
                  <a:ea typeface="Arial"/>
                  <a:cs typeface="Arial"/>
                  <a:sym typeface="Arial"/>
                </a:endParaRPr>
              </a:p>
            </p:txBody>
          </p:sp>
          <p:sp>
            <p:nvSpPr>
              <p:cNvPr id="396" name="Google Shape;396;p80"/>
              <p:cNvSpPr txBox="1"/>
              <p:nvPr/>
            </p:nvSpPr>
            <p:spPr>
              <a:xfrm>
                <a:off x="5458912"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397" name="Google Shape;397;p80"/>
              <p:cNvSpPr txBox="1"/>
              <p:nvPr/>
            </p:nvSpPr>
            <p:spPr>
              <a:xfrm>
                <a:off x="5139952"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11</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398" name="Google Shape;398;p80"/>
              <p:cNvSpPr txBox="1"/>
              <p:nvPr/>
            </p:nvSpPr>
            <p:spPr>
              <a:xfrm>
                <a:off x="4820992"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399" name="Google Shape;399;p80"/>
              <p:cNvSpPr txBox="1"/>
              <p:nvPr/>
            </p:nvSpPr>
            <p:spPr>
              <a:xfrm>
                <a:off x="4502030"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400" name="Google Shape;400;p80"/>
              <p:cNvSpPr txBox="1"/>
              <p:nvPr/>
            </p:nvSpPr>
            <p:spPr>
              <a:xfrm>
                <a:off x="4183070"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401" name="Google Shape;401;p80"/>
              <p:cNvSpPr txBox="1"/>
              <p:nvPr/>
            </p:nvSpPr>
            <p:spPr>
              <a:xfrm>
                <a:off x="3864109"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1867">
                  <a:solidFill>
                    <a:srgbClr val="000000"/>
                  </a:solidFill>
                  <a:latin typeface="Arial"/>
                  <a:ea typeface="Arial"/>
                  <a:cs typeface="Arial"/>
                  <a:sym typeface="Arial"/>
                </a:endParaRPr>
              </a:p>
            </p:txBody>
          </p:sp>
          <p:sp>
            <p:nvSpPr>
              <p:cNvPr id="402" name="Google Shape;402;p80"/>
              <p:cNvSpPr txBox="1"/>
              <p:nvPr/>
            </p:nvSpPr>
            <p:spPr>
              <a:xfrm>
                <a:off x="3545148"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933">
                  <a:solidFill>
                    <a:srgbClr val="5F5F5F"/>
                  </a:solidFill>
                  <a:latin typeface="Arial"/>
                  <a:ea typeface="Arial"/>
                  <a:cs typeface="Arial"/>
                  <a:sym typeface="Arial"/>
                </a:endParaRPr>
              </a:p>
            </p:txBody>
          </p:sp>
          <p:sp>
            <p:nvSpPr>
              <p:cNvPr id="403" name="Google Shape;403;p80"/>
              <p:cNvSpPr txBox="1"/>
              <p:nvPr/>
            </p:nvSpPr>
            <p:spPr>
              <a:xfrm>
                <a:off x="3226188"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24</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9</a:t>
                </a:r>
                <a:endParaRPr sz="933">
                  <a:solidFill>
                    <a:srgbClr val="5F5F5F"/>
                  </a:solidFill>
                  <a:latin typeface="Arial"/>
                  <a:ea typeface="Arial"/>
                  <a:cs typeface="Arial"/>
                  <a:sym typeface="Arial"/>
                </a:endParaRPr>
              </a:p>
            </p:txBody>
          </p:sp>
          <p:sp>
            <p:nvSpPr>
              <p:cNvPr id="404" name="Google Shape;404;p80"/>
              <p:cNvSpPr txBox="1"/>
              <p:nvPr/>
            </p:nvSpPr>
            <p:spPr>
              <a:xfrm>
                <a:off x="2907227"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14</a:t>
                </a:r>
                <a:endParaRPr sz="933">
                  <a:solidFill>
                    <a:srgbClr val="5F5F5F"/>
                  </a:solidFill>
                  <a:latin typeface="Arial"/>
                  <a:ea typeface="Arial"/>
                  <a:cs typeface="Arial"/>
                  <a:sym typeface="Arial"/>
                </a:endParaRPr>
              </a:p>
            </p:txBody>
          </p:sp>
          <p:sp>
            <p:nvSpPr>
              <p:cNvPr id="405" name="Google Shape;405;p80"/>
              <p:cNvSpPr txBox="1"/>
              <p:nvPr/>
            </p:nvSpPr>
            <p:spPr>
              <a:xfrm>
                <a:off x="2588265" y="3938104"/>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28</a:t>
                </a:r>
                <a:endParaRPr sz="933">
                  <a:solidFill>
                    <a:srgbClr val="5F5F5F"/>
                  </a:solidFill>
                  <a:latin typeface="Arial"/>
                  <a:ea typeface="Arial"/>
                  <a:cs typeface="Arial"/>
                  <a:sym typeface="Arial"/>
                </a:endParaRPr>
              </a:p>
            </p:txBody>
          </p:sp>
          <p:sp>
            <p:nvSpPr>
              <p:cNvPr id="406" name="Google Shape;406;p80"/>
              <p:cNvSpPr txBox="1"/>
              <p:nvPr/>
            </p:nvSpPr>
            <p:spPr>
              <a:xfrm>
                <a:off x="1637455" y="3804081"/>
                <a:ext cx="735300" cy="479700"/>
              </a:xfrm>
              <a:prstGeom prst="rect">
                <a:avLst/>
              </a:prstGeom>
              <a:noFill/>
              <a:ln>
                <a:noFill/>
              </a:ln>
            </p:spPr>
            <p:txBody>
              <a:bodyPr spcFirstLastPara="1" wrap="square" lIns="0" tIns="30467" rIns="0" bIns="0" anchor="t" anchorCtr="0">
                <a:noAutofit/>
              </a:bodyPr>
              <a:lstStyle/>
              <a:p>
                <a:pPr marL="16933">
                  <a:buClr>
                    <a:srgbClr val="000000"/>
                  </a:buClr>
                  <a:buSzPts val="700"/>
                </a:pPr>
                <a:r>
                  <a:rPr lang="en" sz="933">
                    <a:solidFill>
                      <a:srgbClr val="5F5F5F"/>
                    </a:solidFill>
                    <a:latin typeface="Arial"/>
                    <a:ea typeface="Arial"/>
                    <a:cs typeface="Arial"/>
                    <a:sym typeface="Arial"/>
                  </a:rPr>
                  <a:t>No. at risk</a:t>
                </a:r>
                <a:endParaRPr sz="1867">
                  <a:solidFill>
                    <a:srgbClr val="000000"/>
                  </a:solidFill>
                  <a:latin typeface="Arial"/>
                  <a:ea typeface="Arial"/>
                  <a:cs typeface="Arial"/>
                  <a:sym typeface="Arial"/>
                </a:endParaRPr>
              </a:p>
              <a:p>
                <a:pPr marL="16933">
                  <a:spcBef>
                    <a:spcPts val="107"/>
                  </a:spcBef>
                  <a:buClr>
                    <a:srgbClr val="000000"/>
                  </a:buClr>
                  <a:buSzPts val="700"/>
                </a:pPr>
                <a:r>
                  <a:rPr lang="en" sz="933">
                    <a:solidFill>
                      <a:srgbClr val="5F5F5F"/>
                    </a:solidFill>
                    <a:latin typeface="Arial"/>
                    <a:ea typeface="Arial"/>
                    <a:cs typeface="Arial"/>
                    <a:sym typeface="Arial"/>
                  </a:rPr>
                  <a:t>Pola + BR (Ph II) </a:t>
                </a:r>
                <a:endParaRPr sz="933">
                  <a:solidFill>
                    <a:srgbClr val="5F5F5F"/>
                  </a:solidFill>
                  <a:latin typeface="Arial"/>
                  <a:ea typeface="Arial"/>
                  <a:cs typeface="Arial"/>
                  <a:sym typeface="Arial"/>
                </a:endParaRPr>
              </a:p>
              <a:p>
                <a:pPr marL="16933">
                  <a:spcBef>
                    <a:spcPts val="107"/>
                  </a:spcBef>
                  <a:buClr>
                    <a:srgbClr val="000000"/>
                  </a:buClr>
                  <a:buSzPts val="700"/>
                </a:pPr>
                <a:r>
                  <a:rPr lang="en" sz="933">
                    <a:solidFill>
                      <a:srgbClr val="5F5F5F"/>
                    </a:solidFill>
                    <a:latin typeface="Arial"/>
                    <a:ea typeface="Arial"/>
                    <a:cs typeface="Arial"/>
                    <a:sym typeface="Arial"/>
                  </a:rPr>
                  <a:t>BR (Ph II)	</a:t>
                </a:r>
                <a:endParaRPr sz="933">
                  <a:solidFill>
                    <a:srgbClr val="5F5F5F"/>
                  </a:solidFill>
                  <a:latin typeface="Arial"/>
                  <a:ea typeface="Arial"/>
                  <a:cs typeface="Arial"/>
                  <a:sym typeface="Arial"/>
                </a:endParaRPr>
              </a:p>
            </p:txBody>
          </p:sp>
        </p:grpSp>
        <p:sp>
          <p:nvSpPr>
            <p:cNvPr id="407" name="Google Shape;407;p80"/>
            <p:cNvSpPr txBox="1"/>
            <p:nvPr/>
          </p:nvSpPr>
          <p:spPr>
            <a:xfrm>
              <a:off x="2005139" y="1262544"/>
              <a:ext cx="3924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100</a:t>
              </a:r>
              <a:endParaRPr sz="1333">
                <a:solidFill>
                  <a:srgbClr val="5F5F5F"/>
                </a:solidFill>
                <a:latin typeface="Arial"/>
                <a:ea typeface="Arial"/>
                <a:cs typeface="Arial"/>
                <a:sym typeface="Arial"/>
              </a:endParaRPr>
            </a:p>
          </p:txBody>
        </p:sp>
        <p:sp>
          <p:nvSpPr>
            <p:cNvPr id="408" name="Google Shape;408;p80"/>
            <p:cNvSpPr txBox="1"/>
            <p:nvPr/>
          </p:nvSpPr>
          <p:spPr>
            <a:xfrm>
              <a:off x="2095289" y="1656453"/>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80</a:t>
              </a:r>
              <a:endParaRPr sz="1333">
                <a:solidFill>
                  <a:srgbClr val="5F5F5F"/>
                </a:solidFill>
                <a:latin typeface="Arial"/>
                <a:ea typeface="Arial"/>
                <a:cs typeface="Arial"/>
                <a:sym typeface="Arial"/>
              </a:endParaRPr>
            </a:p>
          </p:txBody>
        </p:sp>
        <p:sp>
          <p:nvSpPr>
            <p:cNvPr id="409" name="Google Shape;409;p80"/>
            <p:cNvSpPr txBox="1"/>
            <p:nvPr/>
          </p:nvSpPr>
          <p:spPr>
            <a:xfrm>
              <a:off x="2095289" y="2059329"/>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60</a:t>
              </a:r>
              <a:endParaRPr sz="1333">
                <a:solidFill>
                  <a:srgbClr val="5F5F5F"/>
                </a:solidFill>
                <a:latin typeface="Arial"/>
                <a:ea typeface="Arial"/>
                <a:cs typeface="Arial"/>
                <a:sym typeface="Arial"/>
              </a:endParaRPr>
            </a:p>
          </p:txBody>
        </p:sp>
        <p:sp>
          <p:nvSpPr>
            <p:cNvPr id="410" name="Google Shape;410;p80"/>
            <p:cNvSpPr txBox="1"/>
            <p:nvPr/>
          </p:nvSpPr>
          <p:spPr>
            <a:xfrm>
              <a:off x="2095289" y="2462205"/>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40</a:t>
              </a:r>
              <a:endParaRPr sz="1333">
                <a:solidFill>
                  <a:srgbClr val="5F5F5F"/>
                </a:solidFill>
                <a:latin typeface="Arial"/>
                <a:ea typeface="Arial"/>
                <a:cs typeface="Arial"/>
                <a:sym typeface="Arial"/>
              </a:endParaRPr>
            </a:p>
          </p:txBody>
        </p:sp>
        <p:sp>
          <p:nvSpPr>
            <p:cNvPr id="411" name="Google Shape;411;p80"/>
            <p:cNvSpPr txBox="1"/>
            <p:nvPr/>
          </p:nvSpPr>
          <p:spPr>
            <a:xfrm>
              <a:off x="2095289" y="2865080"/>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20</a:t>
              </a:r>
              <a:endParaRPr sz="1333">
                <a:solidFill>
                  <a:srgbClr val="5F5F5F"/>
                </a:solidFill>
                <a:latin typeface="Arial"/>
                <a:ea typeface="Arial"/>
                <a:cs typeface="Arial"/>
                <a:sym typeface="Arial"/>
              </a:endParaRPr>
            </a:p>
          </p:txBody>
        </p:sp>
        <p:sp>
          <p:nvSpPr>
            <p:cNvPr id="412" name="Google Shape;412;p80"/>
            <p:cNvSpPr txBox="1"/>
            <p:nvPr/>
          </p:nvSpPr>
          <p:spPr>
            <a:xfrm>
              <a:off x="2283543" y="3267956"/>
              <a:ext cx="1140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0</a:t>
              </a:r>
              <a:endParaRPr sz="1333">
                <a:solidFill>
                  <a:srgbClr val="5F5F5F"/>
                </a:solidFill>
                <a:latin typeface="Arial"/>
                <a:ea typeface="Arial"/>
                <a:cs typeface="Arial"/>
                <a:sym typeface="Arial"/>
              </a:endParaRPr>
            </a:p>
          </p:txBody>
        </p:sp>
        <p:sp>
          <p:nvSpPr>
            <p:cNvPr id="413" name="Google Shape;413;p80"/>
            <p:cNvSpPr/>
            <p:nvPr/>
          </p:nvSpPr>
          <p:spPr>
            <a:xfrm>
              <a:off x="2502131" y="2362167"/>
              <a:ext cx="1978429" cy="1001684"/>
            </a:xfrm>
            <a:custGeom>
              <a:avLst/>
              <a:gdLst/>
              <a:ahLst/>
              <a:cxnLst/>
              <a:rect l="l" t="t" r="r" b="b"/>
              <a:pathLst>
                <a:path w="1978429" h="1001684" extrusionOk="0">
                  <a:moveTo>
                    <a:pt x="0" y="0"/>
                  </a:moveTo>
                  <a:lnTo>
                    <a:pt x="1978429" y="0"/>
                  </a:lnTo>
                  <a:lnTo>
                    <a:pt x="1978429" y="1001684"/>
                  </a:lnTo>
                </a:path>
              </a:pathLst>
            </a:custGeom>
            <a:noFill/>
            <a:ln>
              <a:noFill/>
            </a:ln>
          </p:spPr>
          <p:txBody>
            <a:bodyPr spcFirstLastPara="1" wrap="square" lIns="121900" tIns="60933" rIns="121900" bIns="60933" anchor="ctr" anchorCtr="0">
              <a:noAutofit/>
            </a:bodyPr>
            <a:lstStyle/>
            <a:p>
              <a:pPr algn="ctr">
                <a:buClr>
                  <a:srgbClr val="000000"/>
                </a:buClr>
                <a:buSzPts val="1800"/>
              </a:pPr>
              <a:endParaRPr sz="2400">
                <a:solidFill>
                  <a:srgbClr val="5F5F5F"/>
                </a:solidFill>
                <a:latin typeface="Arial"/>
                <a:ea typeface="Arial"/>
                <a:cs typeface="Arial"/>
                <a:sym typeface="Arial"/>
              </a:endParaRPr>
            </a:p>
          </p:txBody>
        </p:sp>
        <p:cxnSp>
          <p:nvCxnSpPr>
            <p:cNvPr id="414" name="Google Shape;414;p80"/>
            <p:cNvCxnSpPr/>
            <p:nvPr/>
          </p:nvCxnSpPr>
          <p:spPr>
            <a:xfrm>
              <a:off x="-5272911" y="1827725"/>
              <a:ext cx="0" cy="69300"/>
            </a:xfrm>
            <a:prstGeom prst="straightConnector1">
              <a:avLst/>
            </a:prstGeom>
            <a:noFill/>
            <a:ln w="28575" cap="flat" cmpd="sng">
              <a:solidFill>
                <a:schemeClr val="dk1"/>
              </a:solidFill>
              <a:prstDash val="solid"/>
              <a:miter lim="800000"/>
              <a:headEnd type="none" w="sm" len="sm"/>
              <a:tailEnd type="none" w="sm" len="sm"/>
            </a:ln>
          </p:spPr>
        </p:cxnSp>
      </p:grpSp>
    </p:spTree>
    <p:extLst>
      <p:ext uri="{BB962C8B-B14F-4D97-AF65-F5344CB8AC3E}">
        <p14:creationId xmlns:p14="http://schemas.microsoft.com/office/powerpoint/2010/main" val="118831016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81"/>
          <p:cNvSpPr txBox="1">
            <a:spLocks noGrp="1"/>
          </p:cNvSpPr>
          <p:nvPr>
            <p:ph type="title"/>
          </p:nvPr>
        </p:nvSpPr>
        <p:spPr>
          <a:xfrm>
            <a:off x="519327" y="846901"/>
            <a:ext cx="10293200" cy="829200"/>
          </a:xfrm>
          <a:prstGeom prst="rect">
            <a:avLst/>
          </a:prstGeom>
          <a:noFill/>
          <a:ln>
            <a:noFill/>
          </a:ln>
        </p:spPr>
        <p:txBody>
          <a:bodyPr spcFirstLastPara="1" wrap="square" lIns="0" tIns="60933" rIns="121900" bIns="60933" anchor="ctr" anchorCtr="0">
            <a:noAutofit/>
          </a:bodyPr>
          <a:lstStyle/>
          <a:p>
            <a:pPr lvl="0"/>
            <a:r>
              <a:rPr lang="tr-TR" sz="2880" dirty="0"/>
              <a:t>IRC tarafından değerlendirilen </a:t>
            </a:r>
            <a:r>
              <a:rPr lang="en" sz="2880" dirty="0"/>
              <a:t>PFS</a:t>
            </a:r>
            <a:r>
              <a:rPr lang="tr-TR" sz="2880" dirty="0"/>
              <a:t> </a:t>
            </a:r>
            <a:r>
              <a:rPr lang="en" sz="2880" dirty="0"/>
              <a:t>pol</a:t>
            </a:r>
            <a:r>
              <a:rPr lang="tr-TR" sz="2880" dirty="0"/>
              <a:t>a-</a:t>
            </a:r>
            <a:r>
              <a:rPr lang="en" sz="2880" dirty="0"/>
              <a:t>BR</a:t>
            </a:r>
            <a:r>
              <a:rPr lang="tr-TR" sz="2880" dirty="0"/>
              <a:t> hasta grubunda anlamlı derecede uzamıştır. </a:t>
            </a:r>
            <a:endParaRPr sz="2880" dirty="0"/>
          </a:p>
        </p:txBody>
      </p:sp>
      <p:sp>
        <p:nvSpPr>
          <p:cNvPr id="421" name="Google Shape;421;p81"/>
          <p:cNvSpPr txBox="1">
            <a:spLocks noGrp="1"/>
          </p:cNvSpPr>
          <p:nvPr>
            <p:ph type="body" idx="1"/>
          </p:nvPr>
        </p:nvSpPr>
        <p:spPr>
          <a:xfrm>
            <a:off x="508003" y="6016305"/>
            <a:ext cx="1917200" cy="287200"/>
          </a:xfrm>
          <a:prstGeom prst="rect">
            <a:avLst/>
          </a:prstGeom>
          <a:noFill/>
          <a:ln>
            <a:noFill/>
          </a:ln>
        </p:spPr>
        <p:txBody>
          <a:bodyPr spcFirstLastPara="1" wrap="square" lIns="0" tIns="0" rIns="0" bIns="0" anchor="b" anchorCtr="0">
            <a:noAutofit/>
          </a:bodyPr>
          <a:lstStyle/>
          <a:p>
            <a:pPr marL="0" indent="0"/>
            <a:r>
              <a:rPr lang="en"/>
              <a:t>Data cut-off: 30 April 2018.</a:t>
            </a:r>
            <a:endParaRPr/>
          </a:p>
        </p:txBody>
      </p:sp>
      <p:sp>
        <p:nvSpPr>
          <p:cNvPr id="423" name="Google Shape;423;p81"/>
          <p:cNvSpPr txBox="1">
            <a:spLocks noGrp="1"/>
          </p:cNvSpPr>
          <p:nvPr>
            <p:ph type="body" idx="3"/>
          </p:nvPr>
        </p:nvSpPr>
        <p:spPr>
          <a:xfrm>
            <a:off x="508001" y="187365"/>
            <a:ext cx="41972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tr-TR" sz="1600" dirty="0">
                <a:solidFill>
                  <a:schemeClr val="accent2"/>
                </a:solidFill>
              </a:rPr>
              <a:t>Faz II R/R DLBCL:Etkililik</a:t>
            </a:r>
          </a:p>
        </p:txBody>
      </p:sp>
      <p:sp>
        <p:nvSpPr>
          <p:cNvPr id="424" name="Google Shape;424;p81"/>
          <p:cNvSpPr/>
          <p:nvPr/>
        </p:nvSpPr>
        <p:spPr>
          <a:xfrm>
            <a:off x="8891067" y="2801967"/>
            <a:ext cx="2795200" cy="1044400"/>
          </a:xfrm>
          <a:prstGeom prst="roundRect">
            <a:avLst>
              <a:gd name="adj" fmla="val 16667"/>
            </a:avLst>
          </a:prstGeom>
          <a:solidFill>
            <a:schemeClr val="lt2"/>
          </a:solidFill>
          <a:ln>
            <a:noFill/>
          </a:ln>
        </p:spPr>
        <p:txBody>
          <a:bodyPr spcFirstLastPara="1" wrap="square" lIns="121900" tIns="60933" rIns="121900" bIns="60933" anchor="t" anchorCtr="0">
            <a:noAutofit/>
          </a:bodyPr>
          <a:lstStyle/>
          <a:p>
            <a:pPr algn="ctr">
              <a:buClr>
                <a:srgbClr val="000000"/>
              </a:buClr>
              <a:buSzPts val="1000"/>
            </a:pPr>
            <a:r>
              <a:rPr lang="en" sz="1333" dirty="0">
                <a:solidFill>
                  <a:schemeClr val="accent2"/>
                </a:solidFill>
                <a:latin typeface="Arial"/>
                <a:ea typeface="Arial"/>
                <a:cs typeface="Arial"/>
                <a:sym typeface="Arial"/>
              </a:rPr>
              <a:t>Pola + BR vs BR: </a:t>
            </a:r>
            <a:br>
              <a:rPr lang="en" sz="1333" dirty="0">
                <a:solidFill>
                  <a:schemeClr val="accent2"/>
                </a:solidFill>
                <a:latin typeface="Arial"/>
                <a:ea typeface="Arial"/>
                <a:cs typeface="Arial"/>
                <a:sym typeface="Arial"/>
              </a:rPr>
            </a:br>
            <a:r>
              <a:rPr lang="en" sz="1333" dirty="0">
                <a:solidFill>
                  <a:schemeClr val="accent2"/>
                </a:solidFill>
                <a:latin typeface="Arial"/>
                <a:ea typeface="Arial"/>
                <a:cs typeface="Arial"/>
                <a:sym typeface="Arial"/>
              </a:rPr>
              <a:t>Med</a:t>
            </a:r>
            <a:r>
              <a:rPr lang="tr-TR" sz="1333" dirty="0">
                <a:solidFill>
                  <a:schemeClr val="accent2"/>
                </a:solidFill>
                <a:latin typeface="Arial"/>
                <a:ea typeface="Arial"/>
                <a:cs typeface="Arial"/>
                <a:sym typeface="Arial"/>
              </a:rPr>
              <a:t>y</a:t>
            </a:r>
            <a:r>
              <a:rPr lang="en" sz="1333" dirty="0">
                <a:solidFill>
                  <a:schemeClr val="accent2"/>
                </a:solidFill>
                <a:latin typeface="Arial"/>
                <a:ea typeface="Arial"/>
                <a:cs typeface="Arial"/>
                <a:sym typeface="Arial"/>
              </a:rPr>
              <a:t>an PFS </a:t>
            </a:r>
            <a:r>
              <a:rPr lang="en" sz="1333" b="1" dirty="0">
                <a:solidFill>
                  <a:schemeClr val="accent2"/>
                </a:solidFill>
                <a:latin typeface="Arial"/>
                <a:ea typeface="Arial"/>
                <a:cs typeface="Arial"/>
                <a:sym typeface="Arial"/>
              </a:rPr>
              <a:t>9.5 vs 3.7 </a:t>
            </a:r>
            <a:r>
              <a:rPr lang="tr-TR" sz="1333" dirty="0">
                <a:solidFill>
                  <a:schemeClr val="accent2"/>
                </a:solidFill>
                <a:latin typeface="Arial"/>
                <a:ea typeface="Arial"/>
                <a:cs typeface="Arial"/>
                <a:sym typeface="Arial"/>
              </a:rPr>
              <a:t>ay</a:t>
            </a:r>
          </a:p>
          <a:p>
            <a:pPr algn="ctr">
              <a:buClr>
                <a:srgbClr val="000000"/>
              </a:buClr>
              <a:buSzPts val="1000"/>
            </a:pPr>
            <a:r>
              <a:rPr lang="en" sz="1333" b="1" dirty="0">
                <a:solidFill>
                  <a:schemeClr val="accent2"/>
                </a:solidFill>
                <a:latin typeface="Arial"/>
                <a:ea typeface="Arial"/>
                <a:cs typeface="Arial"/>
                <a:sym typeface="Arial"/>
              </a:rPr>
              <a:t>HR, 0.36 </a:t>
            </a:r>
            <a:r>
              <a:rPr lang="en" sz="1333" dirty="0">
                <a:solidFill>
                  <a:schemeClr val="accent2"/>
                </a:solidFill>
                <a:latin typeface="Arial"/>
                <a:ea typeface="Arial"/>
                <a:cs typeface="Arial"/>
                <a:sym typeface="Arial"/>
              </a:rPr>
              <a:t>(95% CI: 0.21–0.63)</a:t>
            </a:r>
            <a:endParaRPr sz="1867" dirty="0">
              <a:solidFill>
                <a:schemeClr val="accent2"/>
              </a:solidFill>
              <a:latin typeface="Arial"/>
              <a:ea typeface="Arial"/>
              <a:cs typeface="Arial"/>
              <a:sym typeface="Arial"/>
            </a:endParaRPr>
          </a:p>
          <a:p>
            <a:pPr algn="ctr">
              <a:buClr>
                <a:srgbClr val="000000"/>
              </a:buClr>
              <a:buSzPts val="1000"/>
            </a:pPr>
            <a:r>
              <a:rPr lang="tr-TR" sz="1333" dirty="0">
                <a:solidFill>
                  <a:schemeClr val="accent2"/>
                </a:solidFill>
                <a:latin typeface="Arial"/>
                <a:ea typeface="Arial"/>
                <a:cs typeface="Arial"/>
                <a:sym typeface="Arial"/>
              </a:rPr>
              <a:t>p</a:t>
            </a:r>
            <a:r>
              <a:rPr lang="en" sz="1333" i="1" dirty="0">
                <a:solidFill>
                  <a:schemeClr val="accent2"/>
                </a:solidFill>
                <a:latin typeface="Arial"/>
                <a:ea typeface="Arial"/>
                <a:cs typeface="Arial"/>
                <a:sym typeface="Arial"/>
              </a:rPr>
              <a:t>= </a:t>
            </a:r>
            <a:r>
              <a:rPr lang="en" sz="1333" dirty="0">
                <a:solidFill>
                  <a:schemeClr val="accent2"/>
                </a:solidFill>
                <a:latin typeface="Arial"/>
                <a:ea typeface="Arial"/>
                <a:cs typeface="Arial"/>
                <a:sym typeface="Arial"/>
              </a:rPr>
              <a:t>0.0002 </a:t>
            </a:r>
            <a:endParaRPr sz="1867" dirty="0">
              <a:solidFill>
                <a:schemeClr val="accent2"/>
              </a:solidFill>
              <a:latin typeface="Arial"/>
              <a:ea typeface="Arial"/>
              <a:cs typeface="Arial"/>
              <a:sym typeface="Arial"/>
            </a:endParaRPr>
          </a:p>
        </p:txBody>
      </p:sp>
      <p:grpSp>
        <p:nvGrpSpPr>
          <p:cNvPr id="425" name="Google Shape;425;p81"/>
          <p:cNvGrpSpPr/>
          <p:nvPr/>
        </p:nvGrpSpPr>
        <p:grpSpPr>
          <a:xfrm>
            <a:off x="3344302" y="2200478"/>
            <a:ext cx="5321716" cy="2700943"/>
            <a:chOff x="2612797" y="1399090"/>
            <a:chExt cx="4326129" cy="2442377"/>
          </a:xfrm>
        </p:grpSpPr>
        <p:sp>
          <p:nvSpPr>
            <p:cNvPr id="426" name="Google Shape;426;p81"/>
            <p:cNvSpPr/>
            <p:nvPr/>
          </p:nvSpPr>
          <p:spPr>
            <a:xfrm>
              <a:off x="2635031" y="1424308"/>
              <a:ext cx="4303895" cy="2417159"/>
            </a:xfrm>
            <a:custGeom>
              <a:avLst/>
              <a:gdLst/>
              <a:ahLst/>
              <a:cxnLst/>
              <a:rect l="l" t="t" r="r" b="b"/>
              <a:pathLst>
                <a:path w="3477895" h="1953260" extrusionOk="0">
                  <a:moveTo>
                    <a:pt x="0" y="0"/>
                  </a:moveTo>
                  <a:lnTo>
                    <a:pt x="37452" y="0"/>
                  </a:lnTo>
                  <a:lnTo>
                    <a:pt x="37452" y="11137"/>
                  </a:lnTo>
                  <a:lnTo>
                    <a:pt x="47218" y="11137"/>
                  </a:lnTo>
                  <a:lnTo>
                    <a:pt x="47218" y="56743"/>
                  </a:lnTo>
                  <a:lnTo>
                    <a:pt x="56997" y="56743"/>
                  </a:lnTo>
                  <a:lnTo>
                    <a:pt x="56997" y="112928"/>
                  </a:lnTo>
                  <a:lnTo>
                    <a:pt x="93637" y="112928"/>
                  </a:lnTo>
                  <a:lnTo>
                    <a:pt x="93637" y="167487"/>
                  </a:lnTo>
                  <a:lnTo>
                    <a:pt x="98513" y="167487"/>
                  </a:lnTo>
                  <a:lnTo>
                    <a:pt x="98513" y="217144"/>
                  </a:lnTo>
                  <a:lnTo>
                    <a:pt x="104228" y="217144"/>
                  </a:lnTo>
                  <a:lnTo>
                    <a:pt x="104228" y="278218"/>
                  </a:lnTo>
                  <a:lnTo>
                    <a:pt x="118059" y="278218"/>
                  </a:lnTo>
                  <a:lnTo>
                    <a:pt x="118059" y="330327"/>
                  </a:lnTo>
                  <a:lnTo>
                    <a:pt x="124574" y="330327"/>
                  </a:lnTo>
                  <a:lnTo>
                    <a:pt x="124574" y="385699"/>
                  </a:lnTo>
                  <a:lnTo>
                    <a:pt x="136791" y="385699"/>
                  </a:lnTo>
                  <a:lnTo>
                    <a:pt x="136791" y="435368"/>
                  </a:lnTo>
                  <a:lnTo>
                    <a:pt x="206006" y="435368"/>
                  </a:lnTo>
                  <a:lnTo>
                    <a:pt x="206006" y="489927"/>
                  </a:lnTo>
                  <a:lnTo>
                    <a:pt x="266255" y="489927"/>
                  </a:lnTo>
                  <a:lnTo>
                    <a:pt x="266255" y="599020"/>
                  </a:lnTo>
                  <a:lnTo>
                    <a:pt x="281724" y="599020"/>
                  </a:lnTo>
                  <a:lnTo>
                    <a:pt x="281724" y="663346"/>
                  </a:lnTo>
                  <a:lnTo>
                    <a:pt x="292315" y="663346"/>
                  </a:lnTo>
                  <a:lnTo>
                    <a:pt x="292315" y="718718"/>
                  </a:lnTo>
                  <a:lnTo>
                    <a:pt x="340347" y="718718"/>
                  </a:lnTo>
                  <a:lnTo>
                    <a:pt x="340347" y="783564"/>
                  </a:lnTo>
                  <a:lnTo>
                    <a:pt x="395719" y="783564"/>
                  </a:lnTo>
                  <a:lnTo>
                    <a:pt x="395719" y="845743"/>
                  </a:lnTo>
                  <a:lnTo>
                    <a:pt x="441325" y="845743"/>
                  </a:lnTo>
                  <a:lnTo>
                    <a:pt x="441325" y="908443"/>
                  </a:lnTo>
                  <a:lnTo>
                    <a:pt x="516229" y="908443"/>
                  </a:lnTo>
                  <a:lnTo>
                    <a:pt x="516229" y="975207"/>
                  </a:lnTo>
                  <a:lnTo>
                    <a:pt x="522744" y="975207"/>
                  </a:lnTo>
                  <a:lnTo>
                    <a:pt x="522744" y="1037907"/>
                  </a:lnTo>
                  <a:lnTo>
                    <a:pt x="533323" y="1037907"/>
                  </a:lnTo>
                  <a:lnTo>
                    <a:pt x="533323" y="1107935"/>
                  </a:lnTo>
                  <a:lnTo>
                    <a:pt x="540651" y="1107935"/>
                  </a:lnTo>
                  <a:lnTo>
                    <a:pt x="540651" y="1218666"/>
                  </a:lnTo>
                  <a:lnTo>
                    <a:pt x="576478" y="1218666"/>
                  </a:lnTo>
                  <a:lnTo>
                    <a:pt x="576478" y="1278115"/>
                  </a:lnTo>
                  <a:lnTo>
                    <a:pt x="637552" y="1278115"/>
                  </a:lnTo>
                  <a:lnTo>
                    <a:pt x="637552" y="1348130"/>
                  </a:lnTo>
                  <a:lnTo>
                    <a:pt x="647319" y="1348130"/>
                  </a:lnTo>
                  <a:lnTo>
                    <a:pt x="647319" y="1404315"/>
                  </a:lnTo>
                  <a:lnTo>
                    <a:pt x="658723" y="1404315"/>
                  </a:lnTo>
                  <a:lnTo>
                    <a:pt x="658723" y="1464564"/>
                  </a:lnTo>
                  <a:lnTo>
                    <a:pt x="705129" y="1464564"/>
                  </a:lnTo>
                  <a:lnTo>
                    <a:pt x="705129" y="1525638"/>
                  </a:lnTo>
                  <a:lnTo>
                    <a:pt x="813422" y="1525638"/>
                  </a:lnTo>
                  <a:lnTo>
                    <a:pt x="813422" y="1586712"/>
                  </a:lnTo>
                  <a:lnTo>
                    <a:pt x="828903" y="1586712"/>
                  </a:lnTo>
                  <a:lnTo>
                    <a:pt x="828903" y="1652663"/>
                  </a:lnTo>
                  <a:lnTo>
                    <a:pt x="1386662" y="1652663"/>
                  </a:lnTo>
                  <a:lnTo>
                    <a:pt x="1386662" y="1713725"/>
                  </a:lnTo>
                  <a:lnTo>
                    <a:pt x="2083638" y="1713725"/>
                  </a:lnTo>
                  <a:lnTo>
                    <a:pt x="2083638" y="1777238"/>
                  </a:lnTo>
                  <a:lnTo>
                    <a:pt x="2897898" y="1777238"/>
                  </a:lnTo>
                  <a:lnTo>
                    <a:pt x="2897898" y="1870062"/>
                  </a:lnTo>
                  <a:lnTo>
                    <a:pt x="3477628" y="1870062"/>
                  </a:lnTo>
                  <a:lnTo>
                    <a:pt x="3477628" y="1953120"/>
                  </a:lnTo>
                </a:path>
              </a:pathLst>
            </a:custGeom>
            <a:noFill/>
            <a:ln w="28575" cap="flat" cmpd="sng">
              <a:solidFill>
                <a:schemeClr val="accent1"/>
              </a:solidFill>
              <a:prstDash val="solid"/>
              <a:miter lim="800000"/>
              <a:headEnd type="none" w="sm" len="sm"/>
              <a:tailEnd type="none" w="sm" len="sm"/>
            </a:ln>
          </p:spPr>
          <p:txBody>
            <a:bodyPr spcFirstLastPara="1" wrap="square" lIns="91433" tIns="45700" rIns="91433" bIns="45700" anchor="t" anchorCtr="0">
              <a:noAutofit/>
            </a:bodyPr>
            <a:lstStyle/>
            <a:p>
              <a:pPr>
                <a:buClr>
                  <a:srgbClr val="000000"/>
                </a:buClr>
                <a:buSzPts val="900"/>
              </a:pPr>
              <a:endParaRPr sz="1200">
                <a:solidFill>
                  <a:srgbClr val="5F5F5F"/>
                </a:solidFill>
                <a:latin typeface="Arial"/>
                <a:ea typeface="Arial"/>
                <a:cs typeface="Arial"/>
                <a:sym typeface="Arial"/>
              </a:endParaRPr>
            </a:p>
          </p:txBody>
        </p:sp>
        <p:grpSp>
          <p:nvGrpSpPr>
            <p:cNvPr id="427" name="Google Shape;427;p81"/>
            <p:cNvGrpSpPr/>
            <p:nvPr/>
          </p:nvGrpSpPr>
          <p:grpSpPr>
            <a:xfrm>
              <a:off x="2612797" y="1399090"/>
              <a:ext cx="3475619" cy="2254138"/>
              <a:chOff x="2612797" y="1399090"/>
              <a:chExt cx="3475619" cy="2254138"/>
            </a:xfrm>
          </p:grpSpPr>
          <p:grpSp>
            <p:nvGrpSpPr>
              <p:cNvPr id="428" name="Google Shape;428;p81"/>
              <p:cNvGrpSpPr/>
              <p:nvPr/>
            </p:nvGrpSpPr>
            <p:grpSpPr>
              <a:xfrm>
                <a:off x="6027511" y="3596984"/>
                <a:ext cx="60905" cy="56244"/>
                <a:chOff x="24506230" y="8619093"/>
                <a:chExt cx="57000" cy="55500"/>
              </a:xfrm>
            </p:grpSpPr>
            <p:cxnSp>
              <p:nvCxnSpPr>
                <p:cNvPr id="429" name="Google Shape;429;p81"/>
                <p:cNvCxnSpPr/>
                <p:nvPr/>
              </p:nvCxnSpPr>
              <p:spPr>
                <a:xfrm>
                  <a:off x="24532409" y="8619093"/>
                  <a:ext cx="0" cy="55500"/>
                </a:xfrm>
                <a:prstGeom prst="straightConnector1">
                  <a:avLst/>
                </a:prstGeom>
                <a:noFill/>
                <a:ln w="19050" cap="flat" cmpd="sng">
                  <a:solidFill>
                    <a:srgbClr val="8B8B8B"/>
                  </a:solidFill>
                  <a:prstDash val="solid"/>
                  <a:miter lim="800000"/>
                  <a:headEnd type="none" w="sm" len="sm"/>
                  <a:tailEnd type="none" w="sm" len="sm"/>
                </a:ln>
              </p:spPr>
            </p:cxnSp>
            <p:cxnSp>
              <p:nvCxnSpPr>
                <p:cNvPr id="430" name="Google Shape;430;p81"/>
                <p:cNvCxnSpPr/>
                <p:nvPr/>
              </p:nvCxnSpPr>
              <p:spPr>
                <a:xfrm>
                  <a:off x="24506230" y="8648355"/>
                  <a:ext cx="57000" cy="0"/>
                </a:xfrm>
                <a:prstGeom prst="straightConnector1">
                  <a:avLst/>
                </a:prstGeom>
                <a:noFill/>
                <a:ln w="19050" cap="flat" cmpd="sng">
                  <a:solidFill>
                    <a:srgbClr val="8B8B8B"/>
                  </a:solidFill>
                  <a:prstDash val="solid"/>
                  <a:miter lim="800000"/>
                  <a:headEnd type="none" w="sm" len="sm"/>
                  <a:tailEnd type="none" w="sm" len="sm"/>
                </a:ln>
              </p:spPr>
            </p:cxnSp>
          </p:grpSp>
          <p:grpSp>
            <p:nvGrpSpPr>
              <p:cNvPr id="431" name="Google Shape;431;p81"/>
              <p:cNvGrpSpPr/>
              <p:nvPr/>
            </p:nvGrpSpPr>
            <p:grpSpPr>
              <a:xfrm>
                <a:off x="2955697" y="2139659"/>
                <a:ext cx="60905" cy="56244"/>
                <a:chOff x="24506230" y="8619093"/>
                <a:chExt cx="57000" cy="55500"/>
              </a:xfrm>
            </p:grpSpPr>
            <p:cxnSp>
              <p:nvCxnSpPr>
                <p:cNvPr id="432" name="Google Shape;432;p81"/>
                <p:cNvCxnSpPr/>
                <p:nvPr/>
              </p:nvCxnSpPr>
              <p:spPr>
                <a:xfrm>
                  <a:off x="24532409" y="8619093"/>
                  <a:ext cx="0" cy="55500"/>
                </a:xfrm>
                <a:prstGeom prst="straightConnector1">
                  <a:avLst/>
                </a:prstGeom>
                <a:noFill/>
                <a:ln w="19050" cap="flat" cmpd="sng">
                  <a:solidFill>
                    <a:srgbClr val="8B8B8B"/>
                  </a:solidFill>
                  <a:prstDash val="solid"/>
                  <a:miter lim="800000"/>
                  <a:headEnd type="none" w="sm" len="sm"/>
                  <a:tailEnd type="none" w="sm" len="sm"/>
                </a:ln>
              </p:spPr>
            </p:cxnSp>
            <p:cxnSp>
              <p:nvCxnSpPr>
                <p:cNvPr id="433" name="Google Shape;433;p81"/>
                <p:cNvCxnSpPr/>
                <p:nvPr/>
              </p:nvCxnSpPr>
              <p:spPr>
                <a:xfrm>
                  <a:off x="24506230" y="8648355"/>
                  <a:ext cx="57000" cy="0"/>
                </a:xfrm>
                <a:prstGeom prst="straightConnector1">
                  <a:avLst/>
                </a:prstGeom>
                <a:noFill/>
                <a:ln w="19050" cap="flat" cmpd="sng">
                  <a:solidFill>
                    <a:srgbClr val="8B8B8B"/>
                  </a:solidFill>
                  <a:prstDash val="solid"/>
                  <a:miter lim="800000"/>
                  <a:headEnd type="none" w="sm" len="sm"/>
                  <a:tailEnd type="none" w="sm" len="sm"/>
                </a:ln>
              </p:spPr>
            </p:cxnSp>
          </p:grpSp>
          <p:grpSp>
            <p:nvGrpSpPr>
              <p:cNvPr id="434" name="Google Shape;434;p81"/>
              <p:cNvGrpSpPr/>
              <p:nvPr/>
            </p:nvGrpSpPr>
            <p:grpSpPr>
              <a:xfrm>
                <a:off x="2931885" y="2139659"/>
                <a:ext cx="60905" cy="56244"/>
                <a:chOff x="24506230" y="8619093"/>
                <a:chExt cx="57000" cy="55500"/>
              </a:xfrm>
            </p:grpSpPr>
            <p:cxnSp>
              <p:nvCxnSpPr>
                <p:cNvPr id="435" name="Google Shape;435;p81"/>
                <p:cNvCxnSpPr/>
                <p:nvPr/>
              </p:nvCxnSpPr>
              <p:spPr>
                <a:xfrm>
                  <a:off x="24532409" y="8619093"/>
                  <a:ext cx="0" cy="55500"/>
                </a:xfrm>
                <a:prstGeom prst="straightConnector1">
                  <a:avLst/>
                </a:prstGeom>
                <a:noFill/>
                <a:ln w="19050" cap="flat" cmpd="sng">
                  <a:solidFill>
                    <a:srgbClr val="8B8B8B"/>
                  </a:solidFill>
                  <a:prstDash val="solid"/>
                  <a:miter lim="800000"/>
                  <a:headEnd type="none" w="sm" len="sm"/>
                  <a:tailEnd type="none" w="sm" len="sm"/>
                </a:ln>
              </p:spPr>
            </p:cxnSp>
            <p:cxnSp>
              <p:nvCxnSpPr>
                <p:cNvPr id="436" name="Google Shape;436;p81"/>
                <p:cNvCxnSpPr/>
                <p:nvPr/>
              </p:nvCxnSpPr>
              <p:spPr>
                <a:xfrm>
                  <a:off x="24506230" y="8648355"/>
                  <a:ext cx="57000" cy="0"/>
                </a:xfrm>
                <a:prstGeom prst="straightConnector1">
                  <a:avLst/>
                </a:prstGeom>
                <a:noFill/>
                <a:ln w="19050" cap="flat" cmpd="sng">
                  <a:solidFill>
                    <a:srgbClr val="8B8B8B"/>
                  </a:solidFill>
                  <a:prstDash val="solid"/>
                  <a:miter lim="800000"/>
                  <a:headEnd type="none" w="sm" len="sm"/>
                  <a:tailEnd type="none" w="sm" len="sm"/>
                </a:ln>
              </p:spPr>
            </p:cxnSp>
          </p:grpSp>
          <p:grpSp>
            <p:nvGrpSpPr>
              <p:cNvPr id="437" name="Google Shape;437;p81"/>
              <p:cNvGrpSpPr/>
              <p:nvPr/>
            </p:nvGrpSpPr>
            <p:grpSpPr>
              <a:xfrm>
                <a:off x="2612797" y="1399090"/>
                <a:ext cx="60905" cy="56244"/>
                <a:chOff x="24506230" y="8619093"/>
                <a:chExt cx="57000" cy="55500"/>
              </a:xfrm>
            </p:grpSpPr>
            <p:cxnSp>
              <p:nvCxnSpPr>
                <p:cNvPr id="438" name="Google Shape;438;p81"/>
                <p:cNvCxnSpPr/>
                <p:nvPr/>
              </p:nvCxnSpPr>
              <p:spPr>
                <a:xfrm>
                  <a:off x="24532409" y="8619093"/>
                  <a:ext cx="0" cy="55500"/>
                </a:xfrm>
                <a:prstGeom prst="straightConnector1">
                  <a:avLst/>
                </a:prstGeom>
                <a:noFill/>
                <a:ln w="19050" cap="flat" cmpd="sng">
                  <a:solidFill>
                    <a:srgbClr val="8B8B8B"/>
                  </a:solidFill>
                  <a:prstDash val="solid"/>
                  <a:miter lim="800000"/>
                  <a:headEnd type="none" w="sm" len="sm"/>
                  <a:tailEnd type="none" w="sm" len="sm"/>
                </a:ln>
              </p:spPr>
            </p:cxnSp>
            <p:cxnSp>
              <p:nvCxnSpPr>
                <p:cNvPr id="439" name="Google Shape;439;p81"/>
                <p:cNvCxnSpPr/>
                <p:nvPr/>
              </p:nvCxnSpPr>
              <p:spPr>
                <a:xfrm>
                  <a:off x="24506230" y="8648355"/>
                  <a:ext cx="57000" cy="0"/>
                </a:xfrm>
                <a:prstGeom prst="straightConnector1">
                  <a:avLst/>
                </a:prstGeom>
                <a:noFill/>
                <a:ln w="19050" cap="flat" cmpd="sng">
                  <a:solidFill>
                    <a:srgbClr val="8B8B8B"/>
                  </a:solidFill>
                  <a:prstDash val="solid"/>
                  <a:miter lim="800000"/>
                  <a:headEnd type="none" w="sm" len="sm"/>
                  <a:tailEnd type="none" w="sm" len="sm"/>
                </a:ln>
              </p:spPr>
            </p:cxnSp>
          </p:grpSp>
        </p:grpSp>
      </p:grpSp>
      <p:sp>
        <p:nvSpPr>
          <p:cNvPr id="440" name="Google Shape;440;p81"/>
          <p:cNvSpPr txBox="1"/>
          <p:nvPr/>
        </p:nvSpPr>
        <p:spPr>
          <a:xfrm>
            <a:off x="3188660" y="4972291"/>
            <a:ext cx="3352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0</a:t>
            </a:r>
            <a:endParaRPr sz="1867">
              <a:solidFill>
                <a:srgbClr val="000000"/>
              </a:solidFill>
              <a:latin typeface="Arial"/>
              <a:ea typeface="Arial"/>
              <a:cs typeface="Arial"/>
              <a:sym typeface="Arial"/>
            </a:endParaRPr>
          </a:p>
        </p:txBody>
      </p:sp>
      <p:sp>
        <p:nvSpPr>
          <p:cNvPr id="441" name="Google Shape;441;p81"/>
          <p:cNvSpPr txBox="1"/>
          <p:nvPr/>
        </p:nvSpPr>
        <p:spPr>
          <a:xfrm>
            <a:off x="3611967" y="4972044"/>
            <a:ext cx="3352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a:t>
            </a:r>
            <a:endParaRPr sz="1867">
              <a:solidFill>
                <a:srgbClr val="000000"/>
              </a:solidFill>
              <a:latin typeface="Arial"/>
              <a:ea typeface="Arial"/>
              <a:cs typeface="Arial"/>
              <a:sym typeface="Arial"/>
            </a:endParaRPr>
          </a:p>
        </p:txBody>
      </p:sp>
      <p:sp>
        <p:nvSpPr>
          <p:cNvPr id="442" name="Google Shape;442;p81"/>
          <p:cNvSpPr/>
          <p:nvPr/>
        </p:nvSpPr>
        <p:spPr>
          <a:xfrm>
            <a:off x="3359861" y="2222767"/>
            <a:ext cx="5496681" cy="2687684"/>
          </a:xfrm>
          <a:custGeom>
            <a:avLst/>
            <a:gdLst/>
            <a:ahLst/>
            <a:cxnLst/>
            <a:rect l="l" t="t" r="r" b="b"/>
            <a:pathLst>
              <a:path w="3656329" h="1995805" extrusionOk="0">
                <a:moveTo>
                  <a:pt x="0" y="0"/>
                </a:moveTo>
                <a:lnTo>
                  <a:pt x="0" y="1995754"/>
                </a:lnTo>
                <a:lnTo>
                  <a:pt x="3655796" y="1995754"/>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443" name="Google Shape;443;p81"/>
          <p:cNvSpPr txBox="1"/>
          <p:nvPr/>
        </p:nvSpPr>
        <p:spPr>
          <a:xfrm rot="-5400000">
            <a:off x="1237364" y="3452208"/>
            <a:ext cx="2726800" cy="205200"/>
          </a:xfrm>
          <a:prstGeom prst="rect">
            <a:avLst/>
          </a:prstGeom>
          <a:noFill/>
          <a:ln>
            <a:noFill/>
          </a:ln>
        </p:spPr>
        <p:txBody>
          <a:bodyPr spcFirstLastPara="1" wrap="square" lIns="0" tIns="16067"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PFS (%)</a:t>
            </a:r>
            <a:endParaRPr sz="1333">
              <a:solidFill>
                <a:srgbClr val="5F5F5F"/>
              </a:solidFill>
              <a:latin typeface="Arial"/>
              <a:ea typeface="Arial"/>
              <a:cs typeface="Arial"/>
              <a:sym typeface="Arial"/>
            </a:endParaRPr>
          </a:p>
        </p:txBody>
      </p:sp>
      <p:sp>
        <p:nvSpPr>
          <p:cNvPr id="444" name="Google Shape;444;p81"/>
          <p:cNvSpPr txBox="1"/>
          <p:nvPr/>
        </p:nvSpPr>
        <p:spPr>
          <a:xfrm>
            <a:off x="3369011" y="5199371"/>
            <a:ext cx="5496400" cy="225600"/>
          </a:xfrm>
          <a:prstGeom prst="rect">
            <a:avLst/>
          </a:prstGeom>
          <a:noFill/>
          <a:ln>
            <a:noFill/>
          </a:ln>
        </p:spPr>
        <p:txBody>
          <a:bodyPr spcFirstLastPara="1" wrap="square" lIns="0" tIns="20300" rIns="0" bIns="0" anchor="t" anchorCtr="0">
            <a:noAutofit/>
          </a:bodyPr>
          <a:lstStyle/>
          <a:p>
            <a:pPr marL="16933" algn="ctr">
              <a:buClr>
                <a:srgbClr val="000000"/>
              </a:buClr>
              <a:buSzPts val="1000"/>
            </a:pPr>
            <a:r>
              <a:rPr lang="tr-TR" sz="1333" dirty="0">
                <a:solidFill>
                  <a:srgbClr val="5F5F5F"/>
                </a:solidFill>
                <a:latin typeface="Arial"/>
                <a:ea typeface="Arial"/>
                <a:cs typeface="Arial"/>
                <a:sym typeface="Arial"/>
              </a:rPr>
              <a:t>Zaman (ay)</a:t>
            </a:r>
            <a:endParaRPr sz="1867" dirty="0">
              <a:solidFill>
                <a:srgbClr val="000000"/>
              </a:solidFill>
              <a:latin typeface="Arial"/>
              <a:ea typeface="Arial"/>
              <a:cs typeface="Arial"/>
              <a:sym typeface="Arial"/>
            </a:endParaRPr>
          </a:p>
        </p:txBody>
      </p:sp>
      <p:sp>
        <p:nvSpPr>
          <p:cNvPr id="445" name="Google Shape;445;p81"/>
          <p:cNvSpPr txBox="1"/>
          <p:nvPr/>
        </p:nvSpPr>
        <p:spPr>
          <a:xfrm>
            <a:off x="4035275" y="4972044"/>
            <a:ext cx="3352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4</a:t>
            </a:r>
            <a:endParaRPr sz="1333">
              <a:solidFill>
                <a:srgbClr val="5F5F5F"/>
              </a:solidFill>
              <a:latin typeface="Arial"/>
              <a:ea typeface="Arial"/>
              <a:cs typeface="Arial"/>
              <a:sym typeface="Arial"/>
            </a:endParaRPr>
          </a:p>
        </p:txBody>
      </p:sp>
      <p:sp>
        <p:nvSpPr>
          <p:cNvPr id="446" name="Google Shape;446;p81"/>
          <p:cNvSpPr txBox="1"/>
          <p:nvPr/>
        </p:nvSpPr>
        <p:spPr>
          <a:xfrm>
            <a:off x="4458583" y="4972291"/>
            <a:ext cx="3352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6</a:t>
            </a:r>
            <a:endParaRPr sz="1333">
              <a:solidFill>
                <a:srgbClr val="5F5F5F"/>
              </a:solidFill>
              <a:latin typeface="Arial"/>
              <a:ea typeface="Arial"/>
              <a:cs typeface="Arial"/>
              <a:sym typeface="Arial"/>
            </a:endParaRPr>
          </a:p>
        </p:txBody>
      </p:sp>
      <p:sp>
        <p:nvSpPr>
          <p:cNvPr id="447" name="Google Shape;447;p81"/>
          <p:cNvSpPr txBox="1"/>
          <p:nvPr/>
        </p:nvSpPr>
        <p:spPr>
          <a:xfrm>
            <a:off x="4881889" y="4972044"/>
            <a:ext cx="3352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8</a:t>
            </a:r>
            <a:endParaRPr sz="1333">
              <a:solidFill>
                <a:srgbClr val="5F5F5F"/>
              </a:solidFill>
              <a:latin typeface="Arial"/>
              <a:ea typeface="Arial"/>
              <a:cs typeface="Arial"/>
              <a:sym typeface="Arial"/>
            </a:endParaRPr>
          </a:p>
        </p:txBody>
      </p:sp>
      <p:sp>
        <p:nvSpPr>
          <p:cNvPr id="448" name="Google Shape;448;p81"/>
          <p:cNvSpPr txBox="1"/>
          <p:nvPr/>
        </p:nvSpPr>
        <p:spPr>
          <a:xfrm>
            <a:off x="5362000" y="4972044"/>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10</a:t>
            </a:r>
            <a:endParaRPr sz="1333">
              <a:solidFill>
                <a:srgbClr val="5F5F5F"/>
              </a:solidFill>
              <a:latin typeface="Arial"/>
              <a:ea typeface="Arial"/>
              <a:cs typeface="Arial"/>
              <a:sym typeface="Arial"/>
            </a:endParaRPr>
          </a:p>
        </p:txBody>
      </p:sp>
      <p:sp>
        <p:nvSpPr>
          <p:cNvPr id="449" name="Google Shape;449;p81"/>
          <p:cNvSpPr txBox="1"/>
          <p:nvPr/>
        </p:nvSpPr>
        <p:spPr>
          <a:xfrm>
            <a:off x="5785308" y="4972289"/>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12</a:t>
            </a:r>
            <a:endParaRPr sz="1333">
              <a:solidFill>
                <a:srgbClr val="5F5F5F"/>
              </a:solidFill>
              <a:latin typeface="Arial"/>
              <a:ea typeface="Arial"/>
              <a:cs typeface="Arial"/>
              <a:sym typeface="Arial"/>
            </a:endParaRPr>
          </a:p>
        </p:txBody>
      </p:sp>
      <p:sp>
        <p:nvSpPr>
          <p:cNvPr id="450" name="Google Shape;450;p81"/>
          <p:cNvSpPr txBox="1"/>
          <p:nvPr/>
        </p:nvSpPr>
        <p:spPr>
          <a:xfrm>
            <a:off x="6208616" y="4972044"/>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14</a:t>
            </a:r>
            <a:endParaRPr sz="1333">
              <a:solidFill>
                <a:srgbClr val="5F5F5F"/>
              </a:solidFill>
              <a:latin typeface="Arial"/>
              <a:ea typeface="Arial"/>
              <a:cs typeface="Arial"/>
              <a:sym typeface="Arial"/>
            </a:endParaRPr>
          </a:p>
        </p:txBody>
      </p:sp>
      <p:sp>
        <p:nvSpPr>
          <p:cNvPr id="451" name="Google Shape;451;p81"/>
          <p:cNvSpPr txBox="1"/>
          <p:nvPr/>
        </p:nvSpPr>
        <p:spPr>
          <a:xfrm>
            <a:off x="6631924" y="4972044"/>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16</a:t>
            </a:r>
            <a:endParaRPr sz="1333">
              <a:solidFill>
                <a:srgbClr val="5F5F5F"/>
              </a:solidFill>
              <a:latin typeface="Arial"/>
              <a:ea typeface="Arial"/>
              <a:cs typeface="Arial"/>
              <a:sym typeface="Arial"/>
            </a:endParaRPr>
          </a:p>
        </p:txBody>
      </p:sp>
      <p:sp>
        <p:nvSpPr>
          <p:cNvPr id="452" name="Google Shape;452;p81"/>
          <p:cNvSpPr txBox="1"/>
          <p:nvPr/>
        </p:nvSpPr>
        <p:spPr>
          <a:xfrm>
            <a:off x="7055231" y="4972289"/>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18</a:t>
            </a:r>
            <a:endParaRPr sz="1333">
              <a:solidFill>
                <a:srgbClr val="5F5F5F"/>
              </a:solidFill>
              <a:latin typeface="Arial"/>
              <a:ea typeface="Arial"/>
              <a:cs typeface="Arial"/>
              <a:sym typeface="Arial"/>
            </a:endParaRPr>
          </a:p>
        </p:txBody>
      </p:sp>
      <p:sp>
        <p:nvSpPr>
          <p:cNvPr id="453" name="Google Shape;453;p81"/>
          <p:cNvSpPr txBox="1"/>
          <p:nvPr/>
        </p:nvSpPr>
        <p:spPr>
          <a:xfrm>
            <a:off x="7478540" y="4972044"/>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20</a:t>
            </a:r>
            <a:endParaRPr sz="1333">
              <a:solidFill>
                <a:srgbClr val="5F5F5F"/>
              </a:solidFill>
              <a:latin typeface="Arial"/>
              <a:ea typeface="Arial"/>
              <a:cs typeface="Arial"/>
              <a:sym typeface="Arial"/>
            </a:endParaRPr>
          </a:p>
        </p:txBody>
      </p:sp>
      <p:sp>
        <p:nvSpPr>
          <p:cNvPr id="454" name="Google Shape;454;p81"/>
          <p:cNvSpPr txBox="1"/>
          <p:nvPr/>
        </p:nvSpPr>
        <p:spPr>
          <a:xfrm>
            <a:off x="7901848" y="4972044"/>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22</a:t>
            </a:r>
            <a:endParaRPr sz="1333">
              <a:solidFill>
                <a:srgbClr val="5F5F5F"/>
              </a:solidFill>
              <a:latin typeface="Arial"/>
              <a:ea typeface="Arial"/>
              <a:cs typeface="Arial"/>
              <a:sym typeface="Arial"/>
            </a:endParaRPr>
          </a:p>
        </p:txBody>
      </p:sp>
      <p:sp>
        <p:nvSpPr>
          <p:cNvPr id="455" name="Google Shape;455;p81"/>
          <p:cNvSpPr txBox="1"/>
          <p:nvPr/>
        </p:nvSpPr>
        <p:spPr>
          <a:xfrm>
            <a:off x="8325156" y="4972044"/>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24</a:t>
            </a:r>
            <a:endParaRPr sz="1333">
              <a:solidFill>
                <a:srgbClr val="5F5F5F"/>
              </a:solidFill>
              <a:latin typeface="Arial"/>
              <a:ea typeface="Arial"/>
              <a:cs typeface="Arial"/>
              <a:sym typeface="Arial"/>
            </a:endParaRPr>
          </a:p>
        </p:txBody>
      </p:sp>
      <p:sp>
        <p:nvSpPr>
          <p:cNvPr id="456" name="Google Shape;456;p81"/>
          <p:cNvSpPr txBox="1"/>
          <p:nvPr/>
        </p:nvSpPr>
        <p:spPr>
          <a:xfrm>
            <a:off x="8748468" y="4972044"/>
            <a:ext cx="252000" cy="2224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26</a:t>
            </a:r>
            <a:endParaRPr sz="1333">
              <a:solidFill>
                <a:srgbClr val="5F5F5F"/>
              </a:solidFill>
              <a:latin typeface="Arial"/>
              <a:ea typeface="Arial"/>
              <a:cs typeface="Arial"/>
              <a:sym typeface="Arial"/>
            </a:endParaRPr>
          </a:p>
        </p:txBody>
      </p:sp>
      <p:grpSp>
        <p:nvGrpSpPr>
          <p:cNvPr id="457" name="Google Shape;457;p81"/>
          <p:cNvGrpSpPr/>
          <p:nvPr/>
        </p:nvGrpSpPr>
        <p:grpSpPr>
          <a:xfrm>
            <a:off x="3368866" y="2228367"/>
            <a:ext cx="5311300" cy="1872979"/>
            <a:chOff x="2632767" y="1424308"/>
            <a:chExt cx="4317662" cy="1693675"/>
          </a:xfrm>
        </p:grpSpPr>
        <p:sp>
          <p:nvSpPr>
            <p:cNvPr id="458" name="Google Shape;458;p81"/>
            <p:cNvSpPr/>
            <p:nvPr/>
          </p:nvSpPr>
          <p:spPr>
            <a:xfrm>
              <a:off x="2632767" y="1424308"/>
              <a:ext cx="4296822" cy="1667494"/>
            </a:xfrm>
            <a:custGeom>
              <a:avLst/>
              <a:gdLst/>
              <a:ahLst/>
              <a:cxnLst/>
              <a:rect l="l" t="t" r="r" b="b"/>
              <a:pathLst>
                <a:path w="3472179" h="1347470" extrusionOk="0">
                  <a:moveTo>
                    <a:pt x="0" y="0"/>
                  </a:moveTo>
                  <a:lnTo>
                    <a:pt x="151701" y="0"/>
                  </a:lnTo>
                  <a:lnTo>
                    <a:pt x="151701" y="51803"/>
                  </a:lnTo>
                  <a:lnTo>
                    <a:pt x="190842" y="51803"/>
                  </a:lnTo>
                  <a:lnTo>
                    <a:pt x="190842" y="60198"/>
                  </a:lnTo>
                  <a:lnTo>
                    <a:pt x="204127" y="60198"/>
                  </a:lnTo>
                  <a:lnTo>
                    <a:pt x="204127" y="128701"/>
                  </a:lnTo>
                  <a:lnTo>
                    <a:pt x="210426" y="128701"/>
                  </a:lnTo>
                  <a:lnTo>
                    <a:pt x="210426" y="204203"/>
                  </a:lnTo>
                  <a:lnTo>
                    <a:pt x="274739" y="204203"/>
                  </a:lnTo>
                  <a:lnTo>
                    <a:pt x="274739" y="312559"/>
                  </a:lnTo>
                  <a:lnTo>
                    <a:pt x="322973" y="312559"/>
                  </a:lnTo>
                  <a:lnTo>
                    <a:pt x="322973" y="363588"/>
                  </a:lnTo>
                  <a:lnTo>
                    <a:pt x="353034" y="363588"/>
                  </a:lnTo>
                  <a:lnTo>
                    <a:pt x="353034" y="420928"/>
                  </a:lnTo>
                  <a:lnTo>
                    <a:pt x="364921" y="420928"/>
                  </a:lnTo>
                  <a:lnTo>
                    <a:pt x="364921" y="518795"/>
                  </a:lnTo>
                  <a:lnTo>
                    <a:pt x="626376" y="518795"/>
                  </a:lnTo>
                  <a:lnTo>
                    <a:pt x="626376" y="570522"/>
                  </a:lnTo>
                  <a:lnTo>
                    <a:pt x="655040" y="570522"/>
                  </a:lnTo>
                  <a:lnTo>
                    <a:pt x="655040" y="581012"/>
                  </a:lnTo>
                  <a:lnTo>
                    <a:pt x="663422" y="581012"/>
                  </a:lnTo>
                  <a:lnTo>
                    <a:pt x="663422" y="623646"/>
                  </a:lnTo>
                  <a:lnTo>
                    <a:pt x="692785" y="623646"/>
                  </a:lnTo>
                  <a:lnTo>
                    <a:pt x="692785" y="680986"/>
                  </a:lnTo>
                  <a:lnTo>
                    <a:pt x="871753" y="680986"/>
                  </a:lnTo>
                  <a:lnTo>
                    <a:pt x="871753" y="712444"/>
                  </a:lnTo>
                  <a:lnTo>
                    <a:pt x="878039" y="712444"/>
                  </a:lnTo>
                  <a:lnTo>
                    <a:pt x="878039" y="732713"/>
                  </a:lnTo>
                  <a:lnTo>
                    <a:pt x="936066" y="732713"/>
                  </a:lnTo>
                  <a:lnTo>
                    <a:pt x="936066" y="788644"/>
                  </a:lnTo>
                  <a:lnTo>
                    <a:pt x="1030439" y="788644"/>
                  </a:lnTo>
                  <a:lnTo>
                    <a:pt x="1030439" y="841768"/>
                  </a:lnTo>
                  <a:lnTo>
                    <a:pt x="1063993" y="841768"/>
                  </a:lnTo>
                  <a:lnTo>
                    <a:pt x="1063993" y="897699"/>
                  </a:lnTo>
                  <a:lnTo>
                    <a:pt x="1258341" y="897699"/>
                  </a:lnTo>
                  <a:lnTo>
                    <a:pt x="1258341" y="950823"/>
                  </a:lnTo>
                  <a:lnTo>
                    <a:pt x="1321257" y="950823"/>
                  </a:lnTo>
                  <a:lnTo>
                    <a:pt x="1321257" y="1010945"/>
                  </a:lnTo>
                  <a:lnTo>
                    <a:pt x="1454785" y="1010945"/>
                  </a:lnTo>
                  <a:lnTo>
                    <a:pt x="1454785" y="1067574"/>
                  </a:lnTo>
                  <a:lnTo>
                    <a:pt x="1544269" y="1067574"/>
                  </a:lnTo>
                  <a:lnTo>
                    <a:pt x="1544269" y="1120000"/>
                  </a:lnTo>
                  <a:lnTo>
                    <a:pt x="1756791" y="1120000"/>
                  </a:lnTo>
                  <a:lnTo>
                    <a:pt x="1756791" y="1179423"/>
                  </a:lnTo>
                  <a:lnTo>
                    <a:pt x="1863737" y="1179423"/>
                  </a:lnTo>
                  <a:lnTo>
                    <a:pt x="1863737" y="1233246"/>
                  </a:lnTo>
                  <a:lnTo>
                    <a:pt x="1942045" y="1233246"/>
                  </a:lnTo>
                  <a:lnTo>
                    <a:pt x="1942045" y="1291272"/>
                  </a:lnTo>
                  <a:lnTo>
                    <a:pt x="2030133" y="1291272"/>
                  </a:lnTo>
                  <a:lnTo>
                    <a:pt x="2030133" y="1347203"/>
                  </a:lnTo>
                  <a:lnTo>
                    <a:pt x="3471633" y="1347203"/>
                  </a:lnTo>
                </a:path>
              </a:pathLst>
            </a:custGeom>
            <a:noFill/>
            <a:ln w="28575" cap="flat" cmpd="sng">
              <a:solidFill>
                <a:schemeClr val="lt2"/>
              </a:solidFill>
              <a:prstDash val="solid"/>
              <a:miter lim="800000"/>
              <a:headEnd type="none" w="sm" len="sm"/>
              <a:tailEnd type="none" w="sm" len="sm"/>
            </a:ln>
          </p:spPr>
          <p:txBody>
            <a:bodyPr spcFirstLastPara="1" wrap="square" lIns="91433" tIns="45700" rIns="91433" bIns="45700" anchor="t" anchorCtr="0">
              <a:noAutofit/>
            </a:bodyPr>
            <a:lstStyle/>
            <a:p>
              <a:pPr>
                <a:buClr>
                  <a:srgbClr val="000000"/>
                </a:buClr>
                <a:buSzPts val="900"/>
              </a:pPr>
              <a:endParaRPr sz="1200">
                <a:solidFill>
                  <a:srgbClr val="5F5F5F"/>
                </a:solidFill>
                <a:latin typeface="Arial"/>
                <a:ea typeface="Arial"/>
                <a:cs typeface="Arial"/>
                <a:sym typeface="Arial"/>
              </a:endParaRPr>
            </a:p>
          </p:txBody>
        </p:sp>
        <p:grpSp>
          <p:nvGrpSpPr>
            <p:cNvPr id="459" name="Google Shape;459;p81"/>
            <p:cNvGrpSpPr/>
            <p:nvPr/>
          </p:nvGrpSpPr>
          <p:grpSpPr>
            <a:xfrm>
              <a:off x="3403375" y="2097333"/>
              <a:ext cx="3547054" cy="1020650"/>
              <a:chOff x="3403375" y="2097333"/>
              <a:chExt cx="3547054" cy="1020650"/>
            </a:xfrm>
          </p:grpSpPr>
          <p:grpSp>
            <p:nvGrpSpPr>
              <p:cNvPr id="460" name="Google Shape;460;p81"/>
              <p:cNvGrpSpPr/>
              <p:nvPr/>
            </p:nvGrpSpPr>
            <p:grpSpPr>
              <a:xfrm>
                <a:off x="6889524" y="3061739"/>
                <a:ext cx="60905" cy="56244"/>
                <a:chOff x="24506230" y="8619093"/>
                <a:chExt cx="57000" cy="55500"/>
              </a:xfrm>
            </p:grpSpPr>
            <p:cxnSp>
              <p:nvCxnSpPr>
                <p:cNvPr id="461" name="Google Shape;461;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62" name="Google Shape;462;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63" name="Google Shape;463;p81"/>
              <p:cNvGrpSpPr/>
              <p:nvPr/>
            </p:nvGrpSpPr>
            <p:grpSpPr>
              <a:xfrm>
                <a:off x="6477567" y="3061739"/>
                <a:ext cx="60905" cy="56244"/>
                <a:chOff x="24506230" y="8619093"/>
                <a:chExt cx="57000" cy="55500"/>
              </a:xfrm>
            </p:grpSpPr>
            <p:cxnSp>
              <p:nvCxnSpPr>
                <p:cNvPr id="464" name="Google Shape;464;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65" name="Google Shape;465;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66" name="Google Shape;466;p81"/>
              <p:cNvGrpSpPr/>
              <p:nvPr/>
            </p:nvGrpSpPr>
            <p:grpSpPr>
              <a:xfrm>
                <a:off x="6425180" y="3061739"/>
                <a:ext cx="60905" cy="56244"/>
                <a:chOff x="24506230" y="8619093"/>
                <a:chExt cx="57000" cy="55500"/>
              </a:xfrm>
            </p:grpSpPr>
            <p:cxnSp>
              <p:nvCxnSpPr>
                <p:cNvPr id="467" name="Google Shape;467;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68" name="Google Shape;468;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69" name="Google Shape;469;p81"/>
              <p:cNvGrpSpPr/>
              <p:nvPr/>
            </p:nvGrpSpPr>
            <p:grpSpPr>
              <a:xfrm>
                <a:off x="6391844" y="3061739"/>
                <a:ext cx="60905" cy="56244"/>
                <a:chOff x="24506230" y="8619093"/>
                <a:chExt cx="57000" cy="55500"/>
              </a:xfrm>
            </p:grpSpPr>
            <p:cxnSp>
              <p:nvCxnSpPr>
                <p:cNvPr id="470" name="Google Shape;470;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71" name="Google Shape;471;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72" name="Google Shape;472;p81"/>
              <p:cNvGrpSpPr/>
              <p:nvPr/>
            </p:nvGrpSpPr>
            <p:grpSpPr>
              <a:xfrm>
                <a:off x="6289450" y="3061739"/>
                <a:ext cx="60905" cy="56244"/>
                <a:chOff x="24506230" y="8619093"/>
                <a:chExt cx="57000" cy="55500"/>
              </a:xfrm>
            </p:grpSpPr>
            <p:cxnSp>
              <p:nvCxnSpPr>
                <p:cNvPr id="473" name="Google Shape;473;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74" name="Google Shape;474;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75" name="Google Shape;475;p81"/>
              <p:cNvGrpSpPr/>
              <p:nvPr/>
            </p:nvGrpSpPr>
            <p:grpSpPr>
              <a:xfrm>
                <a:off x="6118000" y="3061739"/>
                <a:ext cx="60905" cy="56244"/>
                <a:chOff x="24506230" y="8619093"/>
                <a:chExt cx="57000" cy="55500"/>
              </a:xfrm>
            </p:grpSpPr>
            <p:cxnSp>
              <p:nvCxnSpPr>
                <p:cNvPr id="476" name="Google Shape;476;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77" name="Google Shape;477;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78" name="Google Shape;478;p81"/>
              <p:cNvGrpSpPr/>
              <p:nvPr/>
            </p:nvGrpSpPr>
            <p:grpSpPr>
              <a:xfrm>
                <a:off x="5544119" y="3061739"/>
                <a:ext cx="60905" cy="56244"/>
                <a:chOff x="24506230" y="8619093"/>
                <a:chExt cx="57000" cy="55500"/>
              </a:xfrm>
            </p:grpSpPr>
            <p:cxnSp>
              <p:nvCxnSpPr>
                <p:cNvPr id="479" name="Google Shape;479;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80" name="Google Shape;480;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81" name="Google Shape;481;p81"/>
              <p:cNvGrpSpPr/>
              <p:nvPr/>
            </p:nvGrpSpPr>
            <p:grpSpPr>
              <a:xfrm>
                <a:off x="5513161" y="3061739"/>
                <a:ext cx="60905" cy="56244"/>
                <a:chOff x="24506230" y="8619093"/>
                <a:chExt cx="57000" cy="55500"/>
              </a:xfrm>
            </p:grpSpPr>
            <p:cxnSp>
              <p:nvCxnSpPr>
                <p:cNvPr id="482" name="Google Shape;482;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83" name="Google Shape;483;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84" name="Google Shape;484;p81"/>
              <p:cNvGrpSpPr/>
              <p:nvPr/>
            </p:nvGrpSpPr>
            <p:grpSpPr>
              <a:xfrm>
                <a:off x="5475061" y="3061739"/>
                <a:ext cx="60905" cy="56244"/>
                <a:chOff x="24506230" y="8619093"/>
                <a:chExt cx="57000" cy="55500"/>
              </a:xfrm>
            </p:grpSpPr>
            <p:cxnSp>
              <p:nvCxnSpPr>
                <p:cNvPr id="485" name="Google Shape;485;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86" name="Google Shape;486;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87" name="Google Shape;487;p81"/>
              <p:cNvGrpSpPr/>
              <p:nvPr/>
            </p:nvGrpSpPr>
            <p:grpSpPr>
              <a:xfrm>
                <a:off x="5410769" y="3061739"/>
                <a:ext cx="60905" cy="56244"/>
                <a:chOff x="24506230" y="8619093"/>
                <a:chExt cx="57000" cy="55500"/>
              </a:xfrm>
            </p:grpSpPr>
            <p:cxnSp>
              <p:nvCxnSpPr>
                <p:cNvPr id="488" name="Google Shape;488;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89" name="Google Shape;489;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90" name="Google Shape;490;p81"/>
              <p:cNvGrpSpPr/>
              <p:nvPr/>
            </p:nvGrpSpPr>
            <p:grpSpPr>
              <a:xfrm>
                <a:off x="3517675" y="2230683"/>
                <a:ext cx="60905" cy="56244"/>
                <a:chOff x="24506230" y="8619093"/>
                <a:chExt cx="57000" cy="55500"/>
              </a:xfrm>
            </p:grpSpPr>
            <p:cxnSp>
              <p:nvCxnSpPr>
                <p:cNvPr id="491" name="Google Shape;491;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92" name="Google Shape;492;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nvGrpSpPr>
              <p:cNvPr id="493" name="Google Shape;493;p81"/>
              <p:cNvGrpSpPr/>
              <p:nvPr/>
            </p:nvGrpSpPr>
            <p:grpSpPr>
              <a:xfrm>
                <a:off x="3403375" y="2097333"/>
                <a:ext cx="60905" cy="56244"/>
                <a:chOff x="24506230" y="8619093"/>
                <a:chExt cx="57000" cy="55500"/>
              </a:xfrm>
            </p:grpSpPr>
            <p:cxnSp>
              <p:nvCxnSpPr>
                <p:cNvPr id="494" name="Google Shape;494;p81"/>
                <p:cNvCxnSpPr/>
                <p:nvPr/>
              </p:nvCxnSpPr>
              <p:spPr>
                <a:xfrm>
                  <a:off x="24532409" y="8619093"/>
                  <a:ext cx="0" cy="55500"/>
                </a:xfrm>
                <a:prstGeom prst="straightConnector1">
                  <a:avLst/>
                </a:prstGeom>
                <a:noFill/>
                <a:ln w="19050" cap="flat" cmpd="sng">
                  <a:solidFill>
                    <a:srgbClr val="46648B"/>
                  </a:solidFill>
                  <a:prstDash val="solid"/>
                  <a:miter lim="800000"/>
                  <a:headEnd type="none" w="sm" len="sm"/>
                  <a:tailEnd type="none" w="sm" len="sm"/>
                </a:ln>
              </p:spPr>
            </p:cxnSp>
            <p:cxnSp>
              <p:nvCxnSpPr>
                <p:cNvPr id="495" name="Google Shape;495;p81"/>
                <p:cNvCxnSpPr/>
                <p:nvPr/>
              </p:nvCxnSpPr>
              <p:spPr>
                <a:xfrm>
                  <a:off x="24506230" y="8648355"/>
                  <a:ext cx="57000" cy="0"/>
                </a:xfrm>
                <a:prstGeom prst="straightConnector1">
                  <a:avLst/>
                </a:prstGeom>
                <a:noFill/>
                <a:ln w="19050" cap="flat" cmpd="sng">
                  <a:solidFill>
                    <a:srgbClr val="46648B"/>
                  </a:solidFill>
                  <a:prstDash val="solid"/>
                  <a:miter lim="800000"/>
                  <a:headEnd type="none" w="sm" len="sm"/>
                  <a:tailEnd type="none" w="sm" len="sm"/>
                </a:ln>
              </p:spPr>
            </p:cxnSp>
          </p:grpSp>
        </p:grpSp>
      </p:grpSp>
      <p:grpSp>
        <p:nvGrpSpPr>
          <p:cNvPr id="496" name="Google Shape;496;p81"/>
          <p:cNvGrpSpPr/>
          <p:nvPr/>
        </p:nvGrpSpPr>
        <p:grpSpPr>
          <a:xfrm>
            <a:off x="3267696" y="2223066"/>
            <a:ext cx="5597173" cy="2762700"/>
            <a:chOff x="2432099" y="1489350"/>
            <a:chExt cx="4197880" cy="2072025"/>
          </a:xfrm>
        </p:grpSpPr>
        <p:grpSp>
          <p:nvGrpSpPr>
            <p:cNvPr id="497" name="Google Shape;497;p81"/>
            <p:cNvGrpSpPr/>
            <p:nvPr/>
          </p:nvGrpSpPr>
          <p:grpSpPr>
            <a:xfrm>
              <a:off x="2432099" y="1489350"/>
              <a:ext cx="63091" cy="1612885"/>
              <a:chOff x="2574235" y="1419514"/>
              <a:chExt cx="51078" cy="1944641"/>
            </a:xfrm>
          </p:grpSpPr>
          <p:sp>
            <p:nvSpPr>
              <p:cNvPr id="498" name="Google Shape;498;p81"/>
              <p:cNvSpPr/>
              <p:nvPr/>
            </p:nvSpPr>
            <p:spPr>
              <a:xfrm>
                <a:off x="2574235" y="1419514"/>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499" name="Google Shape;499;p81"/>
              <p:cNvSpPr/>
              <p:nvPr/>
            </p:nvSpPr>
            <p:spPr>
              <a:xfrm>
                <a:off x="2574235" y="1909267"/>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0" name="Google Shape;500;p81"/>
              <p:cNvSpPr/>
              <p:nvPr/>
            </p:nvSpPr>
            <p:spPr>
              <a:xfrm>
                <a:off x="2574235" y="2394236"/>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1" name="Google Shape;501;p81"/>
              <p:cNvSpPr/>
              <p:nvPr/>
            </p:nvSpPr>
            <p:spPr>
              <a:xfrm>
                <a:off x="2574235" y="2879195"/>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2" name="Google Shape;502;p81"/>
              <p:cNvSpPr/>
              <p:nvPr/>
            </p:nvSpPr>
            <p:spPr>
              <a:xfrm>
                <a:off x="2574235" y="3364155"/>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grpSp>
          <p:nvGrpSpPr>
            <p:cNvPr id="503" name="Google Shape;503;p81"/>
            <p:cNvGrpSpPr/>
            <p:nvPr/>
          </p:nvGrpSpPr>
          <p:grpSpPr>
            <a:xfrm>
              <a:off x="2501112" y="3504658"/>
              <a:ext cx="4128867" cy="56717"/>
              <a:chOff x="2625327" y="3849246"/>
              <a:chExt cx="4475251" cy="51078"/>
            </a:xfrm>
          </p:grpSpPr>
          <p:sp>
            <p:nvSpPr>
              <p:cNvPr id="504" name="Google Shape;504;p81"/>
              <p:cNvSpPr/>
              <p:nvPr/>
            </p:nvSpPr>
            <p:spPr>
              <a:xfrm>
                <a:off x="3313826"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5" name="Google Shape;505;p81"/>
              <p:cNvSpPr/>
              <p:nvPr/>
            </p:nvSpPr>
            <p:spPr>
              <a:xfrm>
                <a:off x="4002325"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6" name="Google Shape;506;p81"/>
              <p:cNvSpPr/>
              <p:nvPr/>
            </p:nvSpPr>
            <p:spPr>
              <a:xfrm>
                <a:off x="4690824"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7" name="Google Shape;507;p81"/>
              <p:cNvSpPr/>
              <p:nvPr/>
            </p:nvSpPr>
            <p:spPr>
              <a:xfrm>
                <a:off x="5379339"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8" name="Google Shape;508;p81"/>
              <p:cNvSpPr/>
              <p:nvPr/>
            </p:nvSpPr>
            <p:spPr>
              <a:xfrm>
                <a:off x="606783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09" name="Google Shape;509;p81"/>
              <p:cNvSpPr/>
              <p:nvPr/>
            </p:nvSpPr>
            <p:spPr>
              <a:xfrm>
                <a:off x="262532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0" name="Google Shape;510;p81"/>
              <p:cNvSpPr/>
              <p:nvPr/>
            </p:nvSpPr>
            <p:spPr>
              <a:xfrm>
                <a:off x="296957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1" name="Google Shape;511;p81"/>
              <p:cNvSpPr/>
              <p:nvPr/>
            </p:nvSpPr>
            <p:spPr>
              <a:xfrm>
                <a:off x="365807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2" name="Google Shape;512;p81"/>
              <p:cNvSpPr/>
              <p:nvPr/>
            </p:nvSpPr>
            <p:spPr>
              <a:xfrm>
                <a:off x="4346582"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3" name="Google Shape;513;p81"/>
              <p:cNvSpPr/>
              <p:nvPr/>
            </p:nvSpPr>
            <p:spPr>
              <a:xfrm>
                <a:off x="5035081"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4" name="Google Shape;514;p81"/>
              <p:cNvSpPr/>
              <p:nvPr/>
            </p:nvSpPr>
            <p:spPr>
              <a:xfrm>
                <a:off x="5723580"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5" name="Google Shape;515;p81"/>
              <p:cNvSpPr/>
              <p:nvPr/>
            </p:nvSpPr>
            <p:spPr>
              <a:xfrm>
                <a:off x="6412079"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6" name="Google Shape;516;p81"/>
              <p:cNvSpPr/>
              <p:nvPr/>
            </p:nvSpPr>
            <p:spPr>
              <a:xfrm>
                <a:off x="675633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17" name="Google Shape;517;p81"/>
              <p:cNvSpPr/>
              <p:nvPr/>
            </p:nvSpPr>
            <p:spPr>
              <a:xfrm>
                <a:off x="710057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sp>
          <p:nvSpPr>
            <p:cNvPr id="518" name="Google Shape;518;p81"/>
            <p:cNvSpPr/>
            <p:nvPr/>
          </p:nvSpPr>
          <p:spPr>
            <a:xfrm>
              <a:off x="2432107" y="3504957"/>
              <a:ext cx="63151"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grpSp>
        <p:nvGrpSpPr>
          <p:cNvPr id="519" name="Google Shape;519;p81"/>
          <p:cNvGrpSpPr/>
          <p:nvPr/>
        </p:nvGrpSpPr>
        <p:grpSpPr>
          <a:xfrm>
            <a:off x="2184940" y="5235960"/>
            <a:ext cx="6512825" cy="639600"/>
            <a:chOff x="1637455" y="3804081"/>
            <a:chExt cx="4884619" cy="479700"/>
          </a:xfrm>
        </p:grpSpPr>
        <p:sp>
          <p:nvSpPr>
            <p:cNvPr id="520" name="Google Shape;520;p81"/>
            <p:cNvSpPr txBox="1"/>
            <p:nvPr/>
          </p:nvSpPr>
          <p:spPr>
            <a:xfrm>
              <a:off x="2428786" y="3938287"/>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40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40</a:t>
              </a:r>
              <a:endParaRPr sz="933">
                <a:solidFill>
                  <a:srgbClr val="5F5F5F"/>
                </a:solidFill>
                <a:latin typeface="Arial"/>
                <a:ea typeface="Arial"/>
                <a:cs typeface="Arial"/>
                <a:sym typeface="Arial"/>
              </a:endParaRPr>
            </a:p>
          </p:txBody>
        </p:sp>
        <p:sp>
          <p:nvSpPr>
            <p:cNvPr id="521" name="Google Shape;521;p81"/>
            <p:cNvSpPr txBox="1"/>
            <p:nvPr/>
          </p:nvSpPr>
          <p:spPr>
            <a:xfrm>
              <a:off x="2747746"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32</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23</a:t>
              </a:r>
              <a:endParaRPr sz="933">
                <a:solidFill>
                  <a:srgbClr val="5F5F5F"/>
                </a:solidFill>
                <a:latin typeface="Arial"/>
                <a:ea typeface="Arial"/>
                <a:cs typeface="Arial"/>
                <a:sym typeface="Arial"/>
              </a:endParaRPr>
            </a:p>
          </p:txBody>
        </p:sp>
        <p:sp>
          <p:nvSpPr>
            <p:cNvPr id="522" name="Google Shape;522;p81"/>
            <p:cNvSpPr txBox="1"/>
            <p:nvPr/>
          </p:nvSpPr>
          <p:spPr>
            <a:xfrm>
              <a:off x="3066707"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12</a:t>
              </a:r>
              <a:endParaRPr sz="933">
                <a:solidFill>
                  <a:srgbClr val="5F5F5F"/>
                </a:solidFill>
                <a:latin typeface="Arial"/>
                <a:ea typeface="Arial"/>
                <a:cs typeface="Arial"/>
                <a:sym typeface="Arial"/>
              </a:endParaRPr>
            </a:p>
          </p:txBody>
        </p:sp>
        <p:sp>
          <p:nvSpPr>
            <p:cNvPr id="523" name="Google Shape;523;p81"/>
            <p:cNvSpPr txBox="1"/>
            <p:nvPr/>
          </p:nvSpPr>
          <p:spPr>
            <a:xfrm>
              <a:off x="3385668" y="3938287"/>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5</a:t>
              </a:r>
              <a:endParaRPr sz="933">
                <a:solidFill>
                  <a:srgbClr val="5F5F5F"/>
                </a:solidFill>
                <a:latin typeface="Arial"/>
                <a:ea typeface="Arial"/>
                <a:cs typeface="Arial"/>
                <a:sym typeface="Arial"/>
              </a:endParaRPr>
            </a:p>
          </p:txBody>
        </p:sp>
        <p:sp>
          <p:nvSpPr>
            <p:cNvPr id="524" name="Google Shape;524;p81"/>
            <p:cNvSpPr txBox="1"/>
            <p:nvPr/>
          </p:nvSpPr>
          <p:spPr>
            <a:xfrm>
              <a:off x="3704628"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19</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5</a:t>
              </a:r>
              <a:endParaRPr sz="933">
                <a:solidFill>
                  <a:srgbClr val="5F5F5F"/>
                </a:solidFill>
                <a:latin typeface="Arial"/>
                <a:ea typeface="Arial"/>
                <a:cs typeface="Arial"/>
                <a:sym typeface="Arial"/>
              </a:endParaRPr>
            </a:p>
          </p:txBody>
        </p:sp>
        <p:sp>
          <p:nvSpPr>
            <p:cNvPr id="525" name="Google Shape;525;p81"/>
            <p:cNvSpPr txBox="1"/>
            <p:nvPr/>
          </p:nvSpPr>
          <p:spPr>
            <a:xfrm>
              <a:off x="4023588"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526" name="Google Shape;526;p81"/>
            <p:cNvSpPr txBox="1"/>
            <p:nvPr/>
          </p:nvSpPr>
          <p:spPr>
            <a:xfrm>
              <a:off x="4342550" y="3938287"/>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15</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527" name="Google Shape;527;p81"/>
            <p:cNvSpPr txBox="1"/>
            <p:nvPr/>
          </p:nvSpPr>
          <p:spPr>
            <a:xfrm>
              <a:off x="4661511"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12</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528" name="Google Shape;528;p81"/>
            <p:cNvSpPr txBox="1"/>
            <p:nvPr/>
          </p:nvSpPr>
          <p:spPr>
            <a:xfrm>
              <a:off x="4980471"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11</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529" name="Google Shape;529;p81"/>
            <p:cNvSpPr txBox="1"/>
            <p:nvPr/>
          </p:nvSpPr>
          <p:spPr>
            <a:xfrm>
              <a:off x="5299433" y="3938287"/>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530" name="Google Shape;530;p81"/>
            <p:cNvSpPr txBox="1"/>
            <p:nvPr/>
          </p:nvSpPr>
          <p:spPr>
            <a:xfrm>
              <a:off x="5618393"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a:t>
              </a:r>
              <a:endParaRPr sz="933">
                <a:solidFill>
                  <a:srgbClr val="5F5F5F"/>
                </a:solidFill>
                <a:latin typeface="Arial"/>
                <a:ea typeface="Arial"/>
                <a:cs typeface="Arial"/>
                <a:sym typeface="Arial"/>
              </a:endParaRPr>
            </a:p>
          </p:txBody>
        </p:sp>
        <p:sp>
          <p:nvSpPr>
            <p:cNvPr id="531" name="Google Shape;531;p81"/>
            <p:cNvSpPr txBox="1"/>
            <p:nvPr/>
          </p:nvSpPr>
          <p:spPr>
            <a:xfrm>
              <a:off x="5937353"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5</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a:t>
              </a:r>
              <a:endParaRPr sz="933">
                <a:solidFill>
                  <a:srgbClr val="5F5F5F"/>
                </a:solidFill>
                <a:latin typeface="Arial"/>
                <a:ea typeface="Arial"/>
                <a:cs typeface="Arial"/>
                <a:sym typeface="Arial"/>
              </a:endParaRPr>
            </a:p>
          </p:txBody>
        </p:sp>
        <p:sp>
          <p:nvSpPr>
            <p:cNvPr id="532" name="Google Shape;532;p81"/>
            <p:cNvSpPr txBox="1"/>
            <p:nvPr/>
          </p:nvSpPr>
          <p:spPr>
            <a:xfrm>
              <a:off x="6256314"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a:t>
              </a:r>
              <a:endParaRPr sz="933">
                <a:solidFill>
                  <a:srgbClr val="5F5F5F"/>
                </a:solidFill>
                <a:latin typeface="Arial"/>
                <a:ea typeface="Arial"/>
                <a:cs typeface="Arial"/>
                <a:sym typeface="Arial"/>
              </a:endParaRPr>
            </a:p>
          </p:txBody>
        </p:sp>
        <p:sp>
          <p:nvSpPr>
            <p:cNvPr id="533" name="Google Shape;533;p81"/>
            <p:cNvSpPr txBox="1"/>
            <p:nvPr/>
          </p:nvSpPr>
          <p:spPr>
            <a:xfrm>
              <a:off x="6389174" y="4059046"/>
              <a:ext cx="132900" cy="1206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a:t>
              </a:r>
              <a:endParaRPr sz="933">
                <a:solidFill>
                  <a:srgbClr val="5F5F5F"/>
                </a:solidFill>
                <a:latin typeface="Arial"/>
                <a:ea typeface="Arial"/>
                <a:cs typeface="Arial"/>
                <a:sym typeface="Arial"/>
              </a:endParaRPr>
            </a:p>
          </p:txBody>
        </p:sp>
        <p:sp>
          <p:nvSpPr>
            <p:cNvPr id="534" name="Google Shape;534;p81"/>
            <p:cNvSpPr txBox="1"/>
            <p:nvPr/>
          </p:nvSpPr>
          <p:spPr>
            <a:xfrm>
              <a:off x="6096834"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a:t>
              </a:r>
              <a:endParaRPr sz="933">
                <a:solidFill>
                  <a:srgbClr val="5F5F5F"/>
                </a:solidFill>
                <a:latin typeface="Arial"/>
                <a:ea typeface="Arial"/>
                <a:cs typeface="Arial"/>
                <a:sym typeface="Arial"/>
              </a:endParaRPr>
            </a:p>
          </p:txBody>
        </p:sp>
        <p:sp>
          <p:nvSpPr>
            <p:cNvPr id="535" name="Google Shape;535;p81"/>
            <p:cNvSpPr txBox="1"/>
            <p:nvPr/>
          </p:nvSpPr>
          <p:spPr>
            <a:xfrm>
              <a:off x="5777873"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a:t>
              </a:r>
              <a:endParaRPr sz="933">
                <a:solidFill>
                  <a:srgbClr val="5F5F5F"/>
                </a:solidFill>
                <a:latin typeface="Arial"/>
                <a:ea typeface="Arial"/>
                <a:cs typeface="Arial"/>
                <a:sym typeface="Arial"/>
              </a:endParaRPr>
            </a:p>
          </p:txBody>
        </p:sp>
        <p:sp>
          <p:nvSpPr>
            <p:cNvPr id="536" name="Google Shape;536;p81"/>
            <p:cNvSpPr txBox="1"/>
            <p:nvPr/>
          </p:nvSpPr>
          <p:spPr>
            <a:xfrm>
              <a:off x="5458913"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537" name="Google Shape;537;p81"/>
            <p:cNvSpPr txBox="1"/>
            <p:nvPr/>
          </p:nvSpPr>
          <p:spPr>
            <a:xfrm>
              <a:off x="5139953"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538" name="Google Shape;538;p81"/>
            <p:cNvSpPr txBox="1"/>
            <p:nvPr/>
          </p:nvSpPr>
          <p:spPr>
            <a:xfrm>
              <a:off x="4820991"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11</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539" name="Google Shape;539;p81"/>
            <p:cNvSpPr txBox="1"/>
            <p:nvPr/>
          </p:nvSpPr>
          <p:spPr>
            <a:xfrm>
              <a:off x="4502030"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14</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540" name="Google Shape;540;p81"/>
            <p:cNvSpPr txBox="1"/>
            <p:nvPr/>
          </p:nvSpPr>
          <p:spPr>
            <a:xfrm>
              <a:off x="4183070"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541" name="Google Shape;541;p81"/>
            <p:cNvSpPr txBox="1"/>
            <p:nvPr/>
          </p:nvSpPr>
          <p:spPr>
            <a:xfrm>
              <a:off x="3864108"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19</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5</a:t>
              </a:r>
              <a:endParaRPr sz="1867">
                <a:solidFill>
                  <a:srgbClr val="000000"/>
                </a:solidFill>
                <a:latin typeface="Arial"/>
                <a:ea typeface="Arial"/>
                <a:cs typeface="Arial"/>
                <a:sym typeface="Arial"/>
              </a:endParaRPr>
            </a:p>
          </p:txBody>
        </p:sp>
        <p:sp>
          <p:nvSpPr>
            <p:cNvPr id="542" name="Google Shape;542;p81"/>
            <p:cNvSpPr txBox="1"/>
            <p:nvPr/>
          </p:nvSpPr>
          <p:spPr>
            <a:xfrm>
              <a:off x="3545148"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21</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5</a:t>
              </a:r>
              <a:endParaRPr sz="933">
                <a:solidFill>
                  <a:srgbClr val="5F5F5F"/>
                </a:solidFill>
                <a:latin typeface="Arial"/>
                <a:ea typeface="Arial"/>
                <a:cs typeface="Arial"/>
                <a:sym typeface="Arial"/>
              </a:endParaRPr>
            </a:p>
          </p:txBody>
        </p:sp>
        <p:sp>
          <p:nvSpPr>
            <p:cNvPr id="543" name="Google Shape;543;p81"/>
            <p:cNvSpPr txBox="1"/>
            <p:nvPr/>
          </p:nvSpPr>
          <p:spPr>
            <a:xfrm>
              <a:off x="3226188"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24</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8</a:t>
              </a:r>
              <a:endParaRPr sz="933">
                <a:solidFill>
                  <a:srgbClr val="5F5F5F"/>
                </a:solidFill>
                <a:latin typeface="Arial"/>
                <a:ea typeface="Arial"/>
                <a:cs typeface="Arial"/>
                <a:sym typeface="Arial"/>
              </a:endParaRPr>
            </a:p>
          </p:txBody>
        </p:sp>
        <p:sp>
          <p:nvSpPr>
            <p:cNvPr id="544" name="Google Shape;544;p81"/>
            <p:cNvSpPr txBox="1"/>
            <p:nvPr/>
          </p:nvSpPr>
          <p:spPr>
            <a:xfrm>
              <a:off x="2907227"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18</a:t>
              </a:r>
              <a:endParaRPr sz="933">
                <a:solidFill>
                  <a:srgbClr val="5F5F5F"/>
                </a:solidFill>
                <a:latin typeface="Arial"/>
                <a:ea typeface="Arial"/>
                <a:cs typeface="Arial"/>
                <a:sym typeface="Arial"/>
              </a:endParaRPr>
            </a:p>
          </p:txBody>
        </p:sp>
        <p:sp>
          <p:nvSpPr>
            <p:cNvPr id="545" name="Google Shape;545;p81"/>
            <p:cNvSpPr txBox="1"/>
            <p:nvPr/>
          </p:nvSpPr>
          <p:spPr>
            <a:xfrm>
              <a:off x="2588266" y="393810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28</a:t>
              </a:r>
              <a:endParaRPr sz="933">
                <a:solidFill>
                  <a:srgbClr val="5F5F5F"/>
                </a:solidFill>
                <a:latin typeface="Arial"/>
                <a:ea typeface="Arial"/>
                <a:cs typeface="Arial"/>
                <a:sym typeface="Arial"/>
              </a:endParaRPr>
            </a:p>
          </p:txBody>
        </p:sp>
        <p:sp>
          <p:nvSpPr>
            <p:cNvPr id="546" name="Google Shape;546;p81"/>
            <p:cNvSpPr txBox="1"/>
            <p:nvPr/>
          </p:nvSpPr>
          <p:spPr>
            <a:xfrm>
              <a:off x="1637455" y="3804081"/>
              <a:ext cx="735300" cy="479700"/>
            </a:xfrm>
            <a:prstGeom prst="rect">
              <a:avLst/>
            </a:prstGeom>
            <a:noFill/>
            <a:ln>
              <a:noFill/>
            </a:ln>
          </p:spPr>
          <p:txBody>
            <a:bodyPr spcFirstLastPara="1" wrap="square" lIns="0" tIns="30467" rIns="0" bIns="0" anchor="t" anchorCtr="0">
              <a:noAutofit/>
            </a:bodyPr>
            <a:lstStyle/>
            <a:p>
              <a:pPr marL="16933">
                <a:buClr>
                  <a:srgbClr val="000000"/>
                </a:buClr>
                <a:buSzPts val="700"/>
              </a:pPr>
              <a:r>
                <a:rPr lang="en" sz="933">
                  <a:solidFill>
                    <a:srgbClr val="5F5F5F"/>
                  </a:solidFill>
                  <a:latin typeface="Arial"/>
                  <a:ea typeface="Arial"/>
                  <a:cs typeface="Arial"/>
                  <a:sym typeface="Arial"/>
                </a:rPr>
                <a:t>No. at risk</a:t>
              </a:r>
              <a:endParaRPr sz="1867">
                <a:solidFill>
                  <a:srgbClr val="000000"/>
                </a:solidFill>
                <a:latin typeface="Arial"/>
                <a:ea typeface="Arial"/>
                <a:cs typeface="Arial"/>
                <a:sym typeface="Arial"/>
              </a:endParaRPr>
            </a:p>
            <a:p>
              <a:pPr marL="16933">
                <a:spcBef>
                  <a:spcPts val="107"/>
                </a:spcBef>
                <a:buClr>
                  <a:srgbClr val="000000"/>
                </a:buClr>
                <a:buSzPts val="700"/>
              </a:pPr>
              <a:r>
                <a:rPr lang="en" sz="933">
                  <a:solidFill>
                    <a:srgbClr val="5F5F5F"/>
                  </a:solidFill>
                  <a:latin typeface="Arial"/>
                  <a:ea typeface="Arial"/>
                  <a:cs typeface="Arial"/>
                  <a:sym typeface="Arial"/>
                </a:rPr>
                <a:t>Pola + BR (Ph II) </a:t>
              </a:r>
              <a:endParaRPr sz="933">
                <a:solidFill>
                  <a:srgbClr val="5F5F5F"/>
                </a:solidFill>
                <a:latin typeface="Arial"/>
                <a:ea typeface="Arial"/>
                <a:cs typeface="Arial"/>
                <a:sym typeface="Arial"/>
              </a:endParaRPr>
            </a:p>
            <a:p>
              <a:pPr marL="16933">
                <a:spcBef>
                  <a:spcPts val="107"/>
                </a:spcBef>
                <a:buClr>
                  <a:srgbClr val="000000"/>
                </a:buClr>
                <a:buSzPts val="700"/>
              </a:pPr>
              <a:r>
                <a:rPr lang="en" sz="933">
                  <a:solidFill>
                    <a:srgbClr val="5F5F5F"/>
                  </a:solidFill>
                  <a:latin typeface="Arial"/>
                  <a:ea typeface="Arial"/>
                  <a:cs typeface="Arial"/>
                  <a:sym typeface="Arial"/>
                </a:rPr>
                <a:t>BR (Ph II)	</a:t>
              </a:r>
              <a:endParaRPr sz="933">
                <a:solidFill>
                  <a:srgbClr val="5F5F5F"/>
                </a:solidFill>
                <a:latin typeface="Arial"/>
                <a:ea typeface="Arial"/>
                <a:cs typeface="Arial"/>
                <a:sym typeface="Arial"/>
              </a:endParaRPr>
            </a:p>
          </p:txBody>
        </p:sp>
      </p:grpSp>
      <p:sp>
        <p:nvSpPr>
          <p:cNvPr id="547" name="Google Shape;547;p81"/>
          <p:cNvSpPr txBox="1"/>
          <p:nvPr/>
        </p:nvSpPr>
        <p:spPr>
          <a:xfrm>
            <a:off x="2698417" y="2107276"/>
            <a:ext cx="5232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100</a:t>
            </a:r>
            <a:endParaRPr sz="1333">
              <a:solidFill>
                <a:srgbClr val="5F5F5F"/>
              </a:solidFill>
              <a:latin typeface="Arial"/>
              <a:ea typeface="Arial"/>
              <a:cs typeface="Arial"/>
              <a:sym typeface="Arial"/>
            </a:endParaRPr>
          </a:p>
        </p:txBody>
      </p:sp>
      <p:sp>
        <p:nvSpPr>
          <p:cNvPr id="548" name="Google Shape;548;p81"/>
          <p:cNvSpPr txBox="1"/>
          <p:nvPr/>
        </p:nvSpPr>
        <p:spPr>
          <a:xfrm>
            <a:off x="2818620" y="2632488"/>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80</a:t>
            </a:r>
            <a:endParaRPr sz="1333">
              <a:solidFill>
                <a:srgbClr val="5F5F5F"/>
              </a:solidFill>
              <a:latin typeface="Arial"/>
              <a:ea typeface="Arial"/>
              <a:cs typeface="Arial"/>
              <a:sym typeface="Arial"/>
            </a:endParaRPr>
          </a:p>
        </p:txBody>
      </p:sp>
      <p:sp>
        <p:nvSpPr>
          <p:cNvPr id="549" name="Google Shape;549;p81"/>
          <p:cNvSpPr txBox="1"/>
          <p:nvPr/>
        </p:nvSpPr>
        <p:spPr>
          <a:xfrm>
            <a:off x="2818620" y="3169656"/>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60</a:t>
            </a:r>
            <a:endParaRPr sz="1333">
              <a:solidFill>
                <a:srgbClr val="5F5F5F"/>
              </a:solidFill>
              <a:latin typeface="Arial"/>
              <a:ea typeface="Arial"/>
              <a:cs typeface="Arial"/>
              <a:sym typeface="Arial"/>
            </a:endParaRPr>
          </a:p>
        </p:txBody>
      </p:sp>
      <p:sp>
        <p:nvSpPr>
          <p:cNvPr id="550" name="Google Shape;550;p81"/>
          <p:cNvSpPr txBox="1"/>
          <p:nvPr/>
        </p:nvSpPr>
        <p:spPr>
          <a:xfrm>
            <a:off x="2818620" y="3706824"/>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40</a:t>
            </a:r>
            <a:endParaRPr sz="1333">
              <a:solidFill>
                <a:srgbClr val="5F5F5F"/>
              </a:solidFill>
              <a:latin typeface="Arial"/>
              <a:ea typeface="Arial"/>
              <a:cs typeface="Arial"/>
              <a:sym typeface="Arial"/>
            </a:endParaRPr>
          </a:p>
        </p:txBody>
      </p:sp>
      <p:sp>
        <p:nvSpPr>
          <p:cNvPr id="551" name="Google Shape;551;p81"/>
          <p:cNvSpPr txBox="1"/>
          <p:nvPr/>
        </p:nvSpPr>
        <p:spPr>
          <a:xfrm>
            <a:off x="2818620" y="4243991"/>
            <a:ext cx="4028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20</a:t>
            </a:r>
            <a:endParaRPr sz="1333">
              <a:solidFill>
                <a:srgbClr val="5F5F5F"/>
              </a:solidFill>
              <a:latin typeface="Arial"/>
              <a:ea typeface="Arial"/>
              <a:cs typeface="Arial"/>
              <a:sym typeface="Arial"/>
            </a:endParaRPr>
          </a:p>
        </p:txBody>
      </p:sp>
      <p:sp>
        <p:nvSpPr>
          <p:cNvPr id="552" name="Google Shape;552;p81"/>
          <p:cNvSpPr txBox="1"/>
          <p:nvPr/>
        </p:nvSpPr>
        <p:spPr>
          <a:xfrm>
            <a:off x="3069624" y="4781159"/>
            <a:ext cx="152000" cy="2224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0</a:t>
            </a:r>
            <a:endParaRPr sz="1333">
              <a:solidFill>
                <a:srgbClr val="5F5F5F"/>
              </a:solidFill>
              <a:latin typeface="Arial"/>
              <a:ea typeface="Arial"/>
              <a:cs typeface="Arial"/>
              <a:sym typeface="Arial"/>
            </a:endParaRPr>
          </a:p>
        </p:txBody>
      </p:sp>
      <p:cxnSp>
        <p:nvCxnSpPr>
          <p:cNvPr id="553" name="Google Shape;553;p81"/>
          <p:cNvCxnSpPr/>
          <p:nvPr/>
        </p:nvCxnSpPr>
        <p:spPr>
          <a:xfrm>
            <a:off x="4141495" y="3572471"/>
            <a:ext cx="0" cy="1335600"/>
          </a:xfrm>
          <a:prstGeom prst="straightConnector1">
            <a:avLst/>
          </a:prstGeom>
          <a:noFill/>
          <a:ln w="19050" cap="flat" cmpd="sng">
            <a:solidFill>
              <a:schemeClr val="dk2"/>
            </a:solidFill>
            <a:prstDash val="dash"/>
            <a:round/>
            <a:headEnd type="none" w="sm" len="sm"/>
            <a:tailEnd type="none" w="sm" len="sm"/>
          </a:ln>
        </p:spPr>
      </p:cxnSp>
      <p:sp>
        <p:nvSpPr>
          <p:cNvPr id="554" name="Google Shape;554;p81"/>
          <p:cNvSpPr/>
          <p:nvPr/>
        </p:nvSpPr>
        <p:spPr>
          <a:xfrm>
            <a:off x="3360754" y="3200153"/>
            <a:ext cx="2637905" cy="1335579"/>
          </a:xfrm>
          <a:custGeom>
            <a:avLst/>
            <a:gdLst/>
            <a:ahLst/>
            <a:cxnLst/>
            <a:rect l="l" t="t" r="r" b="b"/>
            <a:pathLst>
              <a:path w="1978429" h="1001684" extrusionOk="0">
                <a:moveTo>
                  <a:pt x="0" y="0"/>
                </a:moveTo>
                <a:lnTo>
                  <a:pt x="1978429" y="0"/>
                </a:lnTo>
                <a:lnTo>
                  <a:pt x="1978429" y="1001684"/>
                </a:lnTo>
              </a:path>
            </a:pathLst>
          </a:custGeom>
          <a:noFill/>
          <a:ln>
            <a:noFill/>
          </a:ln>
        </p:spPr>
        <p:txBody>
          <a:bodyPr spcFirstLastPara="1" wrap="square" lIns="121900" tIns="60933" rIns="121900" bIns="60933" anchor="ctr" anchorCtr="0">
            <a:noAutofit/>
          </a:bodyPr>
          <a:lstStyle/>
          <a:p>
            <a:pPr algn="ctr">
              <a:buClr>
                <a:srgbClr val="000000"/>
              </a:buClr>
              <a:buSzPts val="1800"/>
            </a:pPr>
            <a:endParaRPr sz="2400">
              <a:solidFill>
                <a:srgbClr val="5F5F5F"/>
              </a:solidFill>
              <a:latin typeface="Arial"/>
              <a:ea typeface="Arial"/>
              <a:cs typeface="Arial"/>
              <a:sym typeface="Arial"/>
            </a:endParaRPr>
          </a:p>
        </p:txBody>
      </p:sp>
      <p:cxnSp>
        <p:nvCxnSpPr>
          <p:cNvPr id="555" name="Google Shape;555;p81"/>
          <p:cNvCxnSpPr/>
          <p:nvPr/>
        </p:nvCxnSpPr>
        <p:spPr>
          <a:xfrm>
            <a:off x="5364353" y="3572471"/>
            <a:ext cx="0" cy="1336400"/>
          </a:xfrm>
          <a:prstGeom prst="straightConnector1">
            <a:avLst/>
          </a:prstGeom>
          <a:noFill/>
          <a:ln w="19050" cap="flat" cmpd="sng">
            <a:solidFill>
              <a:schemeClr val="dk2"/>
            </a:solidFill>
            <a:prstDash val="dash"/>
            <a:round/>
            <a:headEnd type="none" w="sm" len="sm"/>
            <a:tailEnd type="none" w="sm" len="sm"/>
          </a:ln>
        </p:spPr>
      </p:cxnSp>
      <p:cxnSp>
        <p:nvCxnSpPr>
          <p:cNvPr id="556" name="Google Shape;556;p81"/>
          <p:cNvCxnSpPr/>
          <p:nvPr/>
        </p:nvCxnSpPr>
        <p:spPr>
          <a:xfrm rot="10800000">
            <a:off x="3360888" y="3573437"/>
            <a:ext cx="2028800" cy="0"/>
          </a:xfrm>
          <a:prstGeom prst="straightConnector1">
            <a:avLst/>
          </a:prstGeom>
          <a:noFill/>
          <a:ln w="19050" cap="flat" cmpd="sng">
            <a:solidFill>
              <a:schemeClr val="dk2"/>
            </a:solidFill>
            <a:prstDash val="dash"/>
            <a:round/>
            <a:headEnd type="none" w="sm" len="sm"/>
            <a:tailEnd type="none" w="sm" len="sm"/>
          </a:ln>
        </p:spPr>
      </p:cxnSp>
      <p:grpSp>
        <p:nvGrpSpPr>
          <p:cNvPr id="557" name="Google Shape;557;p81"/>
          <p:cNvGrpSpPr/>
          <p:nvPr/>
        </p:nvGrpSpPr>
        <p:grpSpPr>
          <a:xfrm>
            <a:off x="7038002" y="2427801"/>
            <a:ext cx="1718687" cy="605540"/>
            <a:chOff x="5274801" y="1878275"/>
            <a:chExt cx="1289015" cy="454155"/>
          </a:xfrm>
        </p:grpSpPr>
        <p:cxnSp>
          <p:nvCxnSpPr>
            <p:cNvPr id="558" name="Google Shape;558;p81"/>
            <p:cNvCxnSpPr/>
            <p:nvPr/>
          </p:nvCxnSpPr>
          <p:spPr>
            <a:xfrm>
              <a:off x="5274801" y="2105791"/>
              <a:ext cx="174000" cy="0"/>
            </a:xfrm>
            <a:prstGeom prst="straightConnector1">
              <a:avLst/>
            </a:prstGeom>
            <a:noFill/>
            <a:ln w="28575" cap="flat" cmpd="sng">
              <a:solidFill>
                <a:schemeClr val="accent1"/>
              </a:solidFill>
              <a:prstDash val="solid"/>
              <a:miter lim="800000"/>
              <a:headEnd type="none" w="sm" len="sm"/>
              <a:tailEnd type="none" w="sm" len="sm"/>
            </a:ln>
          </p:spPr>
        </p:cxnSp>
        <p:cxnSp>
          <p:nvCxnSpPr>
            <p:cNvPr id="559" name="Google Shape;559;p81"/>
            <p:cNvCxnSpPr/>
            <p:nvPr/>
          </p:nvCxnSpPr>
          <p:spPr>
            <a:xfrm>
              <a:off x="5274801" y="1999476"/>
              <a:ext cx="174000" cy="0"/>
            </a:xfrm>
            <a:prstGeom prst="straightConnector1">
              <a:avLst/>
            </a:prstGeom>
            <a:noFill/>
            <a:ln w="28575" cap="flat" cmpd="sng">
              <a:solidFill>
                <a:schemeClr val="lt2"/>
              </a:solidFill>
              <a:prstDash val="solid"/>
              <a:miter lim="800000"/>
              <a:headEnd type="none" w="sm" len="sm"/>
              <a:tailEnd type="none" w="sm" len="sm"/>
            </a:ln>
          </p:spPr>
        </p:cxnSp>
        <p:sp>
          <p:nvSpPr>
            <p:cNvPr id="560" name="Google Shape;560;p81"/>
            <p:cNvSpPr txBox="1"/>
            <p:nvPr/>
          </p:nvSpPr>
          <p:spPr>
            <a:xfrm>
              <a:off x="5468516" y="1878275"/>
              <a:ext cx="1095300" cy="2307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Pola + BR (N=40)</a:t>
              </a:r>
              <a:endParaRPr sz="1867">
                <a:solidFill>
                  <a:srgbClr val="000000"/>
                </a:solidFill>
                <a:latin typeface="Arial"/>
                <a:ea typeface="Arial"/>
                <a:cs typeface="Arial"/>
                <a:sym typeface="Arial"/>
              </a:endParaRPr>
            </a:p>
          </p:txBody>
        </p:sp>
        <p:sp>
          <p:nvSpPr>
            <p:cNvPr id="561" name="Google Shape;561;p81"/>
            <p:cNvSpPr txBox="1"/>
            <p:nvPr/>
          </p:nvSpPr>
          <p:spPr>
            <a:xfrm>
              <a:off x="5468517" y="1990003"/>
              <a:ext cx="732900" cy="2307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BR (N=40)</a:t>
              </a:r>
              <a:endParaRPr sz="1867">
                <a:solidFill>
                  <a:srgbClr val="000000"/>
                </a:solidFill>
                <a:latin typeface="Arial"/>
                <a:ea typeface="Arial"/>
                <a:cs typeface="Arial"/>
                <a:sym typeface="Arial"/>
              </a:endParaRPr>
            </a:p>
          </p:txBody>
        </p:sp>
        <p:sp>
          <p:nvSpPr>
            <p:cNvPr id="562" name="Google Shape;562;p81"/>
            <p:cNvSpPr txBox="1"/>
            <p:nvPr/>
          </p:nvSpPr>
          <p:spPr>
            <a:xfrm>
              <a:off x="5468517" y="2101730"/>
              <a:ext cx="684900" cy="2307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Censored</a:t>
              </a:r>
              <a:endParaRPr sz="1867">
                <a:solidFill>
                  <a:srgbClr val="000000"/>
                </a:solidFill>
                <a:latin typeface="Arial"/>
                <a:ea typeface="Arial"/>
                <a:cs typeface="Arial"/>
                <a:sym typeface="Arial"/>
              </a:endParaRPr>
            </a:p>
          </p:txBody>
        </p:sp>
        <p:grpSp>
          <p:nvGrpSpPr>
            <p:cNvPr id="563" name="Google Shape;563;p81"/>
            <p:cNvGrpSpPr/>
            <p:nvPr/>
          </p:nvGrpSpPr>
          <p:grpSpPr>
            <a:xfrm>
              <a:off x="5334480" y="2177214"/>
              <a:ext cx="81369" cy="69323"/>
              <a:chOff x="22785625" y="7111170"/>
              <a:chExt cx="55500" cy="57000"/>
            </a:xfrm>
          </p:grpSpPr>
          <p:cxnSp>
            <p:nvCxnSpPr>
              <p:cNvPr id="564" name="Google Shape;564;p81"/>
              <p:cNvCxnSpPr/>
              <p:nvPr/>
            </p:nvCxnSpPr>
            <p:spPr>
              <a:xfrm>
                <a:off x="22813347" y="7111170"/>
                <a:ext cx="0" cy="57000"/>
              </a:xfrm>
              <a:prstGeom prst="straightConnector1">
                <a:avLst/>
              </a:prstGeom>
              <a:noFill/>
              <a:ln w="28575" cap="flat" cmpd="sng">
                <a:solidFill>
                  <a:schemeClr val="dk1"/>
                </a:solidFill>
                <a:prstDash val="solid"/>
                <a:miter lim="800000"/>
                <a:headEnd type="none" w="sm" len="sm"/>
                <a:tailEnd type="none" w="sm" len="sm"/>
              </a:ln>
            </p:spPr>
          </p:cxnSp>
          <p:cxnSp>
            <p:nvCxnSpPr>
              <p:cNvPr id="565" name="Google Shape;565;p81"/>
              <p:cNvCxnSpPr/>
              <p:nvPr/>
            </p:nvCxnSpPr>
            <p:spPr>
              <a:xfrm>
                <a:off x="22785625" y="7139662"/>
                <a:ext cx="55500" cy="0"/>
              </a:xfrm>
              <a:prstGeom prst="straightConnector1">
                <a:avLst/>
              </a:prstGeom>
              <a:noFill/>
              <a:ln w="28575" cap="flat" cmpd="sng">
                <a:solidFill>
                  <a:schemeClr val="dk1"/>
                </a:solidFill>
                <a:prstDash val="solid"/>
                <a:miter lim="800000"/>
                <a:headEnd type="none" w="sm" len="sm"/>
                <a:tailEnd type="none" w="sm" len="sm"/>
              </a:ln>
            </p:spPr>
          </p:cxnSp>
        </p:grpSp>
      </p:grpSp>
      <p:sp>
        <p:nvSpPr>
          <p:cNvPr id="566" name="Google Shape;566;p81"/>
          <p:cNvSpPr/>
          <p:nvPr/>
        </p:nvSpPr>
        <p:spPr>
          <a:xfrm>
            <a:off x="4126275" y="1748368"/>
            <a:ext cx="4224800" cy="332400"/>
          </a:xfrm>
          <a:prstGeom prst="roundRect">
            <a:avLst>
              <a:gd name="adj" fmla="val 50000"/>
            </a:avLst>
          </a:prstGeom>
          <a:solidFill>
            <a:schemeClr val="lt2"/>
          </a:solidFill>
          <a:ln>
            <a:noFill/>
          </a:ln>
        </p:spPr>
        <p:txBody>
          <a:bodyPr spcFirstLastPara="1" wrap="square" lIns="0" tIns="60933" rIns="0" bIns="60933" anchor="ctr" anchorCtr="0">
            <a:noAutofit/>
          </a:bodyPr>
          <a:lstStyle/>
          <a:p>
            <a:pPr algn="ctr">
              <a:buClr>
                <a:srgbClr val="000000"/>
              </a:buClr>
              <a:buSzPts val="1051"/>
            </a:pPr>
            <a:r>
              <a:rPr lang="en" sz="1401">
                <a:solidFill>
                  <a:schemeClr val="accent2"/>
                </a:solidFill>
                <a:latin typeface="Arial"/>
                <a:ea typeface="Arial"/>
                <a:cs typeface="Arial"/>
                <a:sym typeface="Arial"/>
              </a:rPr>
              <a:t>PFS (IRC)</a:t>
            </a:r>
            <a:endParaRPr sz="1867">
              <a:solidFill>
                <a:schemeClr val="accent2"/>
              </a:solidFill>
              <a:latin typeface="Arial"/>
              <a:ea typeface="Arial"/>
              <a:cs typeface="Arial"/>
              <a:sym typeface="Arial"/>
            </a:endParaRPr>
          </a:p>
        </p:txBody>
      </p:sp>
      <p:sp>
        <p:nvSpPr>
          <p:cNvPr id="150" name="Google Shape;297;p80"/>
          <p:cNvSpPr txBox="1">
            <a:spLocks noGrp="1"/>
          </p:cNvSpPr>
          <p:nvPr>
            <p:ph type="body" idx="2"/>
          </p:nvPr>
        </p:nvSpPr>
        <p:spPr>
          <a:xfrm>
            <a:off x="4749640" y="6491654"/>
            <a:ext cx="7226899" cy="248059"/>
          </a:xfrm>
          <a:prstGeom prst="rect">
            <a:avLst/>
          </a:prstGeom>
          <a:noFill/>
          <a:ln>
            <a:noFill/>
          </a:ln>
        </p:spPr>
        <p:txBody>
          <a:bodyPr spcFirstLastPara="1" wrap="square" lIns="0" tIns="0" rIns="0" bIns="0" anchor="b" anchorCtr="0">
            <a:noAutofit/>
          </a:bodyPr>
          <a:lstStyle/>
          <a:p>
            <a:pPr marL="0" indent="0"/>
            <a:r>
              <a:rPr lang="tr-TR" dirty="0"/>
              <a:t>Sehn LH, Martelli M, Trněný M, et al. Polatuzumab vedotin in relapsed or refractory diffuse large B-cell lymphoma. J Clin Oncol. 2020;38(2):155-165</a:t>
            </a:r>
            <a:endParaRPr dirty="0"/>
          </a:p>
        </p:txBody>
      </p:sp>
    </p:spTree>
    <p:extLst>
      <p:ext uri="{BB962C8B-B14F-4D97-AF65-F5344CB8AC3E}">
        <p14:creationId xmlns:p14="http://schemas.microsoft.com/office/powerpoint/2010/main" val="2328698958"/>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82"/>
          <p:cNvSpPr txBox="1">
            <a:spLocks noGrp="1"/>
          </p:cNvSpPr>
          <p:nvPr>
            <p:ph type="title"/>
          </p:nvPr>
        </p:nvSpPr>
        <p:spPr>
          <a:xfrm>
            <a:off x="508003" y="850653"/>
            <a:ext cx="10293200" cy="829200"/>
          </a:xfrm>
          <a:prstGeom prst="rect">
            <a:avLst/>
          </a:prstGeom>
          <a:noFill/>
          <a:ln>
            <a:noFill/>
          </a:ln>
        </p:spPr>
        <p:txBody>
          <a:bodyPr spcFirstLastPara="1" wrap="square" lIns="0" tIns="60933" rIns="121900" bIns="60933" anchor="ctr" anchorCtr="0">
            <a:noAutofit/>
          </a:bodyPr>
          <a:lstStyle/>
          <a:p>
            <a:pPr lvl="0"/>
            <a:r>
              <a:rPr lang="en" sz="2880" dirty="0"/>
              <a:t>OS </a:t>
            </a:r>
            <a:r>
              <a:rPr lang="tr-TR" sz="2880" dirty="0"/>
              <a:t>P</a:t>
            </a:r>
            <a:r>
              <a:rPr lang="en" sz="2880" dirty="0"/>
              <a:t>ol</a:t>
            </a:r>
            <a:r>
              <a:rPr lang="tr-TR" sz="2880" dirty="0"/>
              <a:t>a-</a:t>
            </a:r>
            <a:r>
              <a:rPr lang="en" sz="2880" dirty="0"/>
              <a:t>R</a:t>
            </a:r>
            <a:r>
              <a:rPr lang="tr-TR" sz="2880" dirty="0"/>
              <a:t>B hasta grubunda anlamlı derecede uzamıştır. </a:t>
            </a:r>
            <a:endParaRPr sz="2880" dirty="0"/>
          </a:p>
        </p:txBody>
      </p:sp>
      <p:sp>
        <p:nvSpPr>
          <p:cNvPr id="573" name="Google Shape;573;p82"/>
          <p:cNvSpPr txBox="1">
            <a:spLocks noGrp="1"/>
          </p:cNvSpPr>
          <p:nvPr>
            <p:ph type="body" idx="3"/>
          </p:nvPr>
        </p:nvSpPr>
        <p:spPr>
          <a:xfrm>
            <a:off x="508001" y="187365"/>
            <a:ext cx="4197200" cy="516400"/>
          </a:xfrm>
          <a:prstGeom prst="rect">
            <a:avLst/>
          </a:prstGeom>
          <a:solidFill>
            <a:schemeClr val="lt2"/>
          </a:solidFill>
          <a:ln>
            <a:noFill/>
          </a:ln>
        </p:spPr>
        <p:txBody>
          <a:bodyPr spcFirstLastPara="1" wrap="square" lIns="96000" tIns="60933" rIns="96000" bIns="60933" anchor="ctr" anchorCtr="0">
            <a:noAutofit/>
          </a:bodyPr>
          <a:lstStyle/>
          <a:p>
            <a:pPr marL="0" indent="0">
              <a:buSzPts val="1200"/>
            </a:pPr>
            <a:r>
              <a:rPr lang="tr-TR" sz="1600" dirty="0">
                <a:solidFill>
                  <a:schemeClr val="accent2"/>
                </a:solidFill>
              </a:rPr>
              <a:t>Faz II R/R DLBCL:Etkililik</a:t>
            </a:r>
          </a:p>
        </p:txBody>
      </p:sp>
      <p:sp>
        <p:nvSpPr>
          <p:cNvPr id="574" name="Google Shape;574;p82"/>
          <p:cNvSpPr/>
          <p:nvPr/>
        </p:nvSpPr>
        <p:spPr>
          <a:xfrm>
            <a:off x="8891067" y="2785633"/>
            <a:ext cx="2795200" cy="1044400"/>
          </a:xfrm>
          <a:prstGeom prst="roundRect">
            <a:avLst>
              <a:gd name="adj" fmla="val 16667"/>
            </a:avLst>
          </a:prstGeom>
          <a:solidFill>
            <a:schemeClr val="lt2"/>
          </a:solidFill>
          <a:ln>
            <a:noFill/>
          </a:ln>
        </p:spPr>
        <p:txBody>
          <a:bodyPr spcFirstLastPara="1" wrap="square" lIns="121900" tIns="60933" rIns="121900" bIns="60933" anchor="t" anchorCtr="0">
            <a:noAutofit/>
          </a:bodyPr>
          <a:lstStyle/>
          <a:p>
            <a:pPr algn="ctr">
              <a:buClr>
                <a:srgbClr val="000000"/>
              </a:buClr>
              <a:buSzPts val="1000"/>
            </a:pPr>
            <a:r>
              <a:rPr lang="en" sz="1333" dirty="0">
                <a:solidFill>
                  <a:schemeClr val="accent2"/>
                </a:solidFill>
                <a:latin typeface="Arial"/>
                <a:ea typeface="Arial"/>
                <a:cs typeface="Arial"/>
                <a:sym typeface="Arial"/>
              </a:rPr>
              <a:t>Pola + BR vs BR: </a:t>
            </a:r>
            <a:br>
              <a:rPr lang="en" sz="1333" dirty="0">
                <a:solidFill>
                  <a:schemeClr val="accent2"/>
                </a:solidFill>
                <a:latin typeface="Arial"/>
                <a:ea typeface="Arial"/>
                <a:cs typeface="Arial"/>
                <a:sym typeface="Arial"/>
              </a:rPr>
            </a:br>
            <a:r>
              <a:rPr lang="en" sz="1333" dirty="0">
                <a:solidFill>
                  <a:schemeClr val="accent2"/>
                </a:solidFill>
                <a:latin typeface="Arial"/>
                <a:ea typeface="Arial"/>
                <a:cs typeface="Arial"/>
                <a:sym typeface="Arial"/>
              </a:rPr>
              <a:t>Med</a:t>
            </a:r>
            <a:r>
              <a:rPr lang="tr-TR" sz="1333" dirty="0">
                <a:solidFill>
                  <a:schemeClr val="accent2"/>
                </a:solidFill>
                <a:latin typeface="Arial"/>
                <a:ea typeface="Arial"/>
                <a:cs typeface="Arial"/>
                <a:sym typeface="Arial"/>
              </a:rPr>
              <a:t>y</a:t>
            </a:r>
            <a:r>
              <a:rPr lang="en" sz="1333" dirty="0">
                <a:solidFill>
                  <a:schemeClr val="accent2"/>
                </a:solidFill>
                <a:latin typeface="Arial"/>
                <a:ea typeface="Arial"/>
                <a:cs typeface="Arial"/>
                <a:sym typeface="Arial"/>
              </a:rPr>
              <a:t>an OS </a:t>
            </a:r>
            <a:r>
              <a:rPr lang="en" sz="1333" b="1" dirty="0">
                <a:solidFill>
                  <a:schemeClr val="accent2"/>
                </a:solidFill>
                <a:latin typeface="Arial"/>
                <a:ea typeface="Arial"/>
                <a:cs typeface="Arial"/>
                <a:sym typeface="Arial"/>
              </a:rPr>
              <a:t>12.4 vs 4.7 </a:t>
            </a:r>
            <a:r>
              <a:rPr lang="tr-TR" sz="1333" dirty="0">
                <a:solidFill>
                  <a:schemeClr val="accent2"/>
                </a:solidFill>
                <a:latin typeface="Arial"/>
                <a:ea typeface="Arial"/>
                <a:cs typeface="Arial"/>
                <a:sym typeface="Arial"/>
              </a:rPr>
              <a:t>ay</a:t>
            </a:r>
            <a:r>
              <a:rPr lang="en" sz="1333" dirty="0">
                <a:solidFill>
                  <a:schemeClr val="accent2"/>
                </a:solidFill>
                <a:latin typeface="Arial"/>
                <a:ea typeface="Arial"/>
                <a:cs typeface="Arial"/>
                <a:sym typeface="Arial"/>
              </a:rPr>
              <a:t/>
            </a:r>
            <a:br>
              <a:rPr lang="en" sz="1333" dirty="0">
                <a:solidFill>
                  <a:schemeClr val="accent2"/>
                </a:solidFill>
                <a:latin typeface="Arial"/>
                <a:ea typeface="Arial"/>
                <a:cs typeface="Arial"/>
                <a:sym typeface="Arial"/>
              </a:rPr>
            </a:br>
            <a:r>
              <a:rPr lang="en" sz="1333" b="1" dirty="0">
                <a:solidFill>
                  <a:schemeClr val="accent2"/>
                </a:solidFill>
                <a:latin typeface="Arial"/>
                <a:ea typeface="Arial"/>
                <a:cs typeface="Arial"/>
                <a:sym typeface="Arial"/>
              </a:rPr>
              <a:t>HR, 0.42 </a:t>
            </a:r>
            <a:r>
              <a:rPr lang="en" sz="1333" dirty="0">
                <a:solidFill>
                  <a:schemeClr val="accent2"/>
                </a:solidFill>
                <a:latin typeface="Arial"/>
                <a:ea typeface="Arial"/>
                <a:cs typeface="Arial"/>
                <a:sym typeface="Arial"/>
              </a:rPr>
              <a:t>(95% CI: 0.24–0.75)</a:t>
            </a:r>
            <a:br>
              <a:rPr lang="en" sz="1333" dirty="0">
                <a:solidFill>
                  <a:schemeClr val="accent2"/>
                </a:solidFill>
                <a:latin typeface="Arial"/>
                <a:ea typeface="Arial"/>
                <a:cs typeface="Arial"/>
                <a:sym typeface="Arial"/>
              </a:rPr>
            </a:br>
            <a:r>
              <a:rPr lang="tr-TR" sz="1333" dirty="0">
                <a:solidFill>
                  <a:schemeClr val="accent2"/>
                </a:solidFill>
                <a:latin typeface="Arial"/>
                <a:ea typeface="Arial"/>
                <a:cs typeface="Arial"/>
                <a:sym typeface="Arial"/>
              </a:rPr>
              <a:t>p</a:t>
            </a:r>
            <a:r>
              <a:rPr lang="en" sz="1333" i="1" dirty="0">
                <a:solidFill>
                  <a:schemeClr val="accent2"/>
                </a:solidFill>
                <a:latin typeface="Arial"/>
                <a:ea typeface="Arial"/>
                <a:cs typeface="Arial"/>
                <a:sym typeface="Arial"/>
              </a:rPr>
              <a:t>= </a:t>
            </a:r>
            <a:r>
              <a:rPr lang="en" sz="1333" dirty="0">
                <a:solidFill>
                  <a:schemeClr val="accent2"/>
                </a:solidFill>
                <a:latin typeface="Arial"/>
                <a:ea typeface="Arial"/>
                <a:cs typeface="Arial"/>
                <a:sym typeface="Arial"/>
              </a:rPr>
              <a:t>0.0023 </a:t>
            </a:r>
            <a:endParaRPr sz="1867" dirty="0">
              <a:solidFill>
                <a:schemeClr val="accent2"/>
              </a:solidFill>
              <a:latin typeface="Arial"/>
              <a:ea typeface="Arial"/>
              <a:cs typeface="Arial"/>
              <a:sym typeface="Arial"/>
            </a:endParaRPr>
          </a:p>
        </p:txBody>
      </p:sp>
      <p:sp>
        <p:nvSpPr>
          <p:cNvPr id="575" name="Google Shape;575;p82"/>
          <p:cNvSpPr txBox="1">
            <a:spLocks noGrp="1"/>
          </p:cNvSpPr>
          <p:nvPr>
            <p:ph type="body" idx="1"/>
          </p:nvPr>
        </p:nvSpPr>
        <p:spPr>
          <a:xfrm>
            <a:off x="508000" y="6159867"/>
            <a:ext cx="1431600" cy="143600"/>
          </a:xfrm>
          <a:prstGeom prst="rect">
            <a:avLst/>
          </a:prstGeom>
          <a:noFill/>
          <a:ln>
            <a:noFill/>
          </a:ln>
        </p:spPr>
        <p:txBody>
          <a:bodyPr spcFirstLastPara="1" wrap="square" lIns="0" tIns="0" rIns="0" bIns="0" anchor="b" anchorCtr="0">
            <a:noAutofit/>
          </a:bodyPr>
          <a:lstStyle/>
          <a:p>
            <a:pPr marL="0" indent="0"/>
            <a:r>
              <a:rPr lang="en"/>
              <a:t>Data cut-off: 30 April 2018.</a:t>
            </a:r>
            <a:endParaRPr/>
          </a:p>
          <a:p>
            <a:pPr marL="0" indent="0"/>
            <a:r>
              <a:rPr lang="en"/>
              <a:t>OS, overall survival.</a:t>
            </a:r>
            <a:endParaRPr/>
          </a:p>
        </p:txBody>
      </p:sp>
      <p:grpSp>
        <p:nvGrpSpPr>
          <p:cNvPr id="577" name="Google Shape;577;p82"/>
          <p:cNvGrpSpPr/>
          <p:nvPr/>
        </p:nvGrpSpPr>
        <p:grpSpPr>
          <a:xfrm>
            <a:off x="2189294" y="2106191"/>
            <a:ext cx="6826937" cy="3829256"/>
            <a:chOff x="1637455" y="1411839"/>
            <a:chExt cx="5094222" cy="2871942"/>
          </a:xfrm>
        </p:grpSpPr>
        <p:sp>
          <p:nvSpPr>
            <p:cNvPr id="578" name="Google Shape;578;p82"/>
            <p:cNvSpPr/>
            <p:nvPr/>
          </p:nvSpPr>
          <p:spPr>
            <a:xfrm>
              <a:off x="2506287" y="2502131"/>
              <a:ext cx="1974273" cy="1001684"/>
            </a:xfrm>
            <a:custGeom>
              <a:avLst/>
              <a:gdLst/>
              <a:ahLst/>
              <a:cxnLst/>
              <a:rect l="l" t="t" r="r" b="b"/>
              <a:pathLst>
                <a:path w="1974273" h="1001684" extrusionOk="0">
                  <a:moveTo>
                    <a:pt x="0" y="0"/>
                  </a:moveTo>
                  <a:lnTo>
                    <a:pt x="1974273" y="0"/>
                  </a:lnTo>
                  <a:lnTo>
                    <a:pt x="1974273" y="1001684"/>
                  </a:lnTo>
                </a:path>
              </a:pathLst>
            </a:custGeom>
            <a:noFill/>
            <a:ln w="19050" cap="flat" cmpd="sng">
              <a:solidFill>
                <a:schemeClr val="dk2"/>
              </a:solidFill>
              <a:prstDash val="dash"/>
              <a:round/>
              <a:headEnd type="none" w="sm" len="sm"/>
              <a:tailEnd type="none" w="sm" len="sm"/>
            </a:ln>
          </p:spPr>
          <p:txBody>
            <a:bodyPr spcFirstLastPara="1" wrap="square" lIns="121900" tIns="60933" rIns="121900" bIns="60933" anchor="ctr" anchorCtr="0">
              <a:noAutofit/>
            </a:bodyPr>
            <a:lstStyle/>
            <a:p>
              <a:pPr algn="ctr">
                <a:buClr>
                  <a:srgbClr val="000000"/>
                </a:buClr>
                <a:buSzPts val="1800"/>
              </a:pPr>
              <a:endParaRPr sz="2400">
                <a:solidFill>
                  <a:srgbClr val="5F5F5F"/>
                </a:solidFill>
                <a:latin typeface="Arial"/>
                <a:ea typeface="Arial"/>
                <a:cs typeface="Arial"/>
                <a:sym typeface="Arial"/>
              </a:endParaRPr>
            </a:p>
          </p:txBody>
        </p:sp>
        <p:sp>
          <p:nvSpPr>
            <p:cNvPr id="579" name="Google Shape;579;p82"/>
            <p:cNvSpPr txBox="1"/>
            <p:nvPr/>
          </p:nvSpPr>
          <p:spPr>
            <a:xfrm>
              <a:off x="2372819" y="3551268"/>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0</a:t>
              </a:r>
              <a:endParaRPr sz="1333">
                <a:solidFill>
                  <a:srgbClr val="5F5F5F"/>
                </a:solidFill>
                <a:latin typeface="Arial"/>
                <a:ea typeface="Arial"/>
                <a:cs typeface="Arial"/>
                <a:sym typeface="Arial"/>
              </a:endParaRPr>
            </a:p>
          </p:txBody>
        </p:sp>
        <p:sp>
          <p:nvSpPr>
            <p:cNvPr id="580" name="Google Shape;580;p82"/>
            <p:cNvSpPr txBox="1"/>
            <p:nvPr/>
          </p:nvSpPr>
          <p:spPr>
            <a:xfrm>
              <a:off x="2177807" y="3417251"/>
              <a:ext cx="2196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0</a:t>
              </a:r>
              <a:endParaRPr sz="1333">
                <a:solidFill>
                  <a:srgbClr val="5F5F5F"/>
                </a:solidFill>
                <a:latin typeface="Arial"/>
                <a:ea typeface="Arial"/>
                <a:cs typeface="Arial"/>
                <a:sym typeface="Arial"/>
              </a:endParaRPr>
            </a:p>
          </p:txBody>
        </p:sp>
        <p:sp>
          <p:nvSpPr>
            <p:cNvPr id="581" name="Google Shape;581;p82"/>
            <p:cNvSpPr txBox="1"/>
            <p:nvPr/>
          </p:nvSpPr>
          <p:spPr>
            <a:xfrm>
              <a:off x="2690300" y="3551084"/>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a:t>
              </a:r>
              <a:endParaRPr sz="1867">
                <a:solidFill>
                  <a:srgbClr val="000000"/>
                </a:solidFill>
                <a:latin typeface="Arial"/>
                <a:ea typeface="Arial"/>
                <a:cs typeface="Arial"/>
                <a:sym typeface="Arial"/>
              </a:endParaRPr>
            </a:p>
          </p:txBody>
        </p:sp>
        <p:grpSp>
          <p:nvGrpSpPr>
            <p:cNvPr id="582" name="Google Shape;582;p82"/>
            <p:cNvGrpSpPr/>
            <p:nvPr/>
          </p:nvGrpSpPr>
          <p:grpSpPr>
            <a:xfrm>
              <a:off x="2432099" y="1489127"/>
              <a:ext cx="4197880" cy="2072248"/>
              <a:chOff x="2432099" y="1489127"/>
              <a:chExt cx="4197880" cy="2072248"/>
            </a:xfrm>
          </p:grpSpPr>
          <p:sp>
            <p:nvSpPr>
              <p:cNvPr id="583" name="Google Shape;583;p82"/>
              <p:cNvSpPr/>
              <p:nvPr/>
            </p:nvSpPr>
            <p:spPr>
              <a:xfrm>
                <a:off x="2501220" y="1489127"/>
                <a:ext cx="4122511" cy="2015763"/>
              </a:xfrm>
              <a:custGeom>
                <a:avLst/>
                <a:gdLst/>
                <a:ahLst/>
                <a:cxnLst/>
                <a:rect l="l" t="t" r="r" b="b"/>
                <a:pathLst>
                  <a:path w="3656329" h="1995805" extrusionOk="0">
                    <a:moveTo>
                      <a:pt x="0" y="0"/>
                    </a:moveTo>
                    <a:lnTo>
                      <a:pt x="0" y="1995754"/>
                    </a:lnTo>
                    <a:lnTo>
                      <a:pt x="3655796" y="1995754"/>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nvGrpSpPr>
              <p:cNvPr id="584" name="Google Shape;584;p82"/>
              <p:cNvGrpSpPr/>
              <p:nvPr/>
            </p:nvGrpSpPr>
            <p:grpSpPr>
              <a:xfrm>
                <a:off x="2432099" y="1489350"/>
                <a:ext cx="63091" cy="2015561"/>
                <a:chOff x="2574235" y="1419514"/>
                <a:chExt cx="51078" cy="2430144"/>
              </a:xfrm>
            </p:grpSpPr>
            <p:sp>
              <p:nvSpPr>
                <p:cNvPr id="585" name="Google Shape;585;p82"/>
                <p:cNvSpPr/>
                <p:nvPr/>
              </p:nvSpPr>
              <p:spPr>
                <a:xfrm>
                  <a:off x="2574235" y="1419514"/>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86" name="Google Shape;586;p82"/>
                <p:cNvSpPr/>
                <p:nvPr/>
              </p:nvSpPr>
              <p:spPr>
                <a:xfrm>
                  <a:off x="2574235" y="1909267"/>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87" name="Google Shape;587;p82"/>
                <p:cNvSpPr/>
                <p:nvPr/>
              </p:nvSpPr>
              <p:spPr>
                <a:xfrm>
                  <a:off x="2574235" y="2394236"/>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88" name="Google Shape;588;p82"/>
                <p:cNvSpPr/>
                <p:nvPr/>
              </p:nvSpPr>
              <p:spPr>
                <a:xfrm>
                  <a:off x="2574235" y="2879195"/>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89" name="Google Shape;589;p82"/>
                <p:cNvSpPr/>
                <p:nvPr/>
              </p:nvSpPr>
              <p:spPr>
                <a:xfrm>
                  <a:off x="2574235" y="3364155"/>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0" name="Google Shape;590;p82"/>
                <p:cNvSpPr/>
                <p:nvPr/>
              </p:nvSpPr>
              <p:spPr>
                <a:xfrm>
                  <a:off x="2574235" y="3849658"/>
                  <a:ext cx="51078" cy="0"/>
                </a:xfrm>
                <a:custGeom>
                  <a:avLst/>
                  <a:gdLst/>
                  <a:ahLst/>
                  <a:cxnLst/>
                  <a:rect l="l" t="t" r="r" b="b"/>
                  <a:pathLst>
                    <a:path w="41275" h="120000" extrusionOk="0">
                      <a:moveTo>
                        <a:pt x="41275" y="0"/>
                      </a:moveTo>
                      <a:lnTo>
                        <a:pt x="0" y="0"/>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grpSp>
            <p:nvGrpSpPr>
              <p:cNvPr id="591" name="Google Shape;591;p82"/>
              <p:cNvGrpSpPr/>
              <p:nvPr/>
            </p:nvGrpSpPr>
            <p:grpSpPr>
              <a:xfrm>
                <a:off x="2501112" y="3504658"/>
                <a:ext cx="4128867" cy="56717"/>
                <a:chOff x="2625327" y="3849246"/>
                <a:chExt cx="4475251" cy="51078"/>
              </a:xfrm>
            </p:grpSpPr>
            <p:sp>
              <p:nvSpPr>
                <p:cNvPr id="592" name="Google Shape;592;p82"/>
                <p:cNvSpPr/>
                <p:nvPr/>
              </p:nvSpPr>
              <p:spPr>
                <a:xfrm>
                  <a:off x="3313826"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3" name="Google Shape;593;p82"/>
                <p:cNvSpPr/>
                <p:nvPr/>
              </p:nvSpPr>
              <p:spPr>
                <a:xfrm>
                  <a:off x="4002325"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4" name="Google Shape;594;p82"/>
                <p:cNvSpPr/>
                <p:nvPr/>
              </p:nvSpPr>
              <p:spPr>
                <a:xfrm>
                  <a:off x="4690824"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5" name="Google Shape;595;p82"/>
                <p:cNvSpPr/>
                <p:nvPr/>
              </p:nvSpPr>
              <p:spPr>
                <a:xfrm>
                  <a:off x="5379339"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6" name="Google Shape;596;p82"/>
                <p:cNvSpPr/>
                <p:nvPr/>
              </p:nvSpPr>
              <p:spPr>
                <a:xfrm>
                  <a:off x="606783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7" name="Google Shape;597;p82"/>
                <p:cNvSpPr/>
                <p:nvPr/>
              </p:nvSpPr>
              <p:spPr>
                <a:xfrm>
                  <a:off x="262532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8" name="Google Shape;598;p82"/>
                <p:cNvSpPr/>
                <p:nvPr/>
              </p:nvSpPr>
              <p:spPr>
                <a:xfrm>
                  <a:off x="296957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599" name="Google Shape;599;p82"/>
                <p:cNvSpPr/>
                <p:nvPr/>
              </p:nvSpPr>
              <p:spPr>
                <a:xfrm>
                  <a:off x="365807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600" name="Google Shape;600;p82"/>
                <p:cNvSpPr/>
                <p:nvPr/>
              </p:nvSpPr>
              <p:spPr>
                <a:xfrm>
                  <a:off x="4346582"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601" name="Google Shape;601;p82"/>
                <p:cNvSpPr/>
                <p:nvPr/>
              </p:nvSpPr>
              <p:spPr>
                <a:xfrm>
                  <a:off x="5035081"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602" name="Google Shape;602;p82"/>
                <p:cNvSpPr/>
                <p:nvPr/>
              </p:nvSpPr>
              <p:spPr>
                <a:xfrm>
                  <a:off x="5723580"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603" name="Google Shape;603;p82"/>
                <p:cNvSpPr/>
                <p:nvPr/>
              </p:nvSpPr>
              <p:spPr>
                <a:xfrm>
                  <a:off x="6412079"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604" name="Google Shape;604;p82"/>
                <p:cNvSpPr/>
                <p:nvPr/>
              </p:nvSpPr>
              <p:spPr>
                <a:xfrm>
                  <a:off x="6756337"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sp>
              <p:nvSpPr>
                <p:cNvPr id="605" name="Google Shape;605;p82"/>
                <p:cNvSpPr/>
                <p:nvPr/>
              </p:nvSpPr>
              <p:spPr>
                <a:xfrm>
                  <a:off x="7100578" y="3849246"/>
                  <a:ext cx="0" cy="51078"/>
                </a:xfrm>
                <a:custGeom>
                  <a:avLst/>
                  <a:gdLst/>
                  <a:ahLst/>
                  <a:cxnLst/>
                  <a:rect l="l" t="t" r="r" b="b"/>
                  <a:pathLst>
                    <a:path w="120000" h="41275" extrusionOk="0">
                      <a:moveTo>
                        <a:pt x="0" y="0"/>
                      </a:moveTo>
                      <a:lnTo>
                        <a:pt x="0" y="41275"/>
                      </a:lnTo>
                    </a:path>
                  </a:pathLst>
                </a:custGeom>
                <a:noFill/>
                <a:ln w="12700" cap="sq" cmpd="sng">
                  <a:solidFill>
                    <a:srgbClr val="A5A5A5"/>
                  </a:solidFill>
                  <a:prstDash val="solid"/>
                  <a:miter lim="800000"/>
                  <a:headEnd type="none" w="sm" len="sm"/>
                  <a:tailEnd type="none" w="sm" len="sm"/>
                </a:ln>
              </p:spPr>
              <p:txBody>
                <a:bodyPr spcFirstLastPara="1" wrap="square" lIns="121900" tIns="60933" rIns="121900" bIns="60933" anchor="t" anchorCtr="0">
                  <a:noAutofit/>
                </a:bodyPr>
                <a:lstStyle/>
                <a:p>
                  <a:pPr>
                    <a:buClr>
                      <a:srgbClr val="000000"/>
                    </a:buClr>
                    <a:buSzPts val="1800"/>
                  </a:pPr>
                  <a:endParaRPr sz="2400">
                    <a:solidFill>
                      <a:srgbClr val="5F5F5F"/>
                    </a:solidFill>
                    <a:latin typeface="Arial"/>
                    <a:ea typeface="Arial"/>
                    <a:cs typeface="Arial"/>
                    <a:sym typeface="Arial"/>
                  </a:endParaRPr>
                </a:p>
              </p:txBody>
            </p:sp>
          </p:grpSp>
        </p:grpSp>
        <p:sp>
          <p:nvSpPr>
            <p:cNvPr id="606" name="Google Shape;606;p82"/>
            <p:cNvSpPr txBox="1"/>
            <p:nvPr/>
          </p:nvSpPr>
          <p:spPr>
            <a:xfrm rot="-5400000">
              <a:off x="837002" y="2334258"/>
              <a:ext cx="2045100" cy="307800"/>
            </a:xfrm>
            <a:prstGeom prst="rect">
              <a:avLst/>
            </a:prstGeom>
            <a:noFill/>
            <a:ln>
              <a:noFill/>
            </a:ln>
          </p:spPr>
          <p:txBody>
            <a:bodyPr spcFirstLastPara="1" wrap="square" lIns="0" tIns="16067"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
              </a:r>
              <a:br>
                <a:rPr lang="en" sz="1333">
                  <a:solidFill>
                    <a:srgbClr val="5F5F5F"/>
                  </a:solidFill>
                  <a:latin typeface="Arial"/>
                  <a:ea typeface="Arial"/>
                  <a:cs typeface="Arial"/>
                  <a:sym typeface="Arial"/>
                </a:rPr>
              </a:br>
              <a:r>
                <a:rPr lang="en" sz="1333">
                  <a:solidFill>
                    <a:srgbClr val="5F5F5F"/>
                  </a:solidFill>
                  <a:latin typeface="Arial"/>
                  <a:ea typeface="Arial"/>
                  <a:cs typeface="Arial"/>
                  <a:sym typeface="Arial"/>
                </a:rPr>
                <a:t>OS (%)</a:t>
              </a:r>
              <a:endParaRPr sz="1333">
                <a:solidFill>
                  <a:srgbClr val="5F5F5F"/>
                </a:solidFill>
                <a:latin typeface="Arial"/>
                <a:ea typeface="Arial"/>
                <a:cs typeface="Arial"/>
                <a:sym typeface="Arial"/>
              </a:endParaRPr>
            </a:p>
          </p:txBody>
        </p:sp>
        <p:sp>
          <p:nvSpPr>
            <p:cNvPr id="607" name="Google Shape;607;p82"/>
            <p:cNvSpPr txBox="1"/>
            <p:nvPr/>
          </p:nvSpPr>
          <p:spPr>
            <a:xfrm>
              <a:off x="2508084" y="3712248"/>
              <a:ext cx="4122300" cy="169200"/>
            </a:xfrm>
            <a:prstGeom prst="rect">
              <a:avLst/>
            </a:prstGeom>
            <a:noFill/>
            <a:ln>
              <a:noFill/>
            </a:ln>
          </p:spPr>
          <p:txBody>
            <a:bodyPr spcFirstLastPara="1" wrap="square" lIns="0" tIns="20300" rIns="0" bIns="0" anchor="t" anchorCtr="0">
              <a:noAutofit/>
            </a:bodyPr>
            <a:lstStyle/>
            <a:p>
              <a:pPr marL="16933" algn="ctr">
                <a:buClr>
                  <a:srgbClr val="000000"/>
                </a:buClr>
                <a:buSzPts val="1000"/>
              </a:pPr>
              <a:r>
                <a:rPr lang="tr-TR" sz="1333" dirty="0">
                  <a:solidFill>
                    <a:srgbClr val="5F5F5F"/>
                  </a:solidFill>
                  <a:latin typeface="Arial"/>
                  <a:ea typeface="Arial"/>
                  <a:cs typeface="Arial"/>
                  <a:sym typeface="Arial"/>
                </a:rPr>
                <a:t>Zaman (ay)</a:t>
              </a:r>
              <a:endParaRPr sz="1867" dirty="0">
                <a:solidFill>
                  <a:srgbClr val="000000"/>
                </a:solidFill>
                <a:latin typeface="Arial"/>
                <a:ea typeface="Arial"/>
                <a:cs typeface="Arial"/>
                <a:sym typeface="Arial"/>
              </a:endParaRPr>
            </a:p>
          </p:txBody>
        </p:sp>
        <p:sp>
          <p:nvSpPr>
            <p:cNvPr id="608" name="Google Shape;608;p82"/>
            <p:cNvSpPr txBox="1"/>
            <p:nvPr/>
          </p:nvSpPr>
          <p:spPr>
            <a:xfrm>
              <a:off x="3007780" y="3551084"/>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4</a:t>
              </a:r>
              <a:endParaRPr sz="1333">
                <a:solidFill>
                  <a:srgbClr val="5F5F5F"/>
                </a:solidFill>
                <a:latin typeface="Arial"/>
                <a:ea typeface="Arial"/>
                <a:cs typeface="Arial"/>
                <a:sym typeface="Arial"/>
              </a:endParaRPr>
            </a:p>
          </p:txBody>
        </p:sp>
        <p:sp>
          <p:nvSpPr>
            <p:cNvPr id="609" name="Google Shape;609;p82"/>
            <p:cNvSpPr txBox="1"/>
            <p:nvPr/>
          </p:nvSpPr>
          <p:spPr>
            <a:xfrm>
              <a:off x="3325262" y="3551268"/>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6</a:t>
              </a:r>
              <a:endParaRPr sz="1333">
                <a:solidFill>
                  <a:srgbClr val="5F5F5F"/>
                </a:solidFill>
                <a:latin typeface="Arial"/>
                <a:ea typeface="Arial"/>
                <a:cs typeface="Arial"/>
                <a:sym typeface="Arial"/>
              </a:endParaRPr>
            </a:p>
          </p:txBody>
        </p:sp>
        <p:sp>
          <p:nvSpPr>
            <p:cNvPr id="610" name="Google Shape;610;p82"/>
            <p:cNvSpPr txBox="1"/>
            <p:nvPr/>
          </p:nvSpPr>
          <p:spPr>
            <a:xfrm>
              <a:off x="3642742" y="3551084"/>
              <a:ext cx="2514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8</a:t>
              </a:r>
              <a:endParaRPr sz="1333">
                <a:solidFill>
                  <a:srgbClr val="5F5F5F"/>
                </a:solidFill>
                <a:latin typeface="Arial"/>
                <a:ea typeface="Arial"/>
                <a:cs typeface="Arial"/>
                <a:sym typeface="Arial"/>
              </a:endParaRPr>
            </a:p>
          </p:txBody>
        </p:sp>
        <p:sp>
          <p:nvSpPr>
            <p:cNvPr id="611" name="Google Shape;611;p82"/>
            <p:cNvSpPr txBox="1"/>
            <p:nvPr/>
          </p:nvSpPr>
          <p:spPr>
            <a:xfrm>
              <a:off x="4002824" y="3551084"/>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10</a:t>
              </a:r>
              <a:endParaRPr sz="1333">
                <a:solidFill>
                  <a:srgbClr val="5F5F5F"/>
                </a:solidFill>
                <a:latin typeface="Arial"/>
                <a:ea typeface="Arial"/>
                <a:cs typeface="Arial"/>
                <a:sym typeface="Arial"/>
              </a:endParaRPr>
            </a:p>
          </p:txBody>
        </p:sp>
        <p:sp>
          <p:nvSpPr>
            <p:cNvPr id="612" name="Google Shape;612;p82"/>
            <p:cNvSpPr txBox="1"/>
            <p:nvPr/>
          </p:nvSpPr>
          <p:spPr>
            <a:xfrm>
              <a:off x="4320306" y="3551268"/>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12</a:t>
              </a:r>
              <a:endParaRPr sz="1333">
                <a:solidFill>
                  <a:srgbClr val="5F5F5F"/>
                </a:solidFill>
                <a:latin typeface="Arial"/>
                <a:ea typeface="Arial"/>
                <a:cs typeface="Arial"/>
                <a:sym typeface="Arial"/>
              </a:endParaRPr>
            </a:p>
          </p:txBody>
        </p:sp>
        <p:sp>
          <p:nvSpPr>
            <p:cNvPr id="613" name="Google Shape;613;p82"/>
            <p:cNvSpPr txBox="1"/>
            <p:nvPr/>
          </p:nvSpPr>
          <p:spPr>
            <a:xfrm>
              <a:off x="4637787" y="3551084"/>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14</a:t>
              </a:r>
              <a:endParaRPr sz="1333">
                <a:solidFill>
                  <a:srgbClr val="5F5F5F"/>
                </a:solidFill>
                <a:latin typeface="Arial"/>
                <a:ea typeface="Arial"/>
                <a:cs typeface="Arial"/>
                <a:sym typeface="Arial"/>
              </a:endParaRPr>
            </a:p>
          </p:txBody>
        </p:sp>
        <p:sp>
          <p:nvSpPr>
            <p:cNvPr id="614" name="Google Shape;614;p82"/>
            <p:cNvSpPr txBox="1"/>
            <p:nvPr/>
          </p:nvSpPr>
          <p:spPr>
            <a:xfrm>
              <a:off x="4955269" y="3551084"/>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16</a:t>
              </a:r>
              <a:endParaRPr sz="1333">
                <a:solidFill>
                  <a:srgbClr val="5F5F5F"/>
                </a:solidFill>
                <a:latin typeface="Arial"/>
                <a:ea typeface="Arial"/>
                <a:cs typeface="Arial"/>
                <a:sym typeface="Arial"/>
              </a:endParaRPr>
            </a:p>
          </p:txBody>
        </p:sp>
        <p:sp>
          <p:nvSpPr>
            <p:cNvPr id="615" name="Google Shape;615;p82"/>
            <p:cNvSpPr txBox="1"/>
            <p:nvPr/>
          </p:nvSpPr>
          <p:spPr>
            <a:xfrm>
              <a:off x="5272749" y="3551268"/>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18</a:t>
              </a:r>
              <a:endParaRPr sz="1333">
                <a:solidFill>
                  <a:srgbClr val="5F5F5F"/>
                </a:solidFill>
                <a:latin typeface="Arial"/>
                <a:ea typeface="Arial"/>
                <a:cs typeface="Arial"/>
                <a:sym typeface="Arial"/>
              </a:endParaRPr>
            </a:p>
          </p:txBody>
        </p:sp>
        <p:sp>
          <p:nvSpPr>
            <p:cNvPr id="616" name="Google Shape;616;p82"/>
            <p:cNvSpPr txBox="1"/>
            <p:nvPr/>
          </p:nvSpPr>
          <p:spPr>
            <a:xfrm>
              <a:off x="5590229" y="3551084"/>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20</a:t>
              </a:r>
              <a:endParaRPr sz="1333">
                <a:solidFill>
                  <a:srgbClr val="5F5F5F"/>
                </a:solidFill>
                <a:latin typeface="Arial"/>
                <a:ea typeface="Arial"/>
                <a:cs typeface="Arial"/>
                <a:sym typeface="Arial"/>
              </a:endParaRPr>
            </a:p>
          </p:txBody>
        </p:sp>
        <p:sp>
          <p:nvSpPr>
            <p:cNvPr id="617" name="Google Shape;617;p82"/>
            <p:cNvSpPr txBox="1"/>
            <p:nvPr/>
          </p:nvSpPr>
          <p:spPr>
            <a:xfrm>
              <a:off x="5907710" y="3551084"/>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22</a:t>
              </a:r>
              <a:endParaRPr sz="1333">
                <a:solidFill>
                  <a:srgbClr val="5F5F5F"/>
                </a:solidFill>
                <a:latin typeface="Arial"/>
                <a:ea typeface="Arial"/>
                <a:cs typeface="Arial"/>
                <a:sym typeface="Arial"/>
              </a:endParaRPr>
            </a:p>
          </p:txBody>
        </p:sp>
        <p:sp>
          <p:nvSpPr>
            <p:cNvPr id="618" name="Google Shape;618;p82"/>
            <p:cNvSpPr txBox="1"/>
            <p:nvPr/>
          </p:nvSpPr>
          <p:spPr>
            <a:xfrm>
              <a:off x="6225191" y="3551084"/>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24</a:t>
              </a:r>
              <a:endParaRPr sz="1333">
                <a:solidFill>
                  <a:srgbClr val="5F5F5F"/>
                </a:solidFill>
                <a:latin typeface="Arial"/>
                <a:ea typeface="Arial"/>
                <a:cs typeface="Arial"/>
                <a:sym typeface="Arial"/>
              </a:endParaRPr>
            </a:p>
          </p:txBody>
        </p:sp>
        <p:sp>
          <p:nvSpPr>
            <p:cNvPr id="619" name="Google Shape;619;p82"/>
            <p:cNvSpPr txBox="1"/>
            <p:nvPr/>
          </p:nvSpPr>
          <p:spPr>
            <a:xfrm>
              <a:off x="6542677" y="3551084"/>
              <a:ext cx="189000" cy="166800"/>
            </a:xfrm>
            <a:prstGeom prst="rect">
              <a:avLst/>
            </a:prstGeom>
            <a:noFill/>
            <a:ln>
              <a:noFill/>
            </a:ln>
          </p:spPr>
          <p:txBody>
            <a:bodyPr spcFirstLastPara="1" wrap="square" lIns="0" tIns="16933" rIns="0" bIns="0" anchor="t" anchorCtr="0">
              <a:noAutofit/>
            </a:bodyPr>
            <a:lstStyle/>
            <a:p>
              <a:pPr marL="16933" algn="ctr">
                <a:buClr>
                  <a:srgbClr val="000000"/>
                </a:buClr>
                <a:buSzPts val="1000"/>
              </a:pPr>
              <a:r>
                <a:rPr lang="en" sz="1333">
                  <a:solidFill>
                    <a:srgbClr val="5F5F5F"/>
                  </a:solidFill>
                  <a:latin typeface="Arial"/>
                  <a:ea typeface="Arial"/>
                  <a:cs typeface="Arial"/>
                  <a:sym typeface="Arial"/>
                </a:rPr>
                <a:t>26</a:t>
              </a:r>
              <a:endParaRPr sz="1333">
                <a:solidFill>
                  <a:srgbClr val="5F5F5F"/>
                </a:solidFill>
                <a:latin typeface="Arial"/>
                <a:ea typeface="Arial"/>
                <a:cs typeface="Arial"/>
                <a:sym typeface="Arial"/>
              </a:endParaRPr>
            </a:p>
          </p:txBody>
        </p:sp>
        <p:grpSp>
          <p:nvGrpSpPr>
            <p:cNvPr id="620" name="Google Shape;620;p82"/>
            <p:cNvGrpSpPr/>
            <p:nvPr/>
          </p:nvGrpSpPr>
          <p:grpSpPr>
            <a:xfrm>
              <a:off x="2511076" y="1488161"/>
              <a:ext cx="3999380" cy="2022402"/>
              <a:chOff x="2511076" y="1488161"/>
              <a:chExt cx="3999380" cy="2022402"/>
            </a:xfrm>
          </p:grpSpPr>
          <p:grpSp>
            <p:nvGrpSpPr>
              <p:cNvPr id="621" name="Google Shape;621;p82"/>
              <p:cNvGrpSpPr/>
              <p:nvPr/>
            </p:nvGrpSpPr>
            <p:grpSpPr>
              <a:xfrm>
                <a:off x="2562541" y="1563826"/>
                <a:ext cx="3947915" cy="1635750"/>
                <a:chOff x="2562541" y="1563826"/>
                <a:chExt cx="3947915" cy="1635750"/>
              </a:xfrm>
            </p:grpSpPr>
            <p:cxnSp>
              <p:nvCxnSpPr>
                <p:cNvPr id="622" name="Google Shape;622;p82"/>
                <p:cNvCxnSpPr/>
                <p:nvPr/>
              </p:nvCxnSpPr>
              <p:spPr>
                <a:xfrm>
                  <a:off x="6464858" y="3135976"/>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23" name="Google Shape;623;p82"/>
                <p:cNvCxnSpPr/>
                <p:nvPr/>
              </p:nvCxnSpPr>
              <p:spPr>
                <a:xfrm>
                  <a:off x="6410556" y="3169516"/>
                  <a:ext cx="99900" cy="0"/>
                </a:xfrm>
                <a:prstGeom prst="straightConnector1">
                  <a:avLst/>
                </a:prstGeom>
                <a:noFill/>
                <a:ln w="19050" cap="flat" cmpd="sng">
                  <a:solidFill>
                    <a:srgbClr val="8B8B8B"/>
                  </a:solidFill>
                  <a:prstDash val="solid"/>
                  <a:miter lim="800000"/>
                  <a:headEnd type="none" w="sm" len="sm"/>
                  <a:tailEnd type="none" w="sm" len="sm"/>
                </a:ln>
              </p:spPr>
            </p:cxnSp>
            <p:cxnSp>
              <p:nvCxnSpPr>
                <p:cNvPr id="624" name="Google Shape;624;p82"/>
                <p:cNvCxnSpPr/>
                <p:nvPr/>
              </p:nvCxnSpPr>
              <p:spPr>
                <a:xfrm>
                  <a:off x="6379540" y="3135976"/>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25" name="Google Shape;625;p82"/>
                <p:cNvCxnSpPr/>
                <p:nvPr/>
              </p:nvCxnSpPr>
              <p:spPr>
                <a:xfrm>
                  <a:off x="6326744" y="3169516"/>
                  <a:ext cx="99900" cy="0"/>
                </a:xfrm>
                <a:prstGeom prst="straightConnector1">
                  <a:avLst/>
                </a:prstGeom>
                <a:noFill/>
                <a:ln w="19050" cap="flat" cmpd="sng">
                  <a:solidFill>
                    <a:srgbClr val="8B8B8B"/>
                  </a:solidFill>
                  <a:prstDash val="solid"/>
                  <a:miter lim="800000"/>
                  <a:headEnd type="none" w="sm" len="sm"/>
                  <a:tailEnd type="none" w="sm" len="sm"/>
                </a:ln>
              </p:spPr>
            </p:cxnSp>
            <p:cxnSp>
              <p:nvCxnSpPr>
                <p:cNvPr id="626" name="Google Shape;626;p82"/>
                <p:cNvCxnSpPr/>
                <p:nvPr/>
              </p:nvCxnSpPr>
              <p:spPr>
                <a:xfrm>
                  <a:off x="6063404" y="3135976"/>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27" name="Google Shape;627;p82"/>
                <p:cNvCxnSpPr/>
                <p:nvPr/>
              </p:nvCxnSpPr>
              <p:spPr>
                <a:xfrm>
                  <a:off x="6010610" y="3169516"/>
                  <a:ext cx="99900" cy="0"/>
                </a:xfrm>
                <a:prstGeom prst="straightConnector1">
                  <a:avLst/>
                </a:prstGeom>
                <a:noFill/>
                <a:ln w="19050" cap="flat" cmpd="sng">
                  <a:solidFill>
                    <a:srgbClr val="8B8B8B"/>
                  </a:solidFill>
                  <a:prstDash val="solid"/>
                  <a:miter lim="800000"/>
                  <a:headEnd type="none" w="sm" len="sm"/>
                  <a:tailEnd type="none" w="sm" len="sm"/>
                </a:ln>
              </p:spPr>
            </p:cxnSp>
            <p:cxnSp>
              <p:nvCxnSpPr>
                <p:cNvPr id="628" name="Google Shape;628;p82"/>
                <p:cNvCxnSpPr/>
                <p:nvPr/>
              </p:nvCxnSpPr>
              <p:spPr>
                <a:xfrm>
                  <a:off x="5714953" y="3135972"/>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29" name="Google Shape;629;p82"/>
                <p:cNvCxnSpPr/>
                <p:nvPr/>
              </p:nvCxnSpPr>
              <p:spPr>
                <a:xfrm>
                  <a:off x="5660656" y="3169517"/>
                  <a:ext cx="99900" cy="0"/>
                </a:xfrm>
                <a:prstGeom prst="straightConnector1">
                  <a:avLst/>
                </a:prstGeom>
                <a:noFill/>
                <a:ln w="19050" cap="flat" cmpd="sng">
                  <a:solidFill>
                    <a:srgbClr val="8B8B8B"/>
                  </a:solidFill>
                  <a:prstDash val="solid"/>
                  <a:miter lim="800000"/>
                  <a:headEnd type="none" w="sm" len="sm"/>
                  <a:tailEnd type="none" w="sm" len="sm"/>
                </a:ln>
              </p:spPr>
            </p:cxnSp>
            <p:cxnSp>
              <p:nvCxnSpPr>
                <p:cNvPr id="630" name="Google Shape;630;p82"/>
                <p:cNvCxnSpPr/>
                <p:nvPr/>
              </p:nvCxnSpPr>
              <p:spPr>
                <a:xfrm>
                  <a:off x="3362621" y="2658633"/>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31" name="Google Shape;631;p82"/>
                <p:cNvCxnSpPr/>
                <p:nvPr/>
              </p:nvCxnSpPr>
              <p:spPr>
                <a:xfrm>
                  <a:off x="3315382" y="2688644"/>
                  <a:ext cx="99900" cy="0"/>
                </a:xfrm>
                <a:prstGeom prst="straightConnector1">
                  <a:avLst/>
                </a:prstGeom>
                <a:noFill/>
                <a:ln w="19050" cap="flat" cmpd="sng">
                  <a:solidFill>
                    <a:srgbClr val="8B8B8B"/>
                  </a:solidFill>
                  <a:prstDash val="solid"/>
                  <a:miter lim="800000"/>
                  <a:headEnd type="none" w="sm" len="sm"/>
                  <a:tailEnd type="none" w="sm" len="sm"/>
                </a:ln>
              </p:spPr>
            </p:cxnSp>
            <p:cxnSp>
              <p:nvCxnSpPr>
                <p:cNvPr id="632" name="Google Shape;632;p82"/>
                <p:cNvCxnSpPr/>
                <p:nvPr/>
              </p:nvCxnSpPr>
              <p:spPr>
                <a:xfrm>
                  <a:off x="3044811" y="2025289"/>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33" name="Google Shape;633;p82"/>
                <p:cNvCxnSpPr/>
                <p:nvPr/>
              </p:nvCxnSpPr>
              <p:spPr>
                <a:xfrm>
                  <a:off x="2993366" y="2054341"/>
                  <a:ext cx="99900" cy="0"/>
                </a:xfrm>
                <a:prstGeom prst="straightConnector1">
                  <a:avLst/>
                </a:prstGeom>
                <a:noFill/>
                <a:ln w="19050" cap="flat" cmpd="sng">
                  <a:solidFill>
                    <a:srgbClr val="8B8B8B"/>
                  </a:solidFill>
                  <a:prstDash val="solid"/>
                  <a:miter lim="800000"/>
                  <a:headEnd type="none" w="sm" len="sm"/>
                  <a:tailEnd type="none" w="sm" len="sm"/>
                </a:ln>
              </p:spPr>
            </p:cxnSp>
            <p:cxnSp>
              <p:nvCxnSpPr>
                <p:cNvPr id="634" name="Google Shape;634;p82"/>
                <p:cNvCxnSpPr/>
                <p:nvPr/>
              </p:nvCxnSpPr>
              <p:spPr>
                <a:xfrm>
                  <a:off x="2688416" y="1725431"/>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35" name="Google Shape;635;p82"/>
                <p:cNvCxnSpPr/>
                <p:nvPr/>
              </p:nvCxnSpPr>
              <p:spPr>
                <a:xfrm>
                  <a:off x="2652235" y="1754483"/>
                  <a:ext cx="76500" cy="0"/>
                </a:xfrm>
                <a:prstGeom prst="straightConnector1">
                  <a:avLst/>
                </a:prstGeom>
                <a:noFill/>
                <a:ln w="19050" cap="flat" cmpd="sng">
                  <a:solidFill>
                    <a:srgbClr val="8B8B8B"/>
                  </a:solidFill>
                  <a:prstDash val="solid"/>
                  <a:miter lim="800000"/>
                  <a:headEnd type="none" w="sm" len="sm"/>
                  <a:tailEnd type="none" w="sm" len="sm"/>
                </a:ln>
              </p:spPr>
            </p:cxnSp>
            <p:cxnSp>
              <p:nvCxnSpPr>
                <p:cNvPr id="636" name="Google Shape;636;p82"/>
                <p:cNvCxnSpPr/>
                <p:nvPr/>
              </p:nvCxnSpPr>
              <p:spPr>
                <a:xfrm>
                  <a:off x="2718213" y="1725431"/>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37" name="Google Shape;637;p82"/>
                <p:cNvCxnSpPr/>
                <p:nvPr/>
              </p:nvCxnSpPr>
              <p:spPr>
                <a:xfrm>
                  <a:off x="2677775" y="1754483"/>
                  <a:ext cx="74400" cy="0"/>
                </a:xfrm>
                <a:prstGeom prst="straightConnector1">
                  <a:avLst/>
                </a:prstGeom>
                <a:noFill/>
                <a:ln w="19050" cap="flat" cmpd="sng">
                  <a:solidFill>
                    <a:srgbClr val="8B8B8B"/>
                  </a:solidFill>
                  <a:prstDash val="solid"/>
                  <a:miter lim="800000"/>
                  <a:headEnd type="none" w="sm" len="sm"/>
                  <a:tailEnd type="none" w="sm" len="sm"/>
                </a:ln>
              </p:spPr>
            </p:cxnSp>
            <p:cxnSp>
              <p:nvCxnSpPr>
                <p:cNvPr id="638" name="Google Shape;638;p82"/>
                <p:cNvCxnSpPr/>
                <p:nvPr/>
              </p:nvCxnSpPr>
              <p:spPr>
                <a:xfrm>
                  <a:off x="2616845" y="1563826"/>
                  <a:ext cx="0" cy="63600"/>
                </a:xfrm>
                <a:prstGeom prst="straightConnector1">
                  <a:avLst/>
                </a:prstGeom>
                <a:noFill/>
                <a:ln w="19050" cap="flat" cmpd="sng">
                  <a:solidFill>
                    <a:srgbClr val="8B8B8B"/>
                  </a:solidFill>
                  <a:prstDash val="solid"/>
                  <a:miter lim="800000"/>
                  <a:headEnd type="none" w="sm" len="sm"/>
                  <a:tailEnd type="none" w="sm" len="sm"/>
                </a:ln>
              </p:spPr>
            </p:cxnSp>
            <p:cxnSp>
              <p:nvCxnSpPr>
                <p:cNvPr id="639" name="Google Shape;639;p82"/>
                <p:cNvCxnSpPr/>
                <p:nvPr/>
              </p:nvCxnSpPr>
              <p:spPr>
                <a:xfrm>
                  <a:off x="2562541" y="1597367"/>
                  <a:ext cx="99900" cy="0"/>
                </a:xfrm>
                <a:prstGeom prst="straightConnector1">
                  <a:avLst/>
                </a:prstGeom>
                <a:noFill/>
                <a:ln w="19050" cap="flat" cmpd="sng">
                  <a:solidFill>
                    <a:srgbClr val="8B8B8B"/>
                  </a:solidFill>
                  <a:prstDash val="solid"/>
                  <a:miter lim="800000"/>
                  <a:headEnd type="none" w="sm" len="sm"/>
                  <a:tailEnd type="none" w="sm" len="sm"/>
                </a:ln>
              </p:spPr>
            </p:cxnSp>
          </p:grpSp>
          <p:sp>
            <p:nvSpPr>
              <p:cNvPr id="640" name="Google Shape;640;p82"/>
              <p:cNvSpPr/>
              <p:nvPr/>
            </p:nvSpPr>
            <p:spPr>
              <a:xfrm>
                <a:off x="2511076" y="1488161"/>
                <a:ext cx="3965649" cy="2022402"/>
              </a:xfrm>
              <a:custGeom>
                <a:avLst/>
                <a:gdLst/>
                <a:ahLst/>
                <a:cxnLst/>
                <a:rect l="l" t="t" r="r" b="b"/>
                <a:pathLst>
                  <a:path w="2697" h="2165" extrusionOk="0">
                    <a:moveTo>
                      <a:pt x="0" y="0"/>
                    </a:moveTo>
                    <a:lnTo>
                      <a:pt x="35" y="0"/>
                    </a:lnTo>
                    <a:lnTo>
                      <a:pt x="35" y="104"/>
                    </a:lnTo>
                    <a:lnTo>
                      <a:pt x="64" y="104"/>
                    </a:lnTo>
                    <a:lnTo>
                      <a:pt x="64" y="163"/>
                    </a:lnTo>
                    <a:lnTo>
                      <a:pt x="90" y="163"/>
                    </a:lnTo>
                    <a:lnTo>
                      <a:pt x="90" y="288"/>
                    </a:lnTo>
                    <a:lnTo>
                      <a:pt x="151" y="288"/>
                    </a:lnTo>
                    <a:lnTo>
                      <a:pt x="151" y="355"/>
                    </a:lnTo>
                    <a:lnTo>
                      <a:pt x="201" y="355"/>
                    </a:lnTo>
                    <a:lnTo>
                      <a:pt x="201" y="411"/>
                    </a:lnTo>
                    <a:lnTo>
                      <a:pt x="257" y="411"/>
                    </a:lnTo>
                    <a:lnTo>
                      <a:pt x="257" y="546"/>
                    </a:lnTo>
                    <a:lnTo>
                      <a:pt x="342" y="546"/>
                    </a:lnTo>
                    <a:lnTo>
                      <a:pt x="342" y="605"/>
                    </a:lnTo>
                    <a:lnTo>
                      <a:pt x="371" y="605"/>
                    </a:lnTo>
                    <a:lnTo>
                      <a:pt x="371" y="674"/>
                    </a:lnTo>
                    <a:lnTo>
                      <a:pt x="392" y="674"/>
                    </a:lnTo>
                    <a:lnTo>
                      <a:pt x="392" y="747"/>
                    </a:lnTo>
                    <a:lnTo>
                      <a:pt x="401" y="747"/>
                    </a:lnTo>
                    <a:lnTo>
                      <a:pt x="401" y="820"/>
                    </a:lnTo>
                    <a:lnTo>
                      <a:pt x="411" y="820"/>
                    </a:lnTo>
                    <a:lnTo>
                      <a:pt x="411" y="893"/>
                    </a:lnTo>
                    <a:lnTo>
                      <a:pt x="418" y="893"/>
                    </a:lnTo>
                    <a:lnTo>
                      <a:pt x="418" y="1014"/>
                    </a:lnTo>
                    <a:lnTo>
                      <a:pt x="484" y="1014"/>
                    </a:lnTo>
                    <a:lnTo>
                      <a:pt x="484" y="1083"/>
                    </a:lnTo>
                    <a:lnTo>
                      <a:pt x="512" y="1083"/>
                    </a:lnTo>
                    <a:lnTo>
                      <a:pt x="512" y="1151"/>
                    </a:lnTo>
                    <a:lnTo>
                      <a:pt x="543" y="1151"/>
                    </a:lnTo>
                    <a:lnTo>
                      <a:pt x="543" y="1217"/>
                    </a:lnTo>
                    <a:lnTo>
                      <a:pt x="576" y="1217"/>
                    </a:lnTo>
                    <a:lnTo>
                      <a:pt x="576" y="1286"/>
                    </a:lnTo>
                    <a:lnTo>
                      <a:pt x="635" y="1286"/>
                    </a:lnTo>
                    <a:lnTo>
                      <a:pt x="635" y="1359"/>
                    </a:lnTo>
                    <a:lnTo>
                      <a:pt x="649" y="1359"/>
                    </a:lnTo>
                    <a:lnTo>
                      <a:pt x="649" y="1430"/>
                    </a:lnTo>
                    <a:lnTo>
                      <a:pt x="893" y="1430"/>
                    </a:lnTo>
                    <a:lnTo>
                      <a:pt x="893" y="1506"/>
                    </a:lnTo>
                    <a:lnTo>
                      <a:pt x="905" y="1506"/>
                    </a:lnTo>
                    <a:lnTo>
                      <a:pt x="905" y="1581"/>
                    </a:lnTo>
                    <a:lnTo>
                      <a:pt x="956" y="1581"/>
                    </a:lnTo>
                    <a:lnTo>
                      <a:pt x="956" y="1652"/>
                    </a:lnTo>
                    <a:lnTo>
                      <a:pt x="1611" y="1652"/>
                    </a:lnTo>
                    <a:lnTo>
                      <a:pt x="1611" y="1728"/>
                    </a:lnTo>
                    <a:lnTo>
                      <a:pt x="1967" y="1728"/>
                    </a:lnTo>
                    <a:lnTo>
                      <a:pt x="1967" y="1799"/>
                    </a:lnTo>
                    <a:lnTo>
                      <a:pt x="2697" y="1799"/>
                    </a:lnTo>
                    <a:lnTo>
                      <a:pt x="2697" y="2165"/>
                    </a:lnTo>
                  </a:path>
                </a:pathLst>
              </a:custGeom>
              <a:noFill/>
              <a:ln w="28575" cap="flat" cmpd="sng">
                <a:solidFill>
                  <a:schemeClr val="accent1"/>
                </a:solidFill>
                <a:prstDash val="solid"/>
                <a:miter lim="800000"/>
                <a:headEnd type="none" w="sm" len="sm"/>
                <a:tailEnd type="none" w="sm" len="sm"/>
              </a:ln>
            </p:spPr>
            <p:txBody>
              <a:bodyPr spcFirstLastPara="1" wrap="square" lIns="91433" tIns="45700" rIns="91433" bIns="45700" anchor="t" anchorCtr="0">
                <a:noAutofit/>
              </a:bodyPr>
              <a:lstStyle/>
              <a:p>
                <a:pPr>
                  <a:buClr>
                    <a:srgbClr val="000000"/>
                  </a:buClr>
                  <a:buSzPts val="900"/>
                </a:pPr>
                <a:endParaRPr sz="1200">
                  <a:solidFill>
                    <a:srgbClr val="5F5F5F"/>
                  </a:solidFill>
                  <a:latin typeface="Arial"/>
                  <a:ea typeface="Arial"/>
                  <a:cs typeface="Arial"/>
                  <a:sym typeface="Arial"/>
                </a:endParaRPr>
              </a:p>
            </p:txBody>
          </p:sp>
        </p:grpSp>
        <p:grpSp>
          <p:nvGrpSpPr>
            <p:cNvPr id="641" name="Google Shape;641;p82"/>
            <p:cNvGrpSpPr/>
            <p:nvPr/>
          </p:nvGrpSpPr>
          <p:grpSpPr>
            <a:xfrm>
              <a:off x="2465016" y="1455466"/>
              <a:ext cx="4198247" cy="1309736"/>
              <a:chOff x="2465016" y="1455466"/>
              <a:chExt cx="4198247" cy="1309736"/>
            </a:xfrm>
          </p:grpSpPr>
          <p:grpSp>
            <p:nvGrpSpPr>
              <p:cNvPr id="642" name="Google Shape;642;p82"/>
              <p:cNvGrpSpPr/>
              <p:nvPr/>
            </p:nvGrpSpPr>
            <p:grpSpPr>
              <a:xfrm>
                <a:off x="2465016" y="1455466"/>
                <a:ext cx="4198247" cy="1309736"/>
                <a:chOff x="2465016" y="1455466"/>
                <a:chExt cx="4198247" cy="1309736"/>
              </a:xfrm>
            </p:grpSpPr>
            <p:cxnSp>
              <p:nvCxnSpPr>
                <p:cNvPr id="643" name="Google Shape;643;p82"/>
                <p:cNvCxnSpPr/>
                <p:nvPr/>
              </p:nvCxnSpPr>
              <p:spPr>
                <a:xfrm>
                  <a:off x="2512254" y="1455466"/>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44" name="Google Shape;644;p82"/>
                <p:cNvCxnSpPr/>
                <p:nvPr/>
              </p:nvCxnSpPr>
              <p:spPr>
                <a:xfrm>
                  <a:off x="2465016" y="1489818"/>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45" name="Google Shape;645;p82"/>
                <p:cNvCxnSpPr/>
                <p:nvPr/>
              </p:nvCxnSpPr>
              <p:spPr>
                <a:xfrm>
                  <a:off x="3531389" y="1992595"/>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46" name="Google Shape;646;p82"/>
                <p:cNvCxnSpPr/>
                <p:nvPr/>
              </p:nvCxnSpPr>
              <p:spPr>
                <a:xfrm>
                  <a:off x="3478595" y="2027093"/>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47" name="Google Shape;647;p82"/>
                <p:cNvCxnSpPr/>
                <p:nvPr/>
              </p:nvCxnSpPr>
              <p:spPr>
                <a:xfrm>
                  <a:off x="5514949"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48" name="Google Shape;648;p82"/>
                <p:cNvCxnSpPr/>
                <p:nvPr/>
              </p:nvCxnSpPr>
              <p:spPr>
                <a:xfrm>
                  <a:off x="5462153"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49" name="Google Shape;649;p82"/>
                <p:cNvCxnSpPr/>
                <p:nvPr/>
              </p:nvCxnSpPr>
              <p:spPr>
                <a:xfrm>
                  <a:off x="5631148"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50" name="Google Shape;650;p82"/>
                <p:cNvCxnSpPr/>
                <p:nvPr/>
              </p:nvCxnSpPr>
              <p:spPr>
                <a:xfrm>
                  <a:off x="5576844"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51" name="Google Shape;651;p82"/>
                <p:cNvCxnSpPr/>
                <p:nvPr/>
              </p:nvCxnSpPr>
              <p:spPr>
                <a:xfrm>
                  <a:off x="5704668"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52" name="Google Shape;652;p82"/>
                <p:cNvCxnSpPr/>
                <p:nvPr/>
              </p:nvCxnSpPr>
              <p:spPr>
                <a:xfrm>
                  <a:off x="5650364"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53" name="Google Shape;653;p82"/>
                <p:cNvCxnSpPr/>
                <p:nvPr/>
              </p:nvCxnSpPr>
              <p:spPr>
                <a:xfrm>
                  <a:off x="5773773"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54" name="Google Shape;654;p82"/>
                <p:cNvCxnSpPr/>
                <p:nvPr/>
              </p:nvCxnSpPr>
              <p:spPr>
                <a:xfrm>
                  <a:off x="5719471"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55" name="Google Shape;655;p82"/>
                <p:cNvCxnSpPr/>
                <p:nvPr/>
              </p:nvCxnSpPr>
              <p:spPr>
                <a:xfrm>
                  <a:off x="6006936"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56" name="Google Shape;656;p82"/>
                <p:cNvCxnSpPr/>
                <p:nvPr/>
              </p:nvCxnSpPr>
              <p:spPr>
                <a:xfrm>
                  <a:off x="5972380" y="2736101"/>
                  <a:ext cx="65400" cy="0"/>
                </a:xfrm>
                <a:prstGeom prst="straightConnector1">
                  <a:avLst/>
                </a:prstGeom>
                <a:noFill/>
                <a:ln w="19050" cap="flat" cmpd="sng">
                  <a:solidFill>
                    <a:srgbClr val="46648B"/>
                  </a:solidFill>
                  <a:prstDash val="solid"/>
                  <a:miter lim="800000"/>
                  <a:headEnd type="none" w="sm" len="sm"/>
                  <a:tailEnd type="none" w="sm" len="sm"/>
                </a:ln>
              </p:spPr>
            </p:cxnSp>
            <p:cxnSp>
              <p:nvCxnSpPr>
                <p:cNvPr id="657" name="Google Shape;657;p82"/>
                <p:cNvCxnSpPr/>
                <p:nvPr/>
              </p:nvCxnSpPr>
              <p:spPr>
                <a:xfrm>
                  <a:off x="6037857"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58" name="Google Shape;658;p82"/>
                <p:cNvCxnSpPr/>
                <p:nvPr/>
              </p:nvCxnSpPr>
              <p:spPr>
                <a:xfrm>
                  <a:off x="6006936" y="2736101"/>
                  <a:ext cx="65400" cy="0"/>
                </a:xfrm>
                <a:prstGeom prst="straightConnector1">
                  <a:avLst/>
                </a:prstGeom>
                <a:noFill/>
                <a:ln w="19050" cap="flat" cmpd="sng">
                  <a:solidFill>
                    <a:srgbClr val="46648B"/>
                  </a:solidFill>
                  <a:prstDash val="solid"/>
                  <a:miter lim="800000"/>
                  <a:headEnd type="none" w="sm" len="sm"/>
                  <a:tailEnd type="none" w="sm" len="sm"/>
                </a:ln>
              </p:spPr>
            </p:cxnSp>
            <p:cxnSp>
              <p:nvCxnSpPr>
                <p:cNvPr id="659" name="Google Shape;659;p82"/>
                <p:cNvCxnSpPr/>
                <p:nvPr/>
              </p:nvCxnSpPr>
              <p:spPr>
                <a:xfrm>
                  <a:off x="6093721"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60" name="Google Shape;660;p82"/>
                <p:cNvCxnSpPr/>
                <p:nvPr/>
              </p:nvCxnSpPr>
              <p:spPr>
                <a:xfrm>
                  <a:off x="6049520" y="2736101"/>
                  <a:ext cx="83700" cy="0"/>
                </a:xfrm>
                <a:prstGeom prst="straightConnector1">
                  <a:avLst/>
                </a:prstGeom>
                <a:noFill/>
                <a:ln w="19050" cap="flat" cmpd="sng">
                  <a:solidFill>
                    <a:srgbClr val="46648B"/>
                  </a:solidFill>
                  <a:prstDash val="solid"/>
                  <a:miter lim="800000"/>
                  <a:headEnd type="none" w="sm" len="sm"/>
                  <a:tailEnd type="none" w="sm" len="sm"/>
                </a:ln>
              </p:spPr>
            </p:cxnSp>
            <p:cxnSp>
              <p:nvCxnSpPr>
                <p:cNvPr id="661" name="Google Shape;661;p82"/>
                <p:cNvCxnSpPr/>
                <p:nvPr/>
              </p:nvCxnSpPr>
              <p:spPr>
                <a:xfrm>
                  <a:off x="6134848"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62" name="Google Shape;662;p82"/>
                <p:cNvCxnSpPr/>
                <p:nvPr/>
              </p:nvCxnSpPr>
              <p:spPr>
                <a:xfrm>
                  <a:off x="6172213"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63" name="Google Shape;663;p82"/>
                <p:cNvCxnSpPr/>
                <p:nvPr/>
              </p:nvCxnSpPr>
              <p:spPr>
                <a:xfrm>
                  <a:off x="6125300"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64" name="Google Shape;664;p82"/>
                <p:cNvCxnSpPr/>
                <p:nvPr/>
              </p:nvCxnSpPr>
              <p:spPr>
                <a:xfrm>
                  <a:off x="6311938"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65" name="Google Shape;665;p82"/>
                <p:cNvCxnSpPr/>
                <p:nvPr/>
              </p:nvCxnSpPr>
              <p:spPr>
                <a:xfrm>
                  <a:off x="6257636"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66" name="Google Shape;666;p82"/>
                <p:cNvCxnSpPr/>
                <p:nvPr/>
              </p:nvCxnSpPr>
              <p:spPr>
                <a:xfrm>
                  <a:off x="6420831"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67" name="Google Shape;667;p82"/>
                <p:cNvCxnSpPr/>
                <p:nvPr/>
              </p:nvCxnSpPr>
              <p:spPr>
                <a:xfrm>
                  <a:off x="6369386"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68" name="Google Shape;668;p82"/>
                <p:cNvCxnSpPr/>
                <p:nvPr/>
              </p:nvCxnSpPr>
              <p:spPr>
                <a:xfrm>
                  <a:off x="6497290"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69" name="Google Shape;669;p82"/>
                <p:cNvCxnSpPr/>
                <p:nvPr/>
              </p:nvCxnSpPr>
              <p:spPr>
                <a:xfrm>
                  <a:off x="6445845" y="2736101"/>
                  <a:ext cx="99900" cy="0"/>
                </a:xfrm>
                <a:prstGeom prst="straightConnector1">
                  <a:avLst/>
                </a:prstGeom>
                <a:noFill/>
                <a:ln w="19050" cap="flat" cmpd="sng">
                  <a:solidFill>
                    <a:srgbClr val="46648B"/>
                  </a:solidFill>
                  <a:prstDash val="solid"/>
                  <a:miter lim="800000"/>
                  <a:headEnd type="none" w="sm" len="sm"/>
                  <a:tailEnd type="none" w="sm" len="sm"/>
                </a:ln>
              </p:spPr>
            </p:cxnSp>
            <p:cxnSp>
              <p:nvCxnSpPr>
                <p:cNvPr id="670" name="Google Shape;670;p82"/>
                <p:cNvCxnSpPr/>
                <p:nvPr/>
              </p:nvCxnSpPr>
              <p:spPr>
                <a:xfrm>
                  <a:off x="6632648" y="2701602"/>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71" name="Google Shape;671;p82"/>
                <p:cNvCxnSpPr/>
                <p:nvPr/>
              </p:nvCxnSpPr>
              <p:spPr>
                <a:xfrm>
                  <a:off x="6584063" y="2736101"/>
                  <a:ext cx="79200" cy="0"/>
                </a:xfrm>
                <a:prstGeom prst="straightConnector1">
                  <a:avLst/>
                </a:prstGeom>
                <a:noFill/>
                <a:ln w="19050" cap="flat" cmpd="sng">
                  <a:solidFill>
                    <a:srgbClr val="46648B"/>
                  </a:solidFill>
                  <a:prstDash val="solid"/>
                  <a:miter lim="800000"/>
                  <a:headEnd type="none" w="sm" len="sm"/>
                  <a:tailEnd type="none" w="sm" len="sm"/>
                </a:ln>
              </p:spPr>
            </p:cxnSp>
            <p:cxnSp>
              <p:nvCxnSpPr>
                <p:cNvPr id="672" name="Google Shape;672;p82"/>
                <p:cNvCxnSpPr/>
                <p:nvPr/>
              </p:nvCxnSpPr>
              <p:spPr>
                <a:xfrm>
                  <a:off x="2637430" y="1455466"/>
                  <a:ext cx="0" cy="63600"/>
                </a:xfrm>
                <a:prstGeom prst="straightConnector1">
                  <a:avLst/>
                </a:prstGeom>
                <a:noFill/>
                <a:ln w="19050" cap="flat" cmpd="sng">
                  <a:solidFill>
                    <a:srgbClr val="46648B"/>
                  </a:solidFill>
                  <a:prstDash val="solid"/>
                  <a:miter lim="800000"/>
                  <a:headEnd type="none" w="sm" len="sm"/>
                  <a:tailEnd type="none" w="sm" len="sm"/>
                </a:ln>
              </p:spPr>
            </p:cxnSp>
            <p:cxnSp>
              <p:nvCxnSpPr>
                <p:cNvPr id="673" name="Google Shape;673;p82"/>
                <p:cNvCxnSpPr/>
                <p:nvPr/>
              </p:nvCxnSpPr>
              <p:spPr>
                <a:xfrm>
                  <a:off x="2583126" y="1489007"/>
                  <a:ext cx="99900" cy="0"/>
                </a:xfrm>
                <a:prstGeom prst="straightConnector1">
                  <a:avLst/>
                </a:prstGeom>
                <a:noFill/>
                <a:ln w="19050" cap="flat" cmpd="sng">
                  <a:solidFill>
                    <a:srgbClr val="46648B"/>
                  </a:solidFill>
                  <a:prstDash val="solid"/>
                  <a:miter lim="800000"/>
                  <a:headEnd type="none" w="sm" len="sm"/>
                  <a:tailEnd type="none" w="sm" len="sm"/>
                </a:ln>
              </p:spPr>
            </p:cxnSp>
          </p:grpSp>
          <p:sp>
            <p:nvSpPr>
              <p:cNvPr id="674" name="Google Shape;674;p82"/>
              <p:cNvSpPr/>
              <p:nvPr/>
            </p:nvSpPr>
            <p:spPr>
              <a:xfrm>
                <a:off x="2511076" y="1488161"/>
                <a:ext cx="4112688" cy="1249873"/>
              </a:xfrm>
              <a:custGeom>
                <a:avLst/>
                <a:gdLst/>
                <a:ahLst/>
                <a:cxnLst/>
                <a:rect l="l" t="t" r="r" b="b"/>
                <a:pathLst>
                  <a:path w="2797" h="1338" extrusionOk="0">
                    <a:moveTo>
                      <a:pt x="0" y="0"/>
                    </a:moveTo>
                    <a:lnTo>
                      <a:pt x="113" y="0"/>
                    </a:lnTo>
                    <a:lnTo>
                      <a:pt x="113" y="64"/>
                    </a:lnTo>
                    <a:lnTo>
                      <a:pt x="153" y="64"/>
                    </a:lnTo>
                    <a:lnTo>
                      <a:pt x="153" y="118"/>
                    </a:lnTo>
                    <a:lnTo>
                      <a:pt x="271" y="118"/>
                    </a:lnTo>
                    <a:lnTo>
                      <a:pt x="271" y="180"/>
                    </a:lnTo>
                    <a:lnTo>
                      <a:pt x="279" y="180"/>
                    </a:lnTo>
                    <a:lnTo>
                      <a:pt x="279" y="234"/>
                    </a:lnTo>
                    <a:lnTo>
                      <a:pt x="326" y="234"/>
                    </a:lnTo>
                    <a:lnTo>
                      <a:pt x="326" y="291"/>
                    </a:lnTo>
                    <a:lnTo>
                      <a:pt x="434" y="291"/>
                    </a:lnTo>
                    <a:lnTo>
                      <a:pt x="434" y="305"/>
                    </a:lnTo>
                    <a:lnTo>
                      <a:pt x="444" y="305"/>
                    </a:lnTo>
                    <a:lnTo>
                      <a:pt x="444" y="347"/>
                    </a:lnTo>
                    <a:lnTo>
                      <a:pt x="475" y="347"/>
                    </a:lnTo>
                    <a:lnTo>
                      <a:pt x="475" y="407"/>
                    </a:lnTo>
                    <a:lnTo>
                      <a:pt x="486" y="407"/>
                    </a:lnTo>
                    <a:lnTo>
                      <a:pt x="486" y="463"/>
                    </a:lnTo>
                    <a:lnTo>
                      <a:pt x="666" y="463"/>
                    </a:lnTo>
                    <a:lnTo>
                      <a:pt x="666" y="525"/>
                    </a:lnTo>
                    <a:lnTo>
                      <a:pt x="673" y="525"/>
                    </a:lnTo>
                    <a:lnTo>
                      <a:pt x="673" y="577"/>
                    </a:lnTo>
                    <a:lnTo>
                      <a:pt x="779" y="577"/>
                    </a:lnTo>
                    <a:lnTo>
                      <a:pt x="779" y="636"/>
                    </a:lnTo>
                    <a:lnTo>
                      <a:pt x="831" y="636"/>
                    </a:lnTo>
                    <a:lnTo>
                      <a:pt x="831" y="695"/>
                    </a:lnTo>
                    <a:lnTo>
                      <a:pt x="959" y="695"/>
                    </a:lnTo>
                    <a:lnTo>
                      <a:pt x="959" y="749"/>
                    </a:lnTo>
                    <a:lnTo>
                      <a:pt x="973" y="749"/>
                    </a:lnTo>
                    <a:lnTo>
                      <a:pt x="973" y="813"/>
                    </a:lnTo>
                    <a:lnTo>
                      <a:pt x="1018" y="813"/>
                    </a:lnTo>
                    <a:lnTo>
                      <a:pt x="1018" y="870"/>
                    </a:lnTo>
                    <a:lnTo>
                      <a:pt x="1127" y="870"/>
                    </a:lnTo>
                    <a:lnTo>
                      <a:pt x="1127" y="931"/>
                    </a:lnTo>
                    <a:lnTo>
                      <a:pt x="1240" y="931"/>
                    </a:lnTo>
                    <a:lnTo>
                      <a:pt x="1240" y="986"/>
                    </a:lnTo>
                    <a:lnTo>
                      <a:pt x="1264" y="986"/>
                    </a:lnTo>
                    <a:lnTo>
                      <a:pt x="1264" y="1047"/>
                    </a:lnTo>
                    <a:lnTo>
                      <a:pt x="1334" y="1047"/>
                    </a:lnTo>
                    <a:lnTo>
                      <a:pt x="1334" y="1104"/>
                    </a:lnTo>
                    <a:lnTo>
                      <a:pt x="1365" y="1104"/>
                    </a:lnTo>
                    <a:lnTo>
                      <a:pt x="1365" y="1163"/>
                    </a:lnTo>
                    <a:lnTo>
                      <a:pt x="1500" y="1163"/>
                    </a:lnTo>
                    <a:lnTo>
                      <a:pt x="1500" y="1222"/>
                    </a:lnTo>
                    <a:lnTo>
                      <a:pt x="1812" y="1222"/>
                    </a:lnTo>
                    <a:lnTo>
                      <a:pt x="1812" y="1281"/>
                    </a:lnTo>
                    <a:lnTo>
                      <a:pt x="1982" y="1281"/>
                    </a:lnTo>
                    <a:lnTo>
                      <a:pt x="1982" y="1338"/>
                    </a:lnTo>
                    <a:lnTo>
                      <a:pt x="2797" y="1338"/>
                    </a:lnTo>
                  </a:path>
                </a:pathLst>
              </a:custGeom>
              <a:noFill/>
              <a:ln w="28575" cap="flat" cmpd="sng">
                <a:solidFill>
                  <a:schemeClr val="lt2"/>
                </a:solidFill>
                <a:prstDash val="solid"/>
                <a:miter lim="800000"/>
                <a:headEnd type="none" w="sm" len="sm"/>
                <a:tailEnd type="none" w="sm" len="sm"/>
              </a:ln>
            </p:spPr>
            <p:txBody>
              <a:bodyPr spcFirstLastPara="1" wrap="square" lIns="91433" tIns="45700" rIns="91433" bIns="45700" anchor="t" anchorCtr="0">
                <a:noAutofit/>
              </a:bodyPr>
              <a:lstStyle/>
              <a:p>
                <a:pPr>
                  <a:buClr>
                    <a:srgbClr val="000000"/>
                  </a:buClr>
                  <a:buSzPts val="900"/>
                </a:pPr>
                <a:endParaRPr sz="1200">
                  <a:solidFill>
                    <a:srgbClr val="5F5F5F"/>
                  </a:solidFill>
                  <a:latin typeface="Arial"/>
                  <a:ea typeface="Arial"/>
                  <a:cs typeface="Arial"/>
                  <a:sym typeface="Arial"/>
                </a:endParaRPr>
              </a:p>
            </p:txBody>
          </p:sp>
        </p:grpSp>
        <p:sp>
          <p:nvSpPr>
            <p:cNvPr id="675" name="Google Shape;675;p82"/>
            <p:cNvSpPr txBox="1"/>
            <p:nvPr/>
          </p:nvSpPr>
          <p:spPr>
            <a:xfrm>
              <a:off x="4219291" y="2605935"/>
              <a:ext cx="460200" cy="92400"/>
            </a:xfrm>
            <a:prstGeom prst="rect">
              <a:avLst/>
            </a:prstGeom>
            <a:noFill/>
            <a:ln>
              <a:noFill/>
            </a:ln>
          </p:spPr>
          <p:txBody>
            <a:bodyPr spcFirstLastPara="1" wrap="square" lIns="0" tIns="0" rIns="0" bIns="0" anchor="t" anchorCtr="0">
              <a:noAutofit/>
            </a:bodyPr>
            <a:lstStyle/>
            <a:p>
              <a:pPr>
                <a:buClr>
                  <a:srgbClr val="000000"/>
                </a:buClr>
                <a:buSzPts val="600"/>
              </a:pPr>
              <a:r>
                <a:rPr lang="en" sz="800">
                  <a:solidFill>
                    <a:srgbClr val="FFFFFF"/>
                  </a:solidFill>
                  <a:latin typeface="Arial Black"/>
                  <a:ea typeface="Arial Black"/>
                  <a:cs typeface="Arial Black"/>
                  <a:sym typeface="Arial Black"/>
                </a:rPr>
                <a:t>&gt;2x</a:t>
              </a:r>
              <a:endParaRPr sz="1867">
                <a:solidFill>
                  <a:srgbClr val="000000"/>
                </a:solidFill>
                <a:latin typeface="Arial"/>
                <a:ea typeface="Arial"/>
                <a:cs typeface="Arial"/>
                <a:sym typeface="Arial"/>
              </a:endParaRPr>
            </a:p>
          </p:txBody>
        </p:sp>
        <p:sp>
          <p:nvSpPr>
            <p:cNvPr id="676" name="Google Shape;676;p82"/>
            <p:cNvSpPr txBox="1"/>
            <p:nvPr/>
          </p:nvSpPr>
          <p:spPr>
            <a:xfrm>
              <a:off x="2095288" y="1411839"/>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100</a:t>
              </a:r>
              <a:endParaRPr sz="1867">
                <a:solidFill>
                  <a:srgbClr val="000000"/>
                </a:solidFill>
                <a:latin typeface="Arial"/>
                <a:ea typeface="Arial"/>
                <a:cs typeface="Arial"/>
                <a:sym typeface="Arial"/>
              </a:endParaRPr>
            </a:p>
          </p:txBody>
        </p:sp>
        <p:sp>
          <p:nvSpPr>
            <p:cNvPr id="677" name="Google Shape;677;p82"/>
            <p:cNvSpPr txBox="1"/>
            <p:nvPr/>
          </p:nvSpPr>
          <p:spPr>
            <a:xfrm>
              <a:off x="2095288" y="1805750"/>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80</a:t>
              </a:r>
              <a:endParaRPr sz="1867">
                <a:solidFill>
                  <a:srgbClr val="000000"/>
                </a:solidFill>
                <a:latin typeface="Arial"/>
                <a:ea typeface="Arial"/>
                <a:cs typeface="Arial"/>
                <a:sym typeface="Arial"/>
              </a:endParaRPr>
            </a:p>
          </p:txBody>
        </p:sp>
        <p:sp>
          <p:nvSpPr>
            <p:cNvPr id="678" name="Google Shape;678;p82"/>
            <p:cNvSpPr txBox="1"/>
            <p:nvPr/>
          </p:nvSpPr>
          <p:spPr>
            <a:xfrm>
              <a:off x="2095288" y="2208625"/>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60</a:t>
              </a:r>
              <a:endParaRPr sz="1867">
                <a:solidFill>
                  <a:srgbClr val="000000"/>
                </a:solidFill>
                <a:latin typeface="Arial"/>
                <a:ea typeface="Arial"/>
                <a:cs typeface="Arial"/>
                <a:sym typeface="Arial"/>
              </a:endParaRPr>
            </a:p>
          </p:txBody>
        </p:sp>
        <p:sp>
          <p:nvSpPr>
            <p:cNvPr id="679" name="Google Shape;679;p82"/>
            <p:cNvSpPr txBox="1"/>
            <p:nvPr/>
          </p:nvSpPr>
          <p:spPr>
            <a:xfrm>
              <a:off x="2095288" y="2611501"/>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40</a:t>
              </a:r>
              <a:endParaRPr sz="1867">
                <a:solidFill>
                  <a:srgbClr val="000000"/>
                </a:solidFill>
                <a:latin typeface="Arial"/>
                <a:ea typeface="Arial"/>
                <a:cs typeface="Arial"/>
                <a:sym typeface="Arial"/>
              </a:endParaRPr>
            </a:p>
          </p:txBody>
        </p:sp>
        <p:sp>
          <p:nvSpPr>
            <p:cNvPr id="680" name="Google Shape;680;p82"/>
            <p:cNvSpPr txBox="1"/>
            <p:nvPr/>
          </p:nvSpPr>
          <p:spPr>
            <a:xfrm>
              <a:off x="2095288" y="3014375"/>
              <a:ext cx="302100" cy="166800"/>
            </a:xfrm>
            <a:prstGeom prst="rect">
              <a:avLst/>
            </a:prstGeom>
            <a:noFill/>
            <a:ln>
              <a:noFill/>
            </a:ln>
          </p:spPr>
          <p:txBody>
            <a:bodyPr spcFirstLastPara="1" wrap="square" lIns="0" tIns="16933" rIns="0" bIns="0" anchor="t" anchorCtr="0">
              <a:noAutofit/>
            </a:bodyPr>
            <a:lstStyle/>
            <a:p>
              <a:pPr marL="16933" algn="r">
                <a:buClr>
                  <a:srgbClr val="000000"/>
                </a:buClr>
                <a:buSzPts val="1000"/>
              </a:pPr>
              <a:r>
                <a:rPr lang="en" sz="1333">
                  <a:solidFill>
                    <a:srgbClr val="5F5F5F"/>
                  </a:solidFill>
                  <a:latin typeface="Arial"/>
                  <a:ea typeface="Arial"/>
                  <a:cs typeface="Arial"/>
                  <a:sym typeface="Arial"/>
                </a:rPr>
                <a:t>20</a:t>
              </a:r>
              <a:endParaRPr sz="1867">
                <a:solidFill>
                  <a:srgbClr val="000000"/>
                </a:solidFill>
                <a:latin typeface="Arial"/>
                <a:ea typeface="Arial"/>
                <a:cs typeface="Arial"/>
                <a:sym typeface="Arial"/>
              </a:endParaRPr>
            </a:p>
          </p:txBody>
        </p:sp>
        <p:grpSp>
          <p:nvGrpSpPr>
            <p:cNvPr id="681" name="Google Shape;681;p82"/>
            <p:cNvGrpSpPr/>
            <p:nvPr/>
          </p:nvGrpSpPr>
          <p:grpSpPr>
            <a:xfrm>
              <a:off x="1637455" y="3804081"/>
              <a:ext cx="5066024" cy="479700"/>
              <a:chOff x="1637455" y="3804081"/>
              <a:chExt cx="5066024" cy="479700"/>
            </a:xfrm>
          </p:grpSpPr>
          <p:sp>
            <p:nvSpPr>
              <p:cNvPr id="682" name="Google Shape;682;p82"/>
              <p:cNvSpPr txBox="1"/>
              <p:nvPr/>
            </p:nvSpPr>
            <p:spPr>
              <a:xfrm>
                <a:off x="2428786" y="393511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40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40</a:t>
                </a:r>
                <a:endParaRPr sz="933">
                  <a:solidFill>
                    <a:srgbClr val="5F5F5F"/>
                  </a:solidFill>
                  <a:latin typeface="Arial"/>
                  <a:ea typeface="Arial"/>
                  <a:cs typeface="Arial"/>
                  <a:sym typeface="Arial"/>
                </a:endParaRPr>
              </a:p>
            </p:txBody>
          </p:sp>
          <p:sp>
            <p:nvSpPr>
              <p:cNvPr id="683" name="Google Shape;683;p82"/>
              <p:cNvSpPr txBox="1"/>
              <p:nvPr/>
            </p:nvSpPr>
            <p:spPr>
              <a:xfrm>
                <a:off x="2747746"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27</a:t>
                </a:r>
                <a:endParaRPr sz="933">
                  <a:solidFill>
                    <a:srgbClr val="5F5F5F"/>
                  </a:solidFill>
                  <a:latin typeface="Arial"/>
                  <a:ea typeface="Arial"/>
                  <a:cs typeface="Arial"/>
                  <a:sym typeface="Arial"/>
                </a:endParaRPr>
              </a:p>
            </p:txBody>
          </p:sp>
          <p:sp>
            <p:nvSpPr>
              <p:cNvPr id="684" name="Google Shape;684;p82"/>
              <p:cNvSpPr txBox="1"/>
              <p:nvPr/>
            </p:nvSpPr>
            <p:spPr>
              <a:xfrm>
                <a:off x="3066707" y="3937905"/>
                <a:ext cx="132900" cy="2283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3317</a:t>
                </a:r>
                <a:endParaRPr sz="933">
                  <a:solidFill>
                    <a:srgbClr val="5F5F5F"/>
                  </a:solidFill>
                  <a:latin typeface="Arial"/>
                  <a:ea typeface="Arial"/>
                  <a:cs typeface="Arial"/>
                  <a:sym typeface="Arial"/>
                </a:endParaRPr>
              </a:p>
            </p:txBody>
          </p:sp>
          <p:sp>
            <p:nvSpPr>
              <p:cNvPr id="685" name="Google Shape;685;p82"/>
              <p:cNvSpPr txBox="1"/>
              <p:nvPr/>
            </p:nvSpPr>
            <p:spPr>
              <a:xfrm>
                <a:off x="3385667" y="393511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11</a:t>
                </a:r>
                <a:endParaRPr sz="933">
                  <a:solidFill>
                    <a:srgbClr val="5F5F5F"/>
                  </a:solidFill>
                  <a:latin typeface="Arial"/>
                  <a:ea typeface="Arial"/>
                  <a:cs typeface="Arial"/>
                  <a:sym typeface="Arial"/>
                </a:endParaRPr>
              </a:p>
            </p:txBody>
          </p:sp>
          <p:sp>
            <p:nvSpPr>
              <p:cNvPr id="686" name="Google Shape;686;p82"/>
              <p:cNvSpPr txBox="1"/>
              <p:nvPr/>
            </p:nvSpPr>
            <p:spPr>
              <a:xfrm>
                <a:off x="3704630"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25</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10</a:t>
                </a:r>
                <a:endParaRPr sz="933">
                  <a:solidFill>
                    <a:srgbClr val="5F5F5F"/>
                  </a:solidFill>
                  <a:latin typeface="Arial"/>
                  <a:ea typeface="Arial"/>
                  <a:cs typeface="Arial"/>
                  <a:sym typeface="Arial"/>
                </a:endParaRPr>
              </a:p>
            </p:txBody>
          </p:sp>
          <p:sp>
            <p:nvSpPr>
              <p:cNvPr id="687" name="Google Shape;687;p82"/>
              <p:cNvSpPr txBox="1"/>
              <p:nvPr/>
            </p:nvSpPr>
            <p:spPr>
              <a:xfrm>
                <a:off x="4023590"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22</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7</a:t>
                </a:r>
                <a:endParaRPr sz="933">
                  <a:solidFill>
                    <a:srgbClr val="5F5F5F"/>
                  </a:solidFill>
                  <a:latin typeface="Arial"/>
                  <a:ea typeface="Arial"/>
                  <a:cs typeface="Arial"/>
                  <a:sym typeface="Arial"/>
                </a:endParaRPr>
              </a:p>
            </p:txBody>
          </p:sp>
          <p:sp>
            <p:nvSpPr>
              <p:cNvPr id="688" name="Google Shape;688;p82"/>
              <p:cNvSpPr txBox="1"/>
              <p:nvPr/>
            </p:nvSpPr>
            <p:spPr>
              <a:xfrm>
                <a:off x="4342550" y="393511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19</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7</a:t>
                </a:r>
                <a:endParaRPr sz="933">
                  <a:solidFill>
                    <a:srgbClr val="5F5F5F"/>
                  </a:solidFill>
                  <a:latin typeface="Arial"/>
                  <a:ea typeface="Arial"/>
                  <a:cs typeface="Arial"/>
                  <a:sym typeface="Arial"/>
                </a:endParaRPr>
              </a:p>
            </p:txBody>
          </p:sp>
          <p:sp>
            <p:nvSpPr>
              <p:cNvPr id="689" name="Google Shape;689;p82"/>
              <p:cNvSpPr txBox="1"/>
              <p:nvPr/>
            </p:nvSpPr>
            <p:spPr>
              <a:xfrm>
                <a:off x="4661510"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7</a:t>
                </a:r>
                <a:endParaRPr sz="933">
                  <a:solidFill>
                    <a:srgbClr val="5F5F5F"/>
                  </a:solidFill>
                  <a:latin typeface="Arial"/>
                  <a:ea typeface="Arial"/>
                  <a:cs typeface="Arial"/>
                  <a:sym typeface="Arial"/>
                </a:endParaRPr>
              </a:p>
            </p:txBody>
          </p:sp>
          <p:sp>
            <p:nvSpPr>
              <p:cNvPr id="690" name="Google Shape;690;p82"/>
              <p:cNvSpPr txBox="1"/>
              <p:nvPr/>
            </p:nvSpPr>
            <p:spPr>
              <a:xfrm>
                <a:off x="4980471"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933">
                  <a:solidFill>
                    <a:srgbClr val="5F5F5F"/>
                  </a:solidFill>
                  <a:latin typeface="Arial"/>
                  <a:ea typeface="Arial"/>
                  <a:cs typeface="Arial"/>
                  <a:sym typeface="Arial"/>
                </a:endParaRPr>
              </a:p>
            </p:txBody>
          </p:sp>
          <p:sp>
            <p:nvSpPr>
              <p:cNvPr id="691" name="Google Shape;691;p82"/>
              <p:cNvSpPr txBox="1"/>
              <p:nvPr/>
            </p:nvSpPr>
            <p:spPr>
              <a:xfrm>
                <a:off x="5299432" y="3935113"/>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15</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933">
                  <a:solidFill>
                    <a:srgbClr val="5F5F5F"/>
                  </a:solidFill>
                  <a:latin typeface="Arial"/>
                  <a:ea typeface="Arial"/>
                  <a:cs typeface="Arial"/>
                  <a:sym typeface="Arial"/>
                </a:endParaRPr>
              </a:p>
            </p:txBody>
          </p:sp>
          <p:sp>
            <p:nvSpPr>
              <p:cNvPr id="692" name="Google Shape;692;p82"/>
              <p:cNvSpPr txBox="1"/>
              <p:nvPr/>
            </p:nvSpPr>
            <p:spPr>
              <a:xfrm>
                <a:off x="5618393"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12</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5</a:t>
                </a:r>
                <a:endParaRPr sz="933">
                  <a:solidFill>
                    <a:srgbClr val="5F5F5F"/>
                  </a:solidFill>
                  <a:latin typeface="Arial"/>
                  <a:ea typeface="Arial"/>
                  <a:cs typeface="Arial"/>
                  <a:sym typeface="Arial"/>
                </a:endParaRPr>
              </a:p>
            </p:txBody>
          </p:sp>
          <p:sp>
            <p:nvSpPr>
              <p:cNvPr id="693" name="Google Shape;693;p82"/>
              <p:cNvSpPr txBox="1"/>
              <p:nvPr/>
            </p:nvSpPr>
            <p:spPr>
              <a:xfrm>
                <a:off x="5937353"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9</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694" name="Google Shape;694;p82"/>
              <p:cNvSpPr txBox="1"/>
              <p:nvPr/>
            </p:nvSpPr>
            <p:spPr>
              <a:xfrm>
                <a:off x="6256314"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695" name="Google Shape;695;p82"/>
              <p:cNvSpPr txBox="1"/>
              <p:nvPr/>
            </p:nvSpPr>
            <p:spPr>
              <a:xfrm>
                <a:off x="6415798"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a:t>
                </a:r>
                <a:endParaRPr sz="933">
                  <a:solidFill>
                    <a:srgbClr val="5F5F5F"/>
                  </a:solidFill>
                  <a:latin typeface="Arial"/>
                  <a:ea typeface="Arial"/>
                  <a:cs typeface="Arial"/>
                  <a:sym typeface="Arial"/>
                </a:endParaRPr>
              </a:p>
            </p:txBody>
          </p:sp>
          <p:sp>
            <p:nvSpPr>
              <p:cNvPr id="696" name="Google Shape;696;p82"/>
              <p:cNvSpPr txBox="1"/>
              <p:nvPr/>
            </p:nvSpPr>
            <p:spPr>
              <a:xfrm>
                <a:off x="6096834"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5</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a:t>
                </a:r>
                <a:endParaRPr sz="933">
                  <a:solidFill>
                    <a:srgbClr val="5F5F5F"/>
                  </a:solidFill>
                  <a:latin typeface="Arial"/>
                  <a:ea typeface="Arial"/>
                  <a:cs typeface="Arial"/>
                  <a:sym typeface="Arial"/>
                </a:endParaRPr>
              </a:p>
            </p:txBody>
          </p:sp>
          <p:sp>
            <p:nvSpPr>
              <p:cNvPr id="697" name="Google Shape;697;p82"/>
              <p:cNvSpPr txBox="1"/>
              <p:nvPr/>
            </p:nvSpPr>
            <p:spPr>
              <a:xfrm>
                <a:off x="5777873"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9</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4</a:t>
                </a:r>
                <a:endParaRPr sz="933">
                  <a:solidFill>
                    <a:srgbClr val="5F5F5F"/>
                  </a:solidFill>
                  <a:latin typeface="Arial"/>
                  <a:ea typeface="Arial"/>
                  <a:cs typeface="Arial"/>
                  <a:sym typeface="Arial"/>
                </a:endParaRPr>
              </a:p>
            </p:txBody>
          </p:sp>
          <p:sp>
            <p:nvSpPr>
              <p:cNvPr id="698" name="Google Shape;698;p82"/>
              <p:cNvSpPr txBox="1"/>
              <p:nvPr/>
            </p:nvSpPr>
            <p:spPr>
              <a:xfrm>
                <a:off x="5458912"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13</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5</a:t>
                </a:r>
                <a:endParaRPr sz="933">
                  <a:solidFill>
                    <a:srgbClr val="5F5F5F"/>
                  </a:solidFill>
                  <a:latin typeface="Arial"/>
                  <a:ea typeface="Arial"/>
                  <a:cs typeface="Arial"/>
                  <a:sym typeface="Arial"/>
                </a:endParaRPr>
              </a:p>
            </p:txBody>
          </p:sp>
          <p:sp>
            <p:nvSpPr>
              <p:cNvPr id="699" name="Google Shape;699;p82"/>
              <p:cNvSpPr txBox="1"/>
              <p:nvPr/>
            </p:nvSpPr>
            <p:spPr>
              <a:xfrm>
                <a:off x="5139952"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15</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933">
                  <a:solidFill>
                    <a:srgbClr val="5F5F5F"/>
                  </a:solidFill>
                  <a:latin typeface="Arial"/>
                  <a:ea typeface="Arial"/>
                  <a:cs typeface="Arial"/>
                  <a:sym typeface="Arial"/>
                </a:endParaRPr>
              </a:p>
            </p:txBody>
          </p:sp>
          <p:sp>
            <p:nvSpPr>
              <p:cNvPr id="700" name="Google Shape;700;p82"/>
              <p:cNvSpPr txBox="1"/>
              <p:nvPr/>
            </p:nvSpPr>
            <p:spPr>
              <a:xfrm>
                <a:off x="4820991"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16</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6</a:t>
                </a:r>
                <a:endParaRPr sz="933">
                  <a:solidFill>
                    <a:srgbClr val="5F5F5F"/>
                  </a:solidFill>
                  <a:latin typeface="Arial"/>
                  <a:ea typeface="Arial"/>
                  <a:cs typeface="Arial"/>
                  <a:sym typeface="Arial"/>
                </a:endParaRPr>
              </a:p>
            </p:txBody>
          </p:sp>
          <p:sp>
            <p:nvSpPr>
              <p:cNvPr id="701" name="Google Shape;701;p82"/>
              <p:cNvSpPr txBox="1"/>
              <p:nvPr/>
            </p:nvSpPr>
            <p:spPr>
              <a:xfrm>
                <a:off x="4502030"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7</a:t>
                </a:r>
                <a:endParaRPr sz="933">
                  <a:solidFill>
                    <a:srgbClr val="5F5F5F"/>
                  </a:solidFill>
                  <a:latin typeface="Arial"/>
                  <a:ea typeface="Arial"/>
                  <a:cs typeface="Arial"/>
                  <a:sym typeface="Arial"/>
                </a:endParaRPr>
              </a:p>
            </p:txBody>
          </p:sp>
          <p:sp>
            <p:nvSpPr>
              <p:cNvPr id="702" name="Google Shape;702;p82"/>
              <p:cNvSpPr txBox="1"/>
              <p:nvPr/>
            </p:nvSpPr>
            <p:spPr>
              <a:xfrm>
                <a:off x="4183070"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21</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7</a:t>
                </a:r>
                <a:endParaRPr sz="933">
                  <a:solidFill>
                    <a:srgbClr val="5F5F5F"/>
                  </a:solidFill>
                  <a:latin typeface="Arial"/>
                  <a:ea typeface="Arial"/>
                  <a:cs typeface="Arial"/>
                  <a:sym typeface="Arial"/>
                </a:endParaRPr>
              </a:p>
            </p:txBody>
          </p:sp>
          <p:sp>
            <p:nvSpPr>
              <p:cNvPr id="703" name="Google Shape;703;p82"/>
              <p:cNvSpPr txBox="1"/>
              <p:nvPr/>
            </p:nvSpPr>
            <p:spPr>
              <a:xfrm>
                <a:off x="3864110"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24</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7</a:t>
                </a:r>
                <a:endParaRPr sz="1867">
                  <a:solidFill>
                    <a:srgbClr val="000000"/>
                  </a:solidFill>
                  <a:latin typeface="Arial"/>
                  <a:ea typeface="Arial"/>
                  <a:cs typeface="Arial"/>
                  <a:sym typeface="Arial"/>
                </a:endParaRPr>
              </a:p>
            </p:txBody>
          </p:sp>
          <p:sp>
            <p:nvSpPr>
              <p:cNvPr id="704" name="Google Shape;704;p82"/>
              <p:cNvSpPr txBox="1"/>
              <p:nvPr/>
            </p:nvSpPr>
            <p:spPr>
              <a:xfrm>
                <a:off x="3545148"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27</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10</a:t>
                </a:r>
                <a:endParaRPr sz="933">
                  <a:solidFill>
                    <a:srgbClr val="5F5F5F"/>
                  </a:solidFill>
                  <a:latin typeface="Arial"/>
                  <a:ea typeface="Arial"/>
                  <a:cs typeface="Arial"/>
                  <a:sym typeface="Arial"/>
                </a:endParaRPr>
              </a:p>
            </p:txBody>
          </p:sp>
          <p:sp>
            <p:nvSpPr>
              <p:cNvPr id="705" name="Google Shape;705;p82"/>
              <p:cNvSpPr txBox="1"/>
              <p:nvPr/>
            </p:nvSpPr>
            <p:spPr>
              <a:xfrm>
                <a:off x="3226187"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30</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15</a:t>
                </a:r>
                <a:endParaRPr sz="933">
                  <a:solidFill>
                    <a:srgbClr val="5F5F5F"/>
                  </a:solidFill>
                  <a:latin typeface="Arial"/>
                  <a:ea typeface="Arial"/>
                  <a:cs typeface="Arial"/>
                  <a:sym typeface="Arial"/>
                </a:endParaRPr>
              </a:p>
            </p:txBody>
          </p:sp>
          <p:sp>
            <p:nvSpPr>
              <p:cNvPr id="706" name="Google Shape;706;p82"/>
              <p:cNvSpPr txBox="1"/>
              <p:nvPr/>
            </p:nvSpPr>
            <p:spPr>
              <a:xfrm>
                <a:off x="2907227"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34</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25</a:t>
                </a:r>
                <a:endParaRPr sz="933">
                  <a:solidFill>
                    <a:srgbClr val="5F5F5F"/>
                  </a:solidFill>
                  <a:latin typeface="Arial"/>
                  <a:ea typeface="Arial"/>
                  <a:cs typeface="Arial"/>
                  <a:sym typeface="Arial"/>
                </a:endParaRPr>
              </a:p>
            </p:txBody>
          </p:sp>
          <p:sp>
            <p:nvSpPr>
              <p:cNvPr id="707" name="Google Shape;707;p82"/>
              <p:cNvSpPr txBox="1"/>
              <p:nvPr/>
            </p:nvSpPr>
            <p:spPr>
              <a:xfrm>
                <a:off x="2588266"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38</a:t>
                </a:r>
                <a:endParaRPr sz="1867">
                  <a:solidFill>
                    <a:srgbClr val="000000"/>
                  </a:solidFill>
                  <a:latin typeface="Arial"/>
                  <a:ea typeface="Arial"/>
                  <a:cs typeface="Arial"/>
                  <a:sym typeface="Arial"/>
                </a:endParaRPr>
              </a:p>
              <a:p>
                <a:pPr marL="16933" algn="ctr">
                  <a:spcBef>
                    <a:spcPts val="133"/>
                  </a:spcBef>
                  <a:buClr>
                    <a:srgbClr val="000000"/>
                  </a:buClr>
                  <a:buSzPts val="700"/>
                </a:pPr>
                <a:r>
                  <a:rPr lang="en" sz="933">
                    <a:solidFill>
                      <a:srgbClr val="5F5F5F"/>
                    </a:solidFill>
                    <a:latin typeface="Arial"/>
                    <a:ea typeface="Arial"/>
                    <a:cs typeface="Arial"/>
                    <a:sym typeface="Arial"/>
                  </a:rPr>
                  <a:t>33</a:t>
                </a:r>
                <a:endParaRPr sz="1867">
                  <a:solidFill>
                    <a:srgbClr val="000000"/>
                  </a:solidFill>
                  <a:latin typeface="Arial"/>
                  <a:ea typeface="Arial"/>
                  <a:cs typeface="Arial"/>
                  <a:sym typeface="Arial"/>
                </a:endParaRPr>
              </a:p>
            </p:txBody>
          </p:sp>
          <p:sp>
            <p:nvSpPr>
              <p:cNvPr id="708" name="Google Shape;708;p82"/>
              <p:cNvSpPr txBox="1"/>
              <p:nvPr/>
            </p:nvSpPr>
            <p:spPr>
              <a:xfrm>
                <a:off x="6570579" y="3934929"/>
                <a:ext cx="132900" cy="241200"/>
              </a:xfrm>
              <a:prstGeom prst="rect">
                <a:avLst/>
              </a:prstGeom>
              <a:noFill/>
              <a:ln>
                <a:noFill/>
              </a:ln>
            </p:spPr>
            <p:txBody>
              <a:bodyPr spcFirstLastPara="1" wrap="square" lIns="0" tIns="16933" rIns="0" bIns="0" anchor="t" anchorCtr="0">
                <a:noAutofit/>
              </a:bodyPr>
              <a:lstStyle/>
              <a:p>
                <a:pPr marL="16933" algn="ctr">
                  <a:buClr>
                    <a:srgbClr val="000000"/>
                  </a:buClr>
                  <a:buSzPts val="700"/>
                </a:pPr>
                <a:r>
                  <a:rPr lang="en" sz="933">
                    <a:solidFill>
                      <a:srgbClr val="5F5F5F"/>
                    </a:solidFill>
                    <a:latin typeface="Arial"/>
                    <a:ea typeface="Arial"/>
                    <a:cs typeface="Arial"/>
                    <a:sym typeface="Arial"/>
                  </a:rPr>
                  <a:t>1</a:t>
                </a:r>
                <a:endParaRPr sz="1867">
                  <a:solidFill>
                    <a:srgbClr val="000000"/>
                  </a:solidFill>
                  <a:latin typeface="Arial"/>
                  <a:ea typeface="Arial"/>
                  <a:cs typeface="Arial"/>
                  <a:sym typeface="Arial"/>
                </a:endParaRPr>
              </a:p>
              <a:p>
                <a:pPr marL="16933" algn="ctr">
                  <a:spcBef>
                    <a:spcPts val="133"/>
                  </a:spcBef>
                  <a:buClr>
                    <a:srgbClr val="000000"/>
                  </a:buClr>
                  <a:buSzPts val="700"/>
                </a:pPr>
                <a:endParaRPr sz="933">
                  <a:solidFill>
                    <a:srgbClr val="5F5F5F"/>
                  </a:solidFill>
                  <a:latin typeface="Arial"/>
                  <a:ea typeface="Arial"/>
                  <a:cs typeface="Arial"/>
                  <a:sym typeface="Arial"/>
                </a:endParaRPr>
              </a:p>
            </p:txBody>
          </p:sp>
          <p:sp>
            <p:nvSpPr>
              <p:cNvPr id="709" name="Google Shape;709;p82"/>
              <p:cNvSpPr txBox="1"/>
              <p:nvPr/>
            </p:nvSpPr>
            <p:spPr>
              <a:xfrm>
                <a:off x="1637455" y="3804081"/>
                <a:ext cx="735300" cy="479700"/>
              </a:xfrm>
              <a:prstGeom prst="rect">
                <a:avLst/>
              </a:prstGeom>
              <a:noFill/>
              <a:ln>
                <a:noFill/>
              </a:ln>
            </p:spPr>
            <p:txBody>
              <a:bodyPr spcFirstLastPara="1" wrap="square" lIns="0" tIns="30467" rIns="0" bIns="0" anchor="t" anchorCtr="0">
                <a:noAutofit/>
              </a:bodyPr>
              <a:lstStyle/>
              <a:p>
                <a:pPr marL="16933">
                  <a:buClr>
                    <a:srgbClr val="000000"/>
                  </a:buClr>
                  <a:buSzPts val="700"/>
                </a:pPr>
                <a:r>
                  <a:rPr lang="en" sz="933">
                    <a:solidFill>
                      <a:srgbClr val="5F5F5F"/>
                    </a:solidFill>
                    <a:latin typeface="Arial"/>
                    <a:ea typeface="Arial"/>
                    <a:cs typeface="Arial"/>
                    <a:sym typeface="Arial"/>
                  </a:rPr>
                  <a:t>No. at risk</a:t>
                </a:r>
                <a:endParaRPr sz="1867">
                  <a:solidFill>
                    <a:srgbClr val="000000"/>
                  </a:solidFill>
                  <a:latin typeface="Arial"/>
                  <a:ea typeface="Arial"/>
                  <a:cs typeface="Arial"/>
                  <a:sym typeface="Arial"/>
                </a:endParaRPr>
              </a:p>
              <a:p>
                <a:pPr marL="16933">
                  <a:spcBef>
                    <a:spcPts val="107"/>
                  </a:spcBef>
                  <a:buClr>
                    <a:srgbClr val="000000"/>
                  </a:buClr>
                  <a:buSzPts val="700"/>
                </a:pPr>
                <a:r>
                  <a:rPr lang="en" sz="933">
                    <a:solidFill>
                      <a:srgbClr val="5F5F5F"/>
                    </a:solidFill>
                    <a:latin typeface="Arial"/>
                    <a:ea typeface="Arial"/>
                    <a:cs typeface="Arial"/>
                    <a:sym typeface="Arial"/>
                  </a:rPr>
                  <a:t>Pola + BR (Ph II) </a:t>
                </a:r>
                <a:endParaRPr sz="933">
                  <a:solidFill>
                    <a:srgbClr val="5F5F5F"/>
                  </a:solidFill>
                  <a:latin typeface="Arial"/>
                  <a:ea typeface="Arial"/>
                  <a:cs typeface="Arial"/>
                  <a:sym typeface="Arial"/>
                </a:endParaRPr>
              </a:p>
              <a:p>
                <a:pPr marL="16933">
                  <a:spcBef>
                    <a:spcPts val="107"/>
                  </a:spcBef>
                  <a:buClr>
                    <a:srgbClr val="000000"/>
                  </a:buClr>
                  <a:buSzPts val="700"/>
                </a:pPr>
                <a:r>
                  <a:rPr lang="en" sz="933">
                    <a:solidFill>
                      <a:srgbClr val="5F5F5F"/>
                    </a:solidFill>
                    <a:latin typeface="Arial"/>
                    <a:ea typeface="Arial"/>
                    <a:cs typeface="Arial"/>
                    <a:sym typeface="Arial"/>
                  </a:rPr>
                  <a:t>BR (Ph II)	</a:t>
                </a:r>
                <a:endParaRPr sz="933">
                  <a:solidFill>
                    <a:srgbClr val="5F5F5F"/>
                  </a:solidFill>
                  <a:latin typeface="Arial"/>
                  <a:ea typeface="Arial"/>
                  <a:cs typeface="Arial"/>
                  <a:sym typeface="Arial"/>
                </a:endParaRPr>
              </a:p>
            </p:txBody>
          </p:sp>
        </p:grpSp>
      </p:grpSp>
      <p:sp>
        <p:nvSpPr>
          <p:cNvPr id="710" name="Google Shape;710;p82"/>
          <p:cNvSpPr/>
          <p:nvPr/>
        </p:nvSpPr>
        <p:spPr>
          <a:xfrm>
            <a:off x="4049169" y="1737589"/>
            <a:ext cx="4224800" cy="368800"/>
          </a:xfrm>
          <a:prstGeom prst="roundRect">
            <a:avLst>
              <a:gd name="adj" fmla="val 50000"/>
            </a:avLst>
          </a:prstGeom>
          <a:solidFill>
            <a:schemeClr val="lt2"/>
          </a:solidFill>
          <a:ln>
            <a:noFill/>
          </a:ln>
        </p:spPr>
        <p:txBody>
          <a:bodyPr spcFirstLastPara="1" wrap="square" lIns="0" tIns="60933" rIns="0" bIns="60933" anchor="ctr" anchorCtr="0">
            <a:noAutofit/>
          </a:bodyPr>
          <a:lstStyle/>
          <a:p>
            <a:pPr algn="ctr">
              <a:buClr>
                <a:srgbClr val="000000"/>
              </a:buClr>
              <a:buSzPts val="1051"/>
            </a:pPr>
            <a:r>
              <a:rPr lang="en" sz="1401">
                <a:solidFill>
                  <a:schemeClr val="accent2"/>
                </a:solidFill>
                <a:latin typeface="Arial"/>
                <a:ea typeface="Arial"/>
                <a:cs typeface="Arial"/>
                <a:sym typeface="Arial"/>
              </a:rPr>
              <a:t>OS</a:t>
            </a:r>
            <a:endParaRPr sz="1867">
              <a:solidFill>
                <a:schemeClr val="accent2"/>
              </a:solidFill>
              <a:latin typeface="Arial"/>
              <a:ea typeface="Arial"/>
              <a:cs typeface="Arial"/>
              <a:sym typeface="Arial"/>
            </a:endParaRPr>
          </a:p>
        </p:txBody>
      </p:sp>
      <p:cxnSp>
        <p:nvCxnSpPr>
          <p:cNvPr id="711" name="Google Shape;711;p82"/>
          <p:cNvCxnSpPr/>
          <p:nvPr/>
        </p:nvCxnSpPr>
        <p:spPr>
          <a:xfrm>
            <a:off x="4348140" y="3563745"/>
            <a:ext cx="0" cy="1335600"/>
          </a:xfrm>
          <a:prstGeom prst="straightConnector1">
            <a:avLst/>
          </a:prstGeom>
          <a:noFill/>
          <a:ln w="19050" cap="flat" cmpd="sng">
            <a:solidFill>
              <a:schemeClr val="dk2"/>
            </a:solidFill>
            <a:prstDash val="dash"/>
            <a:round/>
            <a:headEnd type="none" w="sm" len="sm"/>
            <a:tailEnd type="none" w="sm" len="sm"/>
          </a:ln>
        </p:spPr>
      </p:cxnSp>
      <p:grpSp>
        <p:nvGrpSpPr>
          <p:cNvPr id="712" name="Google Shape;712;p82"/>
          <p:cNvGrpSpPr/>
          <p:nvPr/>
        </p:nvGrpSpPr>
        <p:grpSpPr>
          <a:xfrm>
            <a:off x="7033069" y="2504367"/>
            <a:ext cx="1718687" cy="605540"/>
            <a:chOff x="5274801" y="1878275"/>
            <a:chExt cx="1289015" cy="454155"/>
          </a:xfrm>
        </p:grpSpPr>
        <p:cxnSp>
          <p:nvCxnSpPr>
            <p:cNvPr id="713" name="Google Shape;713;p82"/>
            <p:cNvCxnSpPr/>
            <p:nvPr/>
          </p:nvCxnSpPr>
          <p:spPr>
            <a:xfrm>
              <a:off x="5274801" y="2105791"/>
              <a:ext cx="174000" cy="0"/>
            </a:xfrm>
            <a:prstGeom prst="straightConnector1">
              <a:avLst/>
            </a:prstGeom>
            <a:noFill/>
            <a:ln w="28575" cap="flat" cmpd="sng">
              <a:solidFill>
                <a:schemeClr val="accent1"/>
              </a:solidFill>
              <a:prstDash val="solid"/>
              <a:miter lim="800000"/>
              <a:headEnd type="none" w="sm" len="sm"/>
              <a:tailEnd type="none" w="sm" len="sm"/>
            </a:ln>
          </p:spPr>
        </p:cxnSp>
        <p:cxnSp>
          <p:nvCxnSpPr>
            <p:cNvPr id="714" name="Google Shape;714;p82"/>
            <p:cNvCxnSpPr/>
            <p:nvPr/>
          </p:nvCxnSpPr>
          <p:spPr>
            <a:xfrm>
              <a:off x="5274801" y="1999476"/>
              <a:ext cx="174000" cy="0"/>
            </a:xfrm>
            <a:prstGeom prst="straightConnector1">
              <a:avLst/>
            </a:prstGeom>
            <a:noFill/>
            <a:ln w="28575" cap="flat" cmpd="sng">
              <a:solidFill>
                <a:schemeClr val="lt2"/>
              </a:solidFill>
              <a:prstDash val="solid"/>
              <a:miter lim="800000"/>
              <a:headEnd type="none" w="sm" len="sm"/>
              <a:tailEnd type="none" w="sm" len="sm"/>
            </a:ln>
          </p:spPr>
        </p:cxnSp>
        <p:sp>
          <p:nvSpPr>
            <p:cNvPr id="715" name="Google Shape;715;p82"/>
            <p:cNvSpPr txBox="1"/>
            <p:nvPr/>
          </p:nvSpPr>
          <p:spPr>
            <a:xfrm>
              <a:off x="5468516" y="1878275"/>
              <a:ext cx="1095300" cy="2307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Pola + BR (N=40)</a:t>
              </a:r>
              <a:endParaRPr sz="1867">
                <a:solidFill>
                  <a:srgbClr val="000000"/>
                </a:solidFill>
                <a:latin typeface="Arial"/>
                <a:ea typeface="Arial"/>
                <a:cs typeface="Arial"/>
                <a:sym typeface="Arial"/>
              </a:endParaRPr>
            </a:p>
          </p:txBody>
        </p:sp>
        <p:sp>
          <p:nvSpPr>
            <p:cNvPr id="716" name="Google Shape;716;p82"/>
            <p:cNvSpPr txBox="1"/>
            <p:nvPr/>
          </p:nvSpPr>
          <p:spPr>
            <a:xfrm>
              <a:off x="5468517" y="1990003"/>
              <a:ext cx="732900" cy="2307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BR (N=40)</a:t>
              </a:r>
              <a:endParaRPr sz="1867">
                <a:solidFill>
                  <a:srgbClr val="000000"/>
                </a:solidFill>
                <a:latin typeface="Arial"/>
                <a:ea typeface="Arial"/>
                <a:cs typeface="Arial"/>
                <a:sym typeface="Arial"/>
              </a:endParaRPr>
            </a:p>
          </p:txBody>
        </p:sp>
        <p:sp>
          <p:nvSpPr>
            <p:cNvPr id="717" name="Google Shape;717;p82"/>
            <p:cNvSpPr txBox="1"/>
            <p:nvPr/>
          </p:nvSpPr>
          <p:spPr>
            <a:xfrm>
              <a:off x="5468517" y="2101730"/>
              <a:ext cx="684900" cy="230700"/>
            </a:xfrm>
            <a:prstGeom prst="rect">
              <a:avLst/>
            </a:prstGeom>
            <a:noFill/>
            <a:ln>
              <a:noFill/>
            </a:ln>
          </p:spPr>
          <p:txBody>
            <a:bodyPr spcFirstLastPara="1" wrap="square" lIns="121900" tIns="60933" rIns="121900" bIns="60933" anchor="ctr" anchorCtr="0">
              <a:noAutofit/>
            </a:bodyPr>
            <a:lstStyle/>
            <a:p>
              <a:pPr>
                <a:buClr>
                  <a:srgbClr val="000000"/>
                </a:buClr>
                <a:buSzPts val="900"/>
              </a:pPr>
              <a:r>
                <a:rPr lang="en" sz="1200">
                  <a:solidFill>
                    <a:srgbClr val="5F5F5F"/>
                  </a:solidFill>
                  <a:latin typeface="Arial"/>
                  <a:ea typeface="Arial"/>
                  <a:cs typeface="Arial"/>
                  <a:sym typeface="Arial"/>
                </a:rPr>
                <a:t>Censored</a:t>
              </a:r>
              <a:endParaRPr sz="1867">
                <a:solidFill>
                  <a:srgbClr val="000000"/>
                </a:solidFill>
                <a:latin typeface="Arial"/>
                <a:ea typeface="Arial"/>
                <a:cs typeface="Arial"/>
                <a:sym typeface="Arial"/>
              </a:endParaRPr>
            </a:p>
          </p:txBody>
        </p:sp>
        <p:grpSp>
          <p:nvGrpSpPr>
            <p:cNvPr id="718" name="Google Shape;718;p82"/>
            <p:cNvGrpSpPr/>
            <p:nvPr/>
          </p:nvGrpSpPr>
          <p:grpSpPr>
            <a:xfrm>
              <a:off x="5334480" y="2177214"/>
              <a:ext cx="81369" cy="69323"/>
              <a:chOff x="22785625" y="7111170"/>
              <a:chExt cx="55500" cy="57000"/>
            </a:xfrm>
          </p:grpSpPr>
          <p:cxnSp>
            <p:nvCxnSpPr>
              <p:cNvPr id="719" name="Google Shape;719;p82"/>
              <p:cNvCxnSpPr/>
              <p:nvPr/>
            </p:nvCxnSpPr>
            <p:spPr>
              <a:xfrm>
                <a:off x="22813347" y="7111170"/>
                <a:ext cx="0" cy="57000"/>
              </a:xfrm>
              <a:prstGeom prst="straightConnector1">
                <a:avLst/>
              </a:prstGeom>
              <a:noFill/>
              <a:ln w="28575" cap="flat" cmpd="sng">
                <a:solidFill>
                  <a:schemeClr val="dk1"/>
                </a:solidFill>
                <a:prstDash val="solid"/>
                <a:miter lim="800000"/>
                <a:headEnd type="none" w="sm" len="sm"/>
                <a:tailEnd type="none" w="sm" len="sm"/>
              </a:ln>
            </p:spPr>
          </p:cxnSp>
          <p:cxnSp>
            <p:nvCxnSpPr>
              <p:cNvPr id="720" name="Google Shape;720;p82"/>
              <p:cNvCxnSpPr/>
              <p:nvPr/>
            </p:nvCxnSpPr>
            <p:spPr>
              <a:xfrm>
                <a:off x="22785625" y="7139662"/>
                <a:ext cx="55500" cy="0"/>
              </a:xfrm>
              <a:prstGeom prst="straightConnector1">
                <a:avLst/>
              </a:prstGeom>
              <a:noFill/>
              <a:ln w="28575" cap="flat" cmpd="sng">
                <a:solidFill>
                  <a:schemeClr val="dk1"/>
                </a:solidFill>
                <a:prstDash val="solid"/>
                <a:miter lim="800000"/>
                <a:headEnd type="none" w="sm" len="sm"/>
                <a:tailEnd type="none" w="sm" len="sm"/>
              </a:ln>
            </p:spPr>
          </p:cxnSp>
        </p:grpSp>
      </p:grpSp>
      <p:sp>
        <p:nvSpPr>
          <p:cNvPr id="152" name="Google Shape;297;p80"/>
          <p:cNvSpPr txBox="1">
            <a:spLocks noGrp="1"/>
          </p:cNvSpPr>
          <p:nvPr>
            <p:ph type="body" idx="2"/>
          </p:nvPr>
        </p:nvSpPr>
        <p:spPr>
          <a:xfrm>
            <a:off x="4749640" y="6491654"/>
            <a:ext cx="7226899" cy="248059"/>
          </a:xfrm>
          <a:prstGeom prst="rect">
            <a:avLst/>
          </a:prstGeom>
          <a:noFill/>
          <a:ln>
            <a:noFill/>
          </a:ln>
        </p:spPr>
        <p:txBody>
          <a:bodyPr spcFirstLastPara="1" wrap="square" lIns="0" tIns="0" rIns="0" bIns="0" anchor="b" anchorCtr="0">
            <a:noAutofit/>
          </a:bodyPr>
          <a:lstStyle/>
          <a:p>
            <a:pPr marL="0" indent="0"/>
            <a:r>
              <a:rPr lang="tr-TR" dirty="0"/>
              <a:t>Sehn LH, Martelli M, Trněný M, et al. Polatuzumab vedotin in relapsed or refractory diffuse large B-cell lymphoma. J Clin Oncol. 2020;38(2):155-165</a:t>
            </a:r>
            <a:endParaRPr dirty="0"/>
          </a:p>
        </p:txBody>
      </p:sp>
    </p:spTree>
    <p:extLst>
      <p:ext uri="{BB962C8B-B14F-4D97-AF65-F5344CB8AC3E}">
        <p14:creationId xmlns:p14="http://schemas.microsoft.com/office/powerpoint/2010/main" val="419763717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1FDAC-4318-D672-F8DA-828EF794268F}"/>
              </a:ext>
            </a:extLst>
          </p:cNvPr>
          <p:cNvSpPr>
            <a:spLocks noGrp="1"/>
          </p:cNvSpPr>
          <p:nvPr>
            <p:ph type="title"/>
          </p:nvPr>
        </p:nvSpPr>
        <p:spPr/>
        <p:txBody>
          <a:bodyPr/>
          <a:lstStyle/>
          <a:p>
            <a:r>
              <a:rPr lang="tr-TR" dirty="0"/>
              <a:t>Olgu </a:t>
            </a:r>
          </a:p>
        </p:txBody>
      </p:sp>
      <p:sp>
        <p:nvSpPr>
          <p:cNvPr id="3" name="Content Placeholder 2">
            <a:extLst>
              <a:ext uri="{FF2B5EF4-FFF2-40B4-BE49-F238E27FC236}">
                <a16:creationId xmlns:a16="http://schemas.microsoft.com/office/drawing/2014/main" id="{5C9ABBCF-FF74-6F29-6479-260B253C8A95}"/>
              </a:ext>
            </a:extLst>
          </p:cNvPr>
          <p:cNvSpPr>
            <a:spLocks noGrp="1"/>
          </p:cNvSpPr>
          <p:nvPr>
            <p:ph idx="1"/>
          </p:nvPr>
        </p:nvSpPr>
        <p:spPr/>
        <p:txBody>
          <a:bodyPr/>
          <a:lstStyle/>
          <a:p>
            <a:r>
              <a:rPr lang="tr-TR" dirty="0"/>
              <a:t>72 yaş E hasta </a:t>
            </a:r>
          </a:p>
          <a:p>
            <a:r>
              <a:rPr lang="tr-TR" dirty="0"/>
              <a:t>6 kür RHOP: </a:t>
            </a:r>
            <a:r>
              <a:rPr lang="tr-TR" dirty="0" err="1"/>
              <a:t>refrakter</a:t>
            </a:r>
            <a:r>
              <a:rPr lang="tr-TR" dirty="0"/>
              <a:t> </a:t>
            </a:r>
          </a:p>
          <a:p>
            <a:r>
              <a:rPr lang="tr-TR" dirty="0" err="1"/>
              <a:t>Odronextamab</a:t>
            </a:r>
            <a:r>
              <a:rPr lang="tr-TR" dirty="0"/>
              <a:t> </a:t>
            </a:r>
            <a:r>
              <a:rPr lang="tr-TR" dirty="0" err="1"/>
              <a:t>vs</a:t>
            </a:r>
            <a:r>
              <a:rPr lang="tr-TR" dirty="0"/>
              <a:t> kurtarma tedavisi sonrası OKHN</a:t>
            </a:r>
          </a:p>
          <a:p>
            <a:r>
              <a:rPr lang="tr-TR" dirty="0" err="1"/>
              <a:t>Odro</a:t>
            </a:r>
            <a:r>
              <a:rPr lang="tr-TR" dirty="0"/>
              <a:t> koluna düştü </a:t>
            </a:r>
          </a:p>
        </p:txBody>
      </p:sp>
    </p:spTree>
    <p:extLst>
      <p:ext uri="{BB962C8B-B14F-4D97-AF65-F5344CB8AC3E}">
        <p14:creationId xmlns:p14="http://schemas.microsoft.com/office/powerpoint/2010/main" val="325277894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98E2-995B-AB07-66DA-81D3D42A9146}"/>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42577481-8BF9-424C-B8EE-D5C27E2AEB8A}"/>
              </a:ext>
            </a:extLst>
          </p:cNvPr>
          <p:cNvPicPr>
            <a:picLocks noGrp="1" noChangeAspect="1"/>
          </p:cNvPicPr>
          <p:nvPr>
            <p:ph idx="1"/>
          </p:nvPr>
        </p:nvPicPr>
        <p:blipFill>
          <a:blip r:embed="rId2"/>
          <a:stretch>
            <a:fillRect/>
          </a:stretch>
        </p:blipFill>
        <p:spPr>
          <a:xfrm>
            <a:off x="76200" y="12359"/>
            <a:ext cx="5867400" cy="6476658"/>
          </a:xfrm>
        </p:spPr>
      </p:pic>
      <p:pic>
        <p:nvPicPr>
          <p:cNvPr id="7" name="Picture 6">
            <a:extLst>
              <a:ext uri="{FF2B5EF4-FFF2-40B4-BE49-F238E27FC236}">
                <a16:creationId xmlns:a16="http://schemas.microsoft.com/office/drawing/2014/main" id="{F45BAAE7-6AD6-C047-9736-9B5246296C3E}"/>
              </a:ext>
            </a:extLst>
          </p:cNvPr>
          <p:cNvPicPr>
            <a:picLocks noChangeAspect="1"/>
          </p:cNvPicPr>
          <p:nvPr/>
        </p:nvPicPr>
        <p:blipFill rotWithShape="1">
          <a:blip r:embed="rId3"/>
          <a:srcRect l="-525" t="12222" r="2060" b="27778"/>
          <a:stretch/>
        </p:blipFill>
        <p:spPr>
          <a:xfrm>
            <a:off x="6096000" y="132883"/>
            <a:ext cx="5867400" cy="6356134"/>
          </a:xfrm>
          <a:prstGeom prst="rect">
            <a:avLst/>
          </a:prstGeom>
        </p:spPr>
      </p:pic>
    </p:spTree>
    <p:extLst>
      <p:ext uri="{BB962C8B-B14F-4D97-AF65-F5344CB8AC3E}">
        <p14:creationId xmlns:p14="http://schemas.microsoft.com/office/powerpoint/2010/main" val="366840692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70B27-CB95-738E-5A65-5EE75C6E684A}"/>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5093172D-FAEC-2350-B905-4A27E04EB8E0}"/>
              </a:ext>
            </a:extLst>
          </p:cNvPr>
          <p:cNvPicPr>
            <a:picLocks noGrp="1" noChangeAspect="1"/>
          </p:cNvPicPr>
          <p:nvPr>
            <p:ph idx="1"/>
          </p:nvPr>
        </p:nvPicPr>
        <p:blipFill>
          <a:blip r:embed="rId2"/>
          <a:stretch>
            <a:fillRect/>
          </a:stretch>
        </p:blipFill>
        <p:spPr>
          <a:xfrm>
            <a:off x="0" y="685800"/>
            <a:ext cx="6172200" cy="4953000"/>
          </a:xfrm>
        </p:spPr>
      </p:pic>
      <p:pic>
        <p:nvPicPr>
          <p:cNvPr id="7" name="Picture 6">
            <a:extLst>
              <a:ext uri="{FF2B5EF4-FFF2-40B4-BE49-F238E27FC236}">
                <a16:creationId xmlns:a16="http://schemas.microsoft.com/office/drawing/2014/main" id="{A096D7AA-C5CA-6A7F-5A56-C297718C74D1}"/>
              </a:ext>
            </a:extLst>
          </p:cNvPr>
          <p:cNvPicPr>
            <a:picLocks noChangeAspect="1"/>
          </p:cNvPicPr>
          <p:nvPr/>
        </p:nvPicPr>
        <p:blipFill rotWithShape="1">
          <a:blip r:embed="rId3"/>
          <a:srcRect t="17778" b="28889"/>
          <a:stretch/>
        </p:blipFill>
        <p:spPr>
          <a:xfrm>
            <a:off x="6324600" y="152400"/>
            <a:ext cx="5867400" cy="5563164"/>
          </a:xfrm>
          <a:prstGeom prst="rect">
            <a:avLst/>
          </a:prstGeom>
        </p:spPr>
      </p:pic>
    </p:spTree>
    <p:extLst>
      <p:ext uri="{BB962C8B-B14F-4D97-AF65-F5344CB8AC3E}">
        <p14:creationId xmlns:p14="http://schemas.microsoft.com/office/powerpoint/2010/main" val="59870629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AF13-EBB4-4DAA-9C41-7AE2D0E76A29}"/>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2559F559-88D8-122B-D4FA-15A0EFFD6262}"/>
              </a:ext>
            </a:extLst>
          </p:cNvPr>
          <p:cNvSpPr>
            <a:spLocks noGrp="1"/>
          </p:cNvSpPr>
          <p:nvPr>
            <p:ph idx="1"/>
          </p:nvPr>
        </p:nvSpPr>
        <p:spPr/>
        <p:txBody>
          <a:bodyPr/>
          <a:lstStyle/>
          <a:p>
            <a:r>
              <a:rPr lang="tr-TR" dirty="0" err="1"/>
              <a:t>Bispesifiklere</a:t>
            </a:r>
            <a:r>
              <a:rPr lang="tr-TR" dirty="0"/>
              <a:t> yanıt hızlı ve OR oranı yüksek </a:t>
            </a:r>
          </a:p>
          <a:p>
            <a:r>
              <a:rPr lang="tr-TR" dirty="0"/>
              <a:t>Ancak yanıt süresi değişken </a:t>
            </a:r>
          </a:p>
          <a:p>
            <a:r>
              <a:rPr lang="tr-TR" dirty="0"/>
              <a:t>CAR-T sonrası ve CAR-T öncesi kullanılabilirler</a:t>
            </a:r>
          </a:p>
          <a:p>
            <a:r>
              <a:rPr lang="tr-TR" dirty="0"/>
              <a:t>Kendine has avantajları var </a:t>
            </a:r>
          </a:p>
          <a:p>
            <a:r>
              <a:rPr lang="tr-TR" dirty="0"/>
              <a:t>Yan etkiler yönetilebilir </a:t>
            </a:r>
          </a:p>
          <a:p>
            <a:endParaRPr lang="tr-TR" dirty="0"/>
          </a:p>
        </p:txBody>
      </p:sp>
    </p:spTree>
    <p:extLst>
      <p:ext uri="{BB962C8B-B14F-4D97-AF65-F5344CB8AC3E}">
        <p14:creationId xmlns:p14="http://schemas.microsoft.com/office/powerpoint/2010/main" val="111181440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3C7C9-877B-A240-32E5-55512C9EE078}"/>
              </a:ext>
            </a:extLst>
          </p:cNvPr>
          <p:cNvSpPr>
            <a:spLocks noGrp="1"/>
          </p:cNvSpPr>
          <p:nvPr>
            <p:ph type="title"/>
          </p:nvPr>
        </p:nvSpPr>
        <p:spPr/>
        <p:txBody>
          <a:bodyPr/>
          <a:lstStyle/>
          <a:p>
            <a:endParaRPr lang="tr-TR"/>
          </a:p>
        </p:txBody>
      </p:sp>
      <p:pic>
        <p:nvPicPr>
          <p:cNvPr id="5128" name="Picture 8" descr="Mersin'de Gezilecek Tarihi Yerler">
            <a:extLst>
              <a:ext uri="{FF2B5EF4-FFF2-40B4-BE49-F238E27FC236}">
                <a16:creationId xmlns:a16="http://schemas.microsoft.com/office/drawing/2014/main" id="{E2EB4304-419A-03DC-9676-564D7802638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724" y="193876"/>
            <a:ext cx="12157657" cy="64928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681CD85-9EF0-3E28-1D20-6BCCF55B8B27}"/>
              </a:ext>
            </a:extLst>
          </p:cNvPr>
          <p:cNvSpPr txBox="1"/>
          <p:nvPr/>
        </p:nvSpPr>
        <p:spPr>
          <a:xfrm>
            <a:off x="838200" y="5334000"/>
            <a:ext cx="4267200" cy="584775"/>
          </a:xfrm>
          <a:prstGeom prst="rect">
            <a:avLst/>
          </a:prstGeom>
          <a:noFill/>
        </p:spPr>
        <p:txBody>
          <a:bodyPr wrap="square" rtlCol="0">
            <a:spAutoFit/>
          </a:bodyPr>
          <a:lstStyle/>
          <a:p>
            <a:r>
              <a:rPr lang="tr-TR" sz="3200" dirty="0">
                <a:solidFill>
                  <a:schemeClr val="accent4">
                    <a:lumMod val="60000"/>
                    <a:lumOff val="40000"/>
                  </a:schemeClr>
                </a:solidFill>
              </a:rPr>
              <a:t>Teşekkürler </a:t>
            </a:r>
          </a:p>
        </p:txBody>
      </p:sp>
      <p:pic>
        <p:nvPicPr>
          <p:cNvPr id="8" name="Picture 6">
            <a:extLst>
              <a:ext uri="{FF2B5EF4-FFF2-40B4-BE49-F238E27FC236}">
                <a16:creationId xmlns:a16="http://schemas.microsoft.com/office/drawing/2014/main" id="{7FE766D6-5D5B-6BD9-DE14-F0CB6EDDB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3354897" cy="2020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98903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4"/>
          <p:cNvSpPr/>
          <p:nvPr/>
        </p:nvSpPr>
        <p:spPr>
          <a:xfrm>
            <a:off x="508033" y="1560000"/>
            <a:ext cx="5952000" cy="4270000"/>
          </a:xfrm>
          <a:prstGeom prst="rect">
            <a:avLst/>
          </a:prstGeom>
          <a:no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000000"/>
              </a:buClr>
              <a:buSzPts val="1800"/>
            </a:pPr>
            <a:endParaRPr sz="2400" i="1" dirty="0">
              <a:solidFill>
                <a:srgbClr val="FFFFFF"/>
              </a:solidFill>
              <a:latin typeface="Arial"/>
              <a:ea typeface="Arial"/>
              <a:cs typeface="Arial"/>
              <a:sym typeface="Arial"/>
            </a:endParaRPr>
          </a:p>
        </p:txBody>
      </p:sp>
      <p:sp>
        <p:nvSpPr>
          <p:cNvPr id="315" name="Google Shape;315;p44"/>
          <p:cNvSpPr/>
          <p:nvPr/>
        </p:nvSpPr>
        <p:spPr>
          <a:xfrm>
            <a:off x="508000" y="1217133"/>
            <a:ext cx="5952000" cy="460800"/>
          </a:xfrm>
          <a:prstGeom prst="round1Rect">
            <a:avLst>
              <a:gd name="adj" fmla="val 16667"/>
            </a:avLst>
          </a:prstGeom>
          <a:solidFill>
            <a:srgbClr val="0B41CD"/>
          </a:solidFill>
          <a:ln w="25400" cap="flat" cmpd="sng">
            <a:solidFill>
              <a:srgbClr val="0B41CD"/>
            </a:solidFill>
            <a:prstDash val="solid"/>
            <a:round/>
            <a:headEnd type="none" w="sm" len="sm"/>
            <a:tailEnd type="none" w="sm" len="sm"/>
          </a:ln>
        </p:spPr>
        <p:txBody>
          <a:bodyPr spcFirstLastPara="1" wrap="square" lIns="121900" tIns="60933" rIns="121900" bIns="60933" anchor="ctr" anchorCtr="0">
            <a:noAutofit/>
          </a:bodyPr>
          <a:lstStyle/>
          <a:p>
            <a:pPr algn="ctr">
              <a:buClr>
                <a:srgbClr val="FFFFFF"/>
              </a:buClr>
              <a:buSzPts val="1200"/>
            </a:pPr>
            <a:r>
              <a:rPr lang="tr-TR" sz="1600" b="1" dirty="0">
                <a:solidFill>
                  <a:srgbClr val="FFFFFF"/>
                </a:solidFill>
                <a:latin typeface="Arial"/>
                <a:ea typeface="Arial"/>
                <a:cs typeface="Arial"/>
                <a:sym typeface="Arial"/>
              </a:rPr>
              <a:t>R/R DLBCL hastalarındaki OS (N=736)</a:t>
            </a:r>
            <a:r>
              <a:rPr lang="tr-TR" sz="1600" b="1" baseline="30000" dirty="0">
                <a:solidFill>
                  <a:srgbClr val="FFFFFF"/>
                </a:solidFill>
                <a:latin typeface="Arial"/>
                <a:ea typeface="Arial"/>
                <a:cs typeface="Arial"/>
                <a:sym typeface="Arial"/>
              </a:rPr>
              <a:t>1</a:t>
            </a:r>
          </a:p>
        </p:txBody>
      </p:sp>
      <p:sp>
        <p:nvSpPr>
          <p:cNvPr id="316" name="Google Shape;316;p44"/>
          <p:cNvSpPr txBox="1">
            <a:spLocks noGrp="1"/>
          </p:cNvSpPr>
          <p:nvPr>
            <p:ph type="body" idx="1"/>
          </p:nvPr>
        </p:nvSpPr>
        <p:spPr>
          <a:xfrm>
            <a:off x="507999" y="6302267"/>
            <a:ext cx="5597200" cy="283200"/>
          </a:xfrm>
          <a:prstGeom prst="rect">
            <a:avLst/>
          </a:prstGeom>
          <a:noFill/>
          <a:ln>
            <a:noFill/>
          </a:ln>
        </p:spPr>
        <p:txBody>
          <a:bodyPr spcFirstLastPara="1" wrap="square" lIns="0" tIns="0" rIns="0" bIns="0" anchor="b" anchorCtr="0">
            <a:noAutofit/>
          </a:bodyPr>
          <a:lstStyle/>
          <a:p>
            <a:pPr marL="0" indent="0">
              <a:buSzPts val="700"/>
              <a:buNone/>
            </a:pPr>
            <a:r>
              <a:rPr lang="tr-TR" sz="933" dirty="0">
                <a:solidFill>
                  <a:srgbClr val="000000"/>
                </a:solidFill>
              </a:rPr>
              <a:t>CAR, kimerik antijen reseptörü; DLBCL, diffüz büyük B hücreli lenfoma; HD-ASCT, yüksek doz tedavi ve otolog kök hücre transplantasyonu; OS, genel sağkalım; R-CHOP, rituximab artı siklofosfamid, doksorubisin, vinkristin ve prednizon.</a:t>
            </a:r>
          </a:p>
        </p:txBody>
      </p:sp>
      <p:sp>
        <p:nvSpPr>
          <p:cNvPr id="317" name="Google Shape;317;p44"/>
          <p:cNvSpPr txBox="1"/>
          <p:nvPr/>
        </p:nvSpPr>
        <p:spPr>
          <a:xfrm>
            <a:off x="5933872" y="6005108"/>
            <a:ext cx="6258128" cy="843035"/>
          </a:xfrm>
          <a:prstGeom prst="rect">
            <a:avLst/>
          </a:prstGeom>
          <a:noFill/>
          <a:ln>
            <a:noFill/>
          </a:ln>
        </p:spPr>
        <p:txBody>
          <a:bodyPr spcFirstLastPara="1" wrap="square" lIns="0" tIns="0" rIns="0" bIns="0" anchor="b" anchorCtr="0">
            <a:noAutofit/>
          </a:bodyPr>
          <a:lstStyle/>
          <a:p>
            <a:pPr marL="609585" algn="r">
              <a:buSzPts val="700"/>
            </a:pPr>
            <a:r>
              <a:rPr lang="tr-TR" sz="667" dirty="0">
                <a:latin typeface="+mj-lt"/>
                <a:sym typeface="Arial"/>
              </a:rPr>
              <a:t>1. Harrysson S, et al. </a:t>
            </a:r>
            <a:r>
              <a:rPr lang="en-US" sz="667" dirty="0">
                <a:latin typeface="+mj-lt"/>
              </a:rPr>
              <a:t>Outcomes of relapsed/refractory diffuse large B-cell lymphoma and influence of chimeric antigen receptor T trial eligibility criteria in second line-A population-based study of 736 patients</a:t>
            </a:r>
            <a:r>
              <a:rPr lang="tr-TR" sz="667" dirty="0">
                <a:latin typeface="+mj-lt"/>
              </a:rPr>
              <a:t>. </a:t>
            </a:r>
            <a:r>
              <a:rPr lang="tr-TR" sz="667" dirty="0">
                <a:latin typeface="+mj-lt"/>
                <a:sym typeface="Arial"/>
              </a:rPr>
              <a:t>Br J Haematol 2022;198:267–77. </a:t>
            </a:r>
            <a:r>
              <a:rPr lang="en" sz="667" dirty="0">
                <a:latin typeface="+mj-lt"/>
                <a:sym typeface="Arial"/>
              </a:rPr>
              <a:t/>
            </a:r>
            <a:br>
              <a:rPr lang="en" sz="667" dirty="0">
                <a:latin typeface="+mj-lt"/>
                <a:sym typeface="Arial"/>
              </a:rPr>
            </a:br>
            <a:r>
              <a:rPr lang="tr-TR" sz="667" dirty="0">
                <a:latin typeface="+mj-lt"/>
                <a:sym typeface="Arial"/>
              </a:rPr>
              <a:t>2. </a:t>
            </a:r>
            <a:r>
              <a:rPr lang="tr-TR" sz="667" dirty="0">
                <a:latin typeface="+mj-lt"/>
              </a:rPr>
              <a:t>Sehn L &amp; Salles G. Diffuse Large B-Cell Lymphoma. NEJM 2021;384:842‒58</a:t>
            </a:r>
            <a:r>
              <a:rPr lang="tr-TR" sz="667" dirty="0">
                <a:latin typeface="+mj-lt"/>
                <a:sym typeface="Arial"/>
              </a:rPr>
              <a:t>. </a:t>
            </a:r>
            <a:r>
              <a:rPr lang="en" sz="667" dirty="0">
                <a:latin typeface="+mj-lt"/>
                <a:sym typeface="Arial"/>
              </a:rPr>
              <a:t/>
            </a:r>
            <a:br>
              <a:rPr lang="en" sz="667" dirty="0">
                <a:latin typeface="+mj-lt"/>
                <a:sym typeface="Arial"/>
              </a:rPr>
            </a:br>
            <a:r>
              <a:rPr lang="tr-TR" sz="667" dirty="0">
                <a:latin typeface="+mj-lt"/>
                <a:sym typeface="Arial"/>
              </a:rPr>
              <a:t>3. </a:t>
            </a:r>
            <a:r>
              <a:rPr lang="tr-TR" sz="667" dirty="0">
                <a:latin typeface="+mj-lt"/>
              </a:rPr>
              <a:t>Ayers EC, et al. "Real World Outcomes in Patients With Relapsed/Refractory Diffuse Large B-Cell Lymphoma Treated With Selinexor." Clinical Lymphoma, Myeloma &amp; Leukemia, 2020;20(10):661–667</a:t>
            </a:r>
            <a:r>
              <a:rPr lang="tr-TR" sz="667" dirty="0">
                <a:latin typeface="+mj-lt"/>
                <a:sym typeface="Arial"/>
              </a:rPr>
              <a:t>.</a:t>
            </a:r>
            <a:r>
              <a:rPr lang="en" sz="667" dirty="0">
                <a:latin typeface="+mj-lt"/>
                <a:sym typeface="Arial"/>
              </a:rPr>
              <a:t/>
            </a:r>
            <a:br>
              <a:rPr lang="en" sz="667" dirty="0">
                <a:latin typeface="+mj-lt"/>
                <a:sym typeface="Arial"/>
              </a:rPr>
            </a:br>
            <a:r>
              <a:rPr lang="tr-TR" sz="667" dirty="0">
                <a:latin typeface="+mj-lt"/>
                <a:sym typeface="Arial"/>
              </a:rPr>
              <a:t>4. </a:t>
            </a:r>
            <a:r>
              <a:rPr lang="tr-TR" sz="667" dirty="0">
                <a:latin typeface="+mj-lt"/>
              </a:rPr>
              <a:t>Fujiwara, Y.; Kato, T.; Hasegawa, F.; Sunahara, M.; Tsurumaki, Y. "The Past, Present, and Future of Clinically Applied Chimeric Antigen Receptor-T-Cell Therapy." Pharmaceuticals 2022, 15(2), 207.</a:t>
            </a:r>
            <a:r>
              <a:rPr lang="en" sz="667" dirty="0">
                <a:latin typeface="+mj-lt"/>
                <a:sym typeface="Arial"/>
              </a:rPr>
              <a:t/>
            </a:r>
            <a:br>
              <a:rPr lang="en" sz="667" dirty="0">
                <a:latin typeface="+mj-lt"/>
                <a:sym typeface="Arial"/>
              </a:rPr>
            </a:br>
            <a:r>
              <a:rPr lang="tr-TR" sz="667" dirty="0">
                <a:latin typeface="+mj-lt"/>
                <a:sym typeface="Arial"/>
              </a:rPr>
              <a:t>5. </a:t>
            </a:r>
            <a:r>
              <a:rPr lang="tr-TR" sz="667" dirty="0">
                <a:latin typeface="+mj-lt"/>
              </a:rPr>
              <a:t>Roschewski, M., Staudt, L.M., Wilson, W.H. "Burkitt's Lymphoma." New England Journal of Medicine, 2022;387(12):1111-1122.</a:t>
            </a:r>
            <a:endParaRPr lang="tr-TR" sz="667" dirty="0">
              <a:latin typeface="+mj-lt"/>
              <a:sym typeface="Arial"/>
            </a:endParaRPr>
          </a:p>
        </p:txBody>
      </p:sp>
      <p:sp>
        <p:nvSpPr>
          <p:cNvPr id="318" name="Google Shape;318;p44"/>
          <p:cNvSpPr txBox="1"/>
          <p:nvPr/>
        </p:nvSpPr>
        <p:spPr>
          <a:xfrm>
            <a:off x="304967"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2533" dirty="0">
                <a:solidFill>
                  <a:srgbClr val="0066CC"/>
                </a:solidFill>
                <a:latin typeface="Arial"/>
                <a:ea typeface="Arial"/>
                <a:cs typeface="Arial"/>
                <a:sym typeface="Arial"/>
              </a:rPr>
              <a:t>R/R DLBCL hastaları için sonuçlar kötüdür</a:t>
            </a:r>
          </a:p>
        </p:txBody>
      </p:sp>
      <p:sp>
        <p:nvSpPr>
          <p:cNvPr id="319" name="Google Shape;319;p44"/>
          <p:cNvSpPr/>
          <p:nvPr/>
        </p:nvSpPr>
        <p:spPr>
          <a:xfrm>
            <a:off x="1129733" y="1944400"/>
            <a:ext cx="355600" cy="366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dirty="0">
              <a:solidFill>
                <a:srgbClr val="000000"/>
              </a:solidFill>
              <a:latin typeface="Arial"/>
              <a:ea typeface="Arial"/>
              <a:cs typeface="Arial"/>
              <a:sym typeface="Arial"/>
            </a:endParaRPr>
          </a:p>
        </p:txBody>
      </p:sp>
      <p:sp>
        <p:nvSpPr>
          <p:cNvPr id="321" name="Google Shape;321;p44"/>
          <p:cNvSpPr txBox="1"/>
          <p:nvPr/>
        </p:nvSpPr>
        <p:spPr>
          <a:xfrm>
            <a:off x="6663034" y="1013422"/>
            <a:ext cx="4908423" cy="4645719"/>
          </a:xfrm>
          <a:prstGeom prst="rect">
            <a:avLst/>
          </a:prstGeom>
          <a:noFill/>
          <a:ln>
            <a:noFill/>
          </a:ln>
        </p:spPr>
        <p:txBody>
          <a:bodyPr spcFirstLastPara="1" wrap="square" lIns="121900" tIns="121900" rIns="121900" bIns="121900" anchor="t" anchorCtr="0">
            <a:spAutoFit/>
          </a:bodyPr>
          <a:lstStyle/>
          <a:p>
            <a:pPr marL="366174" indent="-323840">
              <a:buClr>
                <a:schemeClr val="lt2"/>
              </a:buClr>
              <a:buSzPts val="1300"/>
              <a:buFont typeface="Arial"/>
              <a:buChar char="•"/>
            </a:pPr>
            <a:r>
              <a:rPr lang="tr-TR" sz="1467" dirty="0">
                <a:latin typeface="Arial"/>
                <a:ea typeface="Arial"/>
                <a:cs typeface="Arial"/>
                <a:sym typeface="Arial"/>
              </a:rPr>
              <a:t>2007-2018 döneminde İsveç'te tedavi edilen 736 R/R DLBCL hastasının oluşturduğu popülasyona dayanan büyük ölçekli bir kohortun yakın tarihli bir analizinde</a:t>
            </a:r>
            <a:r>
              <a:rPr lang="tr-TR" sz="1467" baseline="30000" dirty="0">
                <a:latin typeface="Arial"/>
                <a:ea typeface="Arial"/>
                <a:cs typeface="Arial"/>
                <a:sym typeface="Arial"/>
              </a:rPr>
              <a:t>1</a:t>
            </a:r>
          </a:p>
          <a:p>
            <a:pPr marL="838179" lvl="1" indent="-414856">
              <a:buClr>
                <a:schemeClr val="lt2"/>
              </a:buClr>
              <a:buSzPts val="1300"/>
              <a:buFont typeface="Arial"/>
              <a:buChar char="–"/>
            </a:pPr>
            <a:r>
              <a:rPr lang="tr-TR" sz="1467" dirty="0">
                <a:latin typeface="Arial"/>
                <a:ea typeface="Arial"/>
                <a:cs typeface="Arial"/>
                <a:sym typeface="Arial"/>
              </a:rPr>
              <a:t>Genel sonuçların kötü ve </a:t>
            </a:r>
            <a:r>
              <a:rPr lang="tr-TR" sz="2400" b="1" dirty="0">
                <a:solidFill>
                  <a:srgbClr val="FF0000"/>
                </a:solidFill>
                <a:latin typeface="Arial"/>
                <a:ea typeface="Arial"/>
                <a:cs typeface="Arial"/>
                <a:sym typeface="Arial"/>
              </a:rPr>
              <a:t>medyan OS'nin 6,6 </a:t>
            </a:r>
            <a:r>
              <a:rPr lang="tr-TR" sz="2400" dirty="0">
                <a:solidFill>
                  <a:srgbClr val="FF0000"/>
                </a:solidFill>
                <a:latin typeface="Arial"/>
                <a:ea typeface="Arial"/>
                <a:cs typeface="Arial"/>
                <a:sym typeface="Arial"/>
              </a:rPr>
              <a:t>ay</a:t>
            </a:r>
            <a:r>
              <a:rPr lang="tr-TR" sz="1467" dirty="0">
                <a:latin typeface="Arial"/>
                <a:ea typeface="Arial"/>
                <a:cs typeface="Arial"/>
                <a:sym typeface="Arial"/>
              </a:rPr>
              <a:t> olduğu saptanmıştır</a:t>
            </a:r>
            <a:r>
              <a:rPr lang="tr-TR" sz="1467" baseline="30000" dirty="0">
                <a:latin typeface="Arial"/>
                <a:ea typeface="Arial"/>
                <a:cs typeface="Arial"/>
                <a:sym typeface="Arial"/>
              </a:rPr>
              <a:t>1</a:t>
            </a:r>
          </a:p>
          <a:p>
            <a:pPr marL="380990" indent="-338658">
              <a:spcBef>
                <a:spcPts val="800"/>
              </a:spcBef>
              <a:buClr>
                <a:schemeClr val="lt2"/>
              </a:buClr>
              <a:buSzPts val="1300"/>
              <a:buFont typeface="Arial"/>
              <a:buChar char="•"/>
            </a:pPr>
            <a:r>
              <a:rPr lang="tr-TR" sz="1467" dirty="0">
                <a:latin typeface="Arial"/>
                <a:ea typeface="Arial"/>
                <a:cs typeface="Arial"/>
                <a:sym typeface="Arial"/>
              </a:rPr>
              <a:t>R-CHOP'den sonra tedavinin başarısız olduğu hastalarda, özellikle de aşağıda belirtilen hastalarda kötü sonuçlar gözlenmektedir:</a:t>
            </a:r>
          </a:p>
          <a:p>
            <a:pPr marL="838179" lvl="1" indent="-397923">
              <a:spcBef>
                <a:spcPts val="533"/>
              </a:spcBef>
              <a:buClr>
                <a:schemeClr val="lt2"/>
              </a:buClr>
              <a:buSzPts val="1100"/>
              <a:buFont typeface="Arial"/>
              <a:buChar char="–"/>
            </a:pPr>
            <a:r>
              <a:rPr lang="tr-TR" sz="1467" b="1" dirty="0">
                <a:latin typeface="Arial"/>
                <a:ea typeface="Arial"/>
                <a:cs typeface="Arial"/>
                <a:sym typeface="Arial"/>
              </a:rPr>
              <a:t>Refrakter</a:t>
            </a:r>
            <a:r>
              <a:rPr lang="tr-TR" sz="1467" dirty="0">
                <a:latin typeface="Arial"/>
                <a:ea typeface="Arial"/>
                <a:cs typeface="Arial"/>
                <a:sym typeface="Arial"/>
              </a:rPr>
              <a:t> hastalığı olan olgular</a:t>
            </a:r>
            <a:r>
              <a:rPr lang="tr-TR" sz="1467" baseline="30000" dirty="0">
                <a:latin typeface="Arial"/>
                <a:ea typeface="Arial"/>
                <a:cs typeface="Arial"/>
                <a:sym typeface="Arial"/>
              </a:rPr>
              <a:t>2</a:t>
            </a:r>
          </a:p>
          <a:p>
            <a:pPr marL="838179" lvl="1" indent="-397923">
              <a:spcBef>
                <a:spcPts val="1333"/>
              </a:spcBef>
              <a:buClr>
                <a:schemeClr val="lt2"/>
              </a:buClr>
              <a:buSzPts val="1100"/>
              <a:buFont typeface="Arial"/>
              <a:buChar char="–"/>
            </a:pPr>
            <a:r>
              <a:rPr lang="tr-TR" sz="1467" b="1" dirty="0">
                <a:latin typeface="Arial"/>
                <a:ea typeface="Arial"/>
                <a:cs typeface="Arial"/>
                <a:sym typeface="Arial"/>
              </a:rPr>
              <a:t>HD-ASCT adayı olmayan </a:t>
            </a:r>
            <a:r>
              <a:rPr lang="tr-TR" sz="1467" dirty="0">
                <a:latin typeface="Arial"/>
                <a:ea typeface="Arial"/>
                <a:cs typeface="Arial"/>
                <a:sym typeface="Arial"/>
              </a:rPr>
              <a:t>veya HD-ASCT'den sonra </a:t>
            </a:r>
            <a:r>
              <a:rPr lang="tr-TR" sz="1467" b="1" dirty="0">
                <a:latin typeface="Arial"/>
                <a:ea typeface="Arial"/>
                <a:cs typeface="Arial"/>
                <a:sym typeface="Arial"/>
              </a:rPr>
              <a:t>relaps</a:t>
            </a:r>
            <a:r>
              <a:rPr lang="tr-TR" sz="1467" dirty="0">
                <a:latin typeface="Arial"/>
                <a:ea typeface="Arial"/>
                <a:cs typeface="Arial"/>
                <a:sym typeface="Arial"/>
              </a:rPr>
              <a:t> gelişen hastalar</a:t>
            </a:r>
            <a:r>
              <a:rPr lang="tr-TR" sz="1467" baseline="30000" dirty="0">
                <a:latin typeface="Arial"/>
                <a:ea typeface="Arial"/>
                <a:cs typeface="Arial"/>
                <a:sym typeface="Arial"/>
              </a:rPr>
              <a:t>3</a:t>
            </a:r>
          </a:p>
          <a:p>
            <a:pPr marL="380990" indent="-338658">
              <a:spcBef>
                <a:spcPts val="1333"/>
              </a:spcBef>
              <a:buClr>
                <a:schemeClr val="lt2"/>
              </a:buClr>
              <a:buSzPts val="1300"/>
              <a:buFont typeface="Arial"/>
              <a:buChar char="•"/>
            </a:pPr>
            <a:r>
              <a:rPr lang="tr-TR" sz="1467" dirty="0">
                <a:latin typeface="Arial"/>
                <a:ea typeface="Arial"/>
                <a:cs typeface="Arial"/>
                <a:sym typeface="Arial"/>
              </a:rPr>
              <a:t>CAR T hücre tedavisi, R/R DLBCL hastaları için </a:t>
            </a:r>
            <a:r>
              <a:rPr lang="en" sz="1467" dirty="0">
                <a:latin typeface="Arial"/>
                <a:ea typeface="Arial"/>
                <a:cs typeface="Arial"/>
                <a:sym typeface="Arial"/>
              </a:rPr>
              <a:t/>
            </a:r>
            <a:br>
              <a:rPr lang="en" sz="1467" dirty="0">
                <a:latin typeface="Arial"/>
                <a:ea typeface="Arial"/>
                <a:cs typeface="Arial"/>
                <a:sym typeface="Arial"/>
              </a:rPr>
            </a:br>
            <a:r>
              <a:rPr lang="tr-TR" sz="1467" dirty="0">
                <a:latin typeface="Arial"/>
                <a:ea typeface="Arial"/>
                <a:cs typeface="Arial"/>
                <a:sym typeface="Arial"/>
              </a:rPr>
              <a:t>bir seçenektir, ancak potansiyel olarak şiddetli toksisiteler ve lojistik güçlükler nedeniyle kullanımı sınırlı olabilmektedir</a:t>
            </a:r>
            <a:r>
              <a:rPr lang="tr-TR" sz="1467" baseline="30000" dirty="0">
                <a:latin typeface="Arial"/>
                <a:ea typeface="Arial"/>
                <a:cs typeface="Arial"/>
                <a:sym typeface="Arial"/>
              </a:rPr>
              <a:t>4,5</a:t>
            </a:r>
            <a:endParaRPr sz="1467" dirty="0">
              <a:solidFill>
                <a:schemeClr val="dk1"/>
              </a:solidFill>
              <a:latin typeface="Arial"/>
              <a:ea typeface="Arial"/>
              <a:cs typeface="Arial"/>
              <a:sym typeface="Arial"/>
            </a:endParaRPr>
          </a:p>
        </p:txBody>
      </p:sp>
      <p:sp>
        <p:nvSpPr>
          <p:cNvPr id="12" name="Dikdörtgen 11"/>
          <p:cNvSpPr/>
          <p:nvPr/>
        </p:nvSpPr>
        <p:spPr>
          <a:xfrm>
            <a:off x="1613408" y="2706624"/>
            <a:ext cx="219456" cy="1434592"/>
          </a:xfrm>
          <a:prstGeom prst="rect">
            <a:avLst/>
          </a:prstGeom>
          <a:noFill/>
        </p:spPr>
        <p:txBody>
          <a:bodyPr vert="vert270" wrap="none" lIns="0" tIns="0" rIns="0" bIns="0">
            <a:noAutofit/>
          </a:bodyPr>
          <a:lstStyle/>
          <a:p>
            <a:pPr algn="ctr"/>
            <a:r>
              <a:rPr lang="tr-TR" sz="1200" dirty="0">
                <a:solidFill>
                  <a:srgbClr val="37313B"/>
                </a:solidFill>
                <a:latin typeface="Arial"/>
              </a:rPr>
              <a:t>Sağkalım olasılığı</a:t>
            </a:r>
          </a:p>
        </p:txBody>
      </p:sp>
      <p:sp>
        <p:nvSpPr>
          <p:cNvPr id="13" name="Dikdörtgen 12"/>
          <p:cNvSpPr/>
          <p:nvPr/>
        </p:nvSpPr>
        <p:spPr>
          <a:xfrm>
            <a:off x="2995168" y="1759712"/>
            <a:ext cx="1219200" cy="215392"/>
          </a:xfrm>
          <a:prstGeom prst="rect">
            <a:avLst/>
          </a:prstGeom>
          <a:noFill/>
        </p:spPr>
        <p:txBody>
          <a:bodyPr wrap="none" lIns="0" tIns="0" rIns="0" bIns="0">
            <a:noAutofit/>
          </a:bodyPr>
          <a:lstStyle/>
          <a:p>
            <a:pPr algn="ctr"/>
            <a:r>
              <a:rPr lang="tr-TR" sz="1333" dirty="0">
                <a:solidFill>
                  <a:srgbClr val="37313B"/>
                </a:solidFill>
                <a:latin typeface="Arial"/>
              </a:rPr>
              <a:t>Relaps sırasındaki yaş</a:t>
            </a:r>
          </a:p>
        </p:txBody>
      </p:sp>
      <p:sp>
        <p:nvSpPr>
          <p:cNvPr id="14" name="Dikdörtgen 13"/>
          <p:cNvSpPr/>
          <p:nvPr/>
        </p:nvSpPr>
        <p:spPr>
          <a:xfrm>
            <a:off x="4718304" y="2629408"/>
            <a:ext cx="203200" cy="191008"/>
          </a:xfrm>
          <a:prstGeom prst="rect">
            <a:avLst/>
          </a:prstGeom>
          <a:noFill/>
        </p:spPr>
        <p:txBody>
          <a:bodyPr wrap="none" lIns="0" tIns="0" rIns="0" bIns="0">
            <a:noAutofit/>
          </a:bodyPr>
          <a:lstStyle/>
          <a:p>
            <a:r>
              <a:rPr lang="tr-TR" sz="933" dirty="0">
                <a:solidFill>
                  <a:srgbClr val="37313B"/>
                </a:solidFill>
                <a:latin typeface="Arial"/>
              </a:rPr>
              <a:t>Tümü</a:t>
            </a:r>
          </a:p>
        </p:txBody>
      </p:sp>
      <p:sp>
        <p:nvSpPr>
          <p:cNvPr id="15" name="Dikdörtgen 14"/>
          <p:cNvSpPr/>
          <p:nvPr/>
        </p:nvSpPr>
        <p:spPr>
          <a:xfrm>
            <a:off x="2625344" y="5084064"/>
            <a:ext cx="1954784" cy="231648"/>
          </a:xfrm>
          <a:prstGeom prst="rect">
            <a:avLst/>
          </a:prstGeom>
          <a:noFill/>
        </p:spPr>
        <p:txBody>
          <a:bodyPr wrap="none" lIns="0" tIns="0" rIns="0" bIns="0">
            <a:noAutofit/>
          </a:bodyPr>
          <a:lstStyle/>
          <a:p>
            <a:pPr algn="ctr"/>
            <a:r>
              <a:rPr lang="tr-TR" sz="1200" dirty="0">
                <a:solidFill>
                  <a:srgbClr val="37313B"/>
                </a:solidFill>
                <a:latin typeface="Arial"/>
              </a:rPr>
              <a:t>Relapstan itibaren geçen süre (yıl)</a:t>
            </a:r>
          </a:p>
        </p:txBody>
      </p:sp>
      <p:sp>
        <p:nvSpPr>
          <p:cNvPr id="16" name="Dikdörtgen 15"/>
          <p:cNvSpPr/>
          <p:nvPr/>
        </p:nvSpPr>
        <p:spPr>
          <a:xfrm>
            <a:off x="1816608" y="4645152"/>
            <a:ext cx="174752" cy="394208"/>
          </a:xfrm>
          <a:prstGeom prst="rect">
            <a:avLst/>
          </a:prstGeom>
          <a:noFill/>
        </p:spPr>
        <p:txBody>
          <a:bodyPr vert="vert270" wrap="none" lIns="0" tIns="0" rIns="0" bIns="0">
            <a:noAutofit/>
          </a:bodyPr>
          <a:lstStyle/>
          <a:p>
            <a:pPr algn="ctr"/>
            <a:r>
              <a:rPr lang="tr-TR" sz="1200" dirty="0">
                <a:solidFill>
                  <a:srgbClr val="37313B"/>
                </a:solidFill>
                <a:latin typeface="Arial"/>
              </a:rPr>
              <a:t>0,00</a:t>
            </a:r>
          </a:p>
        </p:txBody>
      </p:sp>
      <p:sp>
        <p:nvSpPr>
          <p:cNvPr id="17" name="Dikdörtgen 16"/>
          <p:cNvSpPr/>
          <p:nvPr/>
        </p:nvSpPr>
        <p:spPr>
          <a:xfrm>
            <a:off x="1840992" y="3942080"/>
            <a:ext cx="154432" cy="402336"/>
          </a:xfrm>
          <a:prstGeom prst="rect">
            <a:avLst/>
          </a:prstGeom>
          <a:noFill/>
        </p:spPr>
        <p:txBody>
          <a:bodyPr vert="vert270" wrap="none" lIns="0" tIns="0" rIns="0" bIns="0">
            <a:noAutofit/>
          </a:bodyPr>
          <a:lstStyle/>
          <a:p>
            <a:pPr algn="ctr"/>
            <a:r>
              <a:rPr lang="tr-TR" sz="1200" dirty="0">
                <a:solidFill>
                  <a:srgbClr val="37313B"/>
                </a:solidFill>
                <a:latin typeface="Arial"/>
              </a:rPr>
              <a:t>0,25</a:t>
            </a:r>
          </a:p>
        </p:txBody>
      </p:sp>
      <p:sp>
        <p:nvSpPr>
          <p:cNvPr id="18" name="Dikdörtgen 17"/>
          <p:cNvSpPr/>
          <p:nvPr/>
        </p:nvSpPr>
        <p:spPr>
          <a:xfrm>
            <a:off x="1840992" y="3243072"/>
            <a:ext cx="154432" cy="386080"/>
          </a:xfrm>
          <a:prstGeom prst="rect">
            <a:avLst/>
          </a:prstGeom>
          <a:noFill/>
        </p:spPr>
        <p:txBody>
          <a:bodyPr vert="vert270" wrap="none" lIns="0" tIns="0" rIns="0" bIns="0">
            <a:noAutofit/>
          </a:bodyPr>
          <a:lstStyle/>
          <a:p>
            <a:pPr algn="ctr"/>
            <a:r>
              <a:rPr lang="tr-TR" sz="1200" dirty="0">
                <a:solidFill>
                  <a:srgbClr val="37313B"/>
                </a:solidFill>
                <a:latin typeface="Arial"/>
              </a:rPr>
              <a:t>0,50</a:t>
            </a:r>
          </a:p>
        </p:txBody>
      </p:sp>
      <p:sp>
        <p:nvSpPr>
          <p:cNvPr id="19" name="Dikdörtgen 18"/>
          <p:cNvSpPr/>
          <p:nvPr/>
        </p:nvSpPr>
        <p:spPr>
          <a:xfrm>
            <a:off x="1840992" y="2540000"/>
            <a:ext cx="146304" cy="373888"/>
          </a:xfrm>
          <a:prstGeom prst="rect">
            <a:avLst/>
          </a:prstGeom>
          <a:noFill/>
        </p:spPr>
        <p:txBody>
          <a:bodyPr vert="vert270" wrap="none" lIns="0" tIns="0" rIns="0" bIns="0">
            <a:noAutofit/>
          </a:bodyPr>
          <a:lstStyle/>
          <a:p>
            <a:pPr algn="ctr"/>
            <a:r>
              <a:rPr lang="tr-TR" sz="1200" dirty="0">
                <a:solidFill>
                  <a:srgbClr val="37313B"/>
                </a:solidFill>
                <a:latin typeface="Arial"/>
              </a:rPr>
              <a:t>0,75</a:t>
            </a:r>
          </a:p>
        </p:txBody>
      </p:sp>
      <p:sp>
        <p:nvSpPr>
          <p:cNvPr id="20" name="Dikdörtgen 19"/>
          <p:cNvSpPr/>
          <p:nvPr/>
        </p:nvSpPr>
        <p:spPr>
          <a:xfrm>
            <a:off x="1820672" y="1824736"/>
            <a:ext cx="170688" cy="361696"/>
          </a:xfrm>
          <a:prstGeom prst="rect">
            <a:avLst/>
          </a:prstGeom>
          <a:noFill/>
        </p:spPr>
        <p:txBody>
          <a:bodyPr vert="vert270" wrap="none" lIns="0" tIns="0" rIns="0" bIns="0">
            <a:noAutofit/>
          </a:bodyPr>
          <a:lstStyle/>
          <a:p>
            <a:pPr algn="ctr"/>
            <a:r>
              <a:rPr lang="tr-TR" sz="1200" dirty="0">
                <a:solidFill>
                  <a:srgbClr val="37313B"/>
                </a:solidFill>
                <a:latin typeface="Arial"/>
              </a:rPr>
              <a:t>1,00</a:t>
            </a:r>
          </a:p>
        </p:txBody>
      </p:sp>
      <p:pic>
        <p:nvPicPr>
          <p:cNvPr id="11" name="Resim 10"/>
          <p:cNvPicPr>
            <a:picLocks noChangeAspect="1"/>
          </p:cNvPicPr>
          <p:nvPr/>
        </p:nvPicPr>
        <p:blipFill>
          <a:blip r:embed="rId3"/>
          <a:stretch>
            <a:fillRect/>
          </a:stretch>
        </p:blipFill>
        <p:spPr>
          <a:xfrm>
            <a:off x="-465123" y="9857"/>
            <a:ext cx="7434458" cy="6751147"/>
          </a:xfrm>
          <a:prstGeom prst="rect">
            <a:avLst/>
          </a:prstGeom>
        </p:spPr>
      </p:pic>
    </p:spTree>
    <p:extLst>
      <p:ext uri="{BB962C8B-B14F-4D97-AF65-F5344CB8AC3E}">
        <p14:creationId xmlns:p14="http://schemas.microsoft.com/office/powerpoint/2010/main" val="3934001302"/>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6"/>
          <p:cNvSpPr/>
          <p:nvPr/>
        </p:nvSpPr>
        <p:spPr>
          <a:xfrm>
            <a:off x="7650233" y="2850800"/>
            <a:ext cx="4376400" cy="3092800"/>
          </a:xfrm>
          <a:prstGeom prst="roundRect">
            <a:avLst>
              <a:gd name="adj" fmla="val 16667"/>
            </a:avLst>
          </a:prstGeom>
          <a:solidFill>
            <a:srgbClr val="BFBFBF">
              <a:alpha val="49019"/>
            </a:srgbClr>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chemeClr val="lt1"/>
              </a:solidFill>
              <a:latin typeface="Arial"/>
              <a:ea typeface="Arial"/>
              <a:cs typeface="Arial"/>
              <a:sym typeface="Arial"/>
            </a:endParaRPr>
          </a:p>
        </p:txBody>
      </p:sp>
      <p:sp>
        <p:nvSpPr>
          <p:cNvPr id="335" name="Google Shape;335;p46"/>
          <p:cNvSpPr txBox="1"/>
          <p:nvPr/>
        </p:nvSpPr>
        <p:spPr>
          <a:xfrm>
            <a:off x="304967"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3000" dirty="0">
                <a:solidFill>
                  <a:srgbClr val="0066CC"/>
                </a:solidFill>
                <a:latin typeface="Arial"/>
                <a:ea typeface="Arial"/>
                <a:cs typeface="Arial"/>
                <a:sym typeface="Arial"/>
              </a:rPr>
              <a:t>R/R DLBCL yönetimi</a:t>
            </a:r>
          </a:p>
        </p:txBody>
      </p:sp>
      <p:sp>
        <p:nvSpPr>
          <p:cNvPr id="336" name="Google Shape;336;p46"/>
          <p:cNvSpPr/>
          <p:nvPr/>
        </p:nvSpPr>
        <p:spPr>
          <a:xfrm>
            <a:off x="1707812" y="2795940"/>
            <a:ext cx="2855600" cy="5008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Platin bazlı </a:t>
            </a:r>
            <a:r>
              <a:rPr lang="en" sz="1467" b="1" dirty="0">
                <a:latin typeface="Arial"/>
                <a:ea typeface="Arial"/>
                <a:cs typeface="Arial"/>
                <a:sym typeface="Arial"/>
              </a:rPr>
              <a:t/>
            </a:r>
            <a:br>
              <a:rPr lang="en" sz="1467" b="1" dirty="0">
                <a:latin typeface="Arial"/>
                <a:ea typeface="Arial"/>
                <a:cs typeface="Arial"/>
                <a:sym typeface="Arial"/>
              </a:rPr>
            </a:br>
            <a:r>
              <a:rPr lang="tr-TR" sz="1467" b="1" dirty="0">
                <a:latin typeface="Arial"/>
                <a:ea typeface="Arial"/>
                <a:cs typeface="Arial"/>
                <a:sym typeface="Arial"/>
              </a:rPr>
              <a:t>kurtarma tedavisi</a:t>
            </a:r>
          </a:p>
        </p:txBody>
      </p:sp>
      <p:sp>
        <p:nvSpPr>
          <p:cNvPr id="337" name="Google Shape;337;p46"/>
          <p:cNvSpPr/>
          <p:nvPr/>
        </p:nvSpPr>
        <p:spPr>
          <a:xfrm>
            <a:off x="1003592" y="3922275"/>
            <a:ext cx="1408400" cy="5008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ASCT</a:t>
            </a:r>
          </a:p>
        </p:txBody>
      </p:sp>
      <p:sp>
        <p:nvSpPr>
          <p:cNvPr id="338" name="Google Shape;338;p46"/>
          <p:cNvSpPr/>
          <p:nvPr/>
        </p:nvSpPr>
        <p:spPr>
          <a:xfrm>
            <a:off x="165196" y="5281419"/>
            <a:ext cx="2632400" cy="909364"/>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ASCT için uygun olmayan hastaların ~%25-35'inde tam iyileşme elde edilmektedir</a:t>
            </a:r>
          </a:p>
        </p:txBody>
      </p:sp>
      <p:sp>
        <p:nvSpPr>
          <p:cNvPr id="339" name="Google Shape;339;p46"/>
          <p:cNvSpPr/>
          <p:nvPr/>
        </p:nvSpPr>
        <p:spPr>
          <a:xfrm>
            <a:off x="8193148" y="5379632"/>
            <a:ext cx="1998000" cy="5008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3L veya daha üst basamak tedavi</a:t>
            </a:r>
          </a:p>
        </p:txBody>
      </p:sp>
      <p:cxnSp>
        <p:nvCxnSpPr>
          <p:cNvPr id="340" name="Google Shape;340;p46"/>
          <p:cNvCxnSpPr/>
          <p:nvPr/>
        </p:nvCxnSpPr>
        <p:spPr>
          <a:xfrm>
            <a:off x="6105308" y="2085120"/>
            <a:ext cx="0" cy="287600"/>
          </a:xfrm>
          <a:prstGeom prst="straightConnector1">
            <a:avLst/>
          </a:prstGeom>
          <a:noFill/>
          <a:ln w="25400" cap="flat" cmpd="sng">
            <a:solidFill>
              <a:schemeClr val="dk1"/>
            </a:solidFill>
            <a:prstDash val="solid"/>
            <a:round/>
            <a:headEnd type="none" w="sm" len="sm"/>
            <a:tailEnd type="none" w="sm" len="sm"/>
          </a:ln>
        </p:spPr>
      </p:cxnSp>
      <p:cxnSp>
        <p:nvCxnSpPr>
          <p:cNvPr id="341" name="Google Shape;341;p46"/>
          <p:cNvCxnSpPr/>
          <p:nvPr/>
        </p:nvCxnSpPr>
        <p:spPr>
          <a:xfrm flipH="1">
            <a:off x="3079700" y="2370667"/>
            <a:ext cx="6051600" cy="10800"/>
          </a:xfrm>
          <a:prstGeom prst="straightConnector1">
            <a:avLst/>
          </a:prstGeom>
          <a:noFill/>
          <a:ln w="25400" cap="flat" cmpd="sng">
            <a:solidFill>
              <a:schemeClr val="dk1"/>
            </a:solidFill>
            <a:prstDash val="solid"/>
            <a:round/>
            <a:headEnd type="none" w="sm" len="sm"/>
            <a:tailEnd type="none" w="sm" len="sm"/>
          </a:ln>
        </p:spPr>
      </p:cxnSp>
      <p:cxnSp>
        <p:nvCxnSpPr>
          <p:cNvPr id="342" name="Google Shape;342;p46"/>
          <p:cNvCxnSpPr/>
          <p:nvPr/>
        </p:nvCxnSpPr>
        <p:spPr>
          <a:xfrm flipH="1">
            <a:off x="9108080" y="2358013"/>
            <a:ext cx="8000" cy="492800"/>
          </a:xfrm>
          <a:prstGeom prst="straightConnector1">
            <a:avLst/>
          </a:prstGeom>
          <a:noFill/>
          <a:ln w="25400" cap="flat" cmpd="sng">
            <a:solidFill>
              <a:schemeClr val="dk1"/>
            </a:solidFill>
            <a:prstDash val="solid"/>
            <a:round/>
            <a:headEnd type="none" w="sm" len="sm"/>
            <a:tailEnd type="triangle" w="med" len="med"/>
          </a:ln>
        </p:spPr>
      </p:cxnSp>
      <p:cxnSp>
        <p:nvCxnSpPr>
          <p:cNvPr id="343" name="Google Shape;343;p46"/>
          <p:cNvCxnSpPr/>
          <p:nvPr/>
        </p:nvCxnSpPr>
        <p:spPr>
          <a:xfrm rot="10800000">
            <a:off x="1701839" y="3518033"/>
            <a:ext cx="2870400" cy="6400"/>
          </a:xfrm>
          <a:prstGeom prst="straightConnector1">
            <a:avLst/>
          </a:prstGeom>
          <a:noFill/>
          <a:ln w="25400" cap="flat" cmpd="sng">
            <a:solidFill>
              <a:schemeClr val="dk1"/>
            </a:solidFill>
            <a:prstDash val="solid"/>
            <a:round/>
            <a:headEnd type="none" w="sm" len="sm"/>
            <a:tailEnd type="none" w="sm" len="sm"/>
          </a:ln>
        </p:spPr>
      </p:cxnSp>
      <p:cxnSp>
        <p:nvCxnSpPr>
          <p:cNvPr id="344" name="Google Shape;344;p46"/>
          <p:cNvCxnSpPr>
            <a:stCxn id="337" idx="2"/>
          </p:cNvCxnSpPr>
          <p:nvPr/>
        </p:nvCxnSpPr>
        <p:spPr>
          <a:xfrm>
            <a:off x="1707792" y="4423075"/>
            <a:ext cx="0" cy="251600"/>
          </a:xfrm>
          <a:prstGeom prst="straightConnector1">
            <a:avLst/>
          </a:prstGeom>
          <a:noFill/>
          <a:ln w="25400" cap="flat" cmpd="sng">
            <a:solidFill>
              <a:schemeClr val="dk1"/>
            </a:solidFill>
            <a:prstDash val="solid"/>
            <a:round/>
            <a:headEnd type="none" w="sm" len="sm"/>
            <a:tailEnd type="none" w="sm" len="sm"/>
          </a:ln>
        </p:spPr>
      </p:cxnSp>
      <p:cxnSp>
        <p:nvCxnSpPr>
          <p:cNvPr id="345" name="Google Shape;345;p46"/>
          <p:cNvCxnSpPr/>
          <p:nvPr/>
        </p:nvCxnSpPr>
        <p:spPr>
          <a:xfrm flipH="1">
            <a:off x="1003553" y="4667297"/>
            <a:ext cx="1906400" cy="7200"/>
          </a:xfrm>
          <a:prstGeom prst="straightConnector1">
            <a:avLst/>
          </a:prstGeom>
          <a:noFill/>
          <a:ln w="25400" cap="flat" cmpd="sng">
            <a:solidFill>
              <a:schemeClr val="dk1"/>
            </a:solidFill>
            <a:prstDash val="solid"/>
            <a:round/>
            <a:headEnd type="none" w="sm" len="sm"/>
            <a:tailEnd type="none" w="sm" len="sm"/>
          </a:ln>
        </p:spPr>
      </p:cxnSp>
      <p:cxnSp>
        <p:nvCxnSpPr>
          <p:cNvPr id="346" name="Google Shape;346;p46"/>
          <p:cNvCxnSpPr/>
          <p:nvPr/>
        </p:nvCxnSpPr>
        <p:spPr>
          <a:xfrm>
            <a:off x="1012936" y="4664183"/>
            <a:ext cx="0" cy="631600"/>
          </a:xfrm>
          <a:prstGeom prst="straightConnector1">
            <a:avLst/>
          </a:prstGeom>
          <a:noFill/>
          <a:ln w="25400" cap="flat" cmpd="sng">
            <a:solidFill>
              <a:schemeClr val="dk1"/>
            </a:solidFill>
            <a:prstDash val="solid"/>
            <a:round/>
            <a:headEnd type="none" w="sm" len="sm"/>
            <a:tailEnd type="triangle" w="med" len="med"/>
          </a:ln>
        </p:spPr>
      </p:cxnSp>
      <p:cxnSp>
        <p:nvCxnSpPr>
          <p:cNvPr id="347" name="Google Shape;347;p46"/>
          <p:cNvCxnSpPr/>
          <p:nvPr/>
        </p:nvCxnSpPr>
        <p:spPr>
          <a:xfrm>
            <a:off x="9116080" y="3408831"/>
            <a:ext cx="0" cy="1897200"/>
          </a:xfrm>
          <a:prstGeom prst="straightConnector1">
            <a:avLst/>
          </a:prstGeom>
          <a:noFill/>
          <a:ln w="25400" cap="flat" cmpd="sng">
            <a:solidFill>
              <a:schemeClr val="dk1"/>
            </a:solidFill>
            <a:prstDash val="dash"/>
            <a:round/>
            <a:headEnd type="none" w="sm" len="sm"/>
            <a:tailEnd type="triangle" w="med" len="med"/>
          </a:ln>
        </p:spPr>
      </p:cxnSp>
      <p:sp>
        <p:nvSpPr>
          <p:cNvPr id="348" name="Google Shape;348;p46"/>
          <p:cNvSpPr txBox="1"/>
          <p:nvPr/>
        </p:nvSpPr>
        <p:spPr>
          <a:xfrm>
            <a:off x="2892853" y="2049454"/>
            <a:ext cx="2453631"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ASCT için uygundur</a:t>
            </a:r>
          </a:p>
        </p:txBody>
      </p:sp>
      <p:sp>
        <p:nvSpPr>
          <p:cNvPr id="349" name="Google Shape;349;p46"/>
          <p:cNvSpPr txBox="1"/>
          <p:nvPr/>
        </p:nvSpPr>
        <p:spPr>
          <a:xfrm>
            <a:off x="7579312" y="2049454"/>
            <a:ext cx="27640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ASCT adayı değildir</a:t>
            </a:r>
          </a:p>
        </p:txBody>
      </p:sp>
      <p:sp>
        <p:nvSpPr>
          <p:cNvPr id="350" name="Google Shape;350;p46"/>
          <p:cNvSpPr txBox="1"/>
          <p:nvPr/>
        </p:nvSpPr>
        <p:spPr>
          <a:xfrm>
            <a:off x="1536800" y="3219745"/>
            <a:ext cx="15148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yanıt</a:t>
            </a:r>
          </a:p>
        </p:txBody>
      </p:sp>
      <p:sp>
        <p:nvSpPr>
          <p:cNvPr id="351" name="Google Shape;351;p46"/>
          <p:cNvSpPr txBox="1"/>
          <p:nvPr/>
        </p:nvSpPr>
        <p:spPr>
          <a:xfrm>
            <a:off x="3144759" y="3219746"/>
            <a:ext cx="15148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refrakter</a:t>
            </a:r>
          </a:p>
        </p:txBody>
      </p:sp>
      <p:sp>
        <p:nvSpPr>
          <p:cNvPr id="352" name="Google Shape;352;p46"/>
          <p:cNvSpPr txBox="1"/>
          <p:nvPr/>
        </p:nvSpPr>
        <p:spPr>
          <a:xfrm>
            <a:off x="301148" y="4369245"/>
            <a:ext cx="14884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yanıt</a:t>
            </a:r>
          </a:p>
        </p:txBody>
      </p:sp>
      <p:sp>
        <p:nvSpPr>
          <p:cNvPr id="353" name="Google Shape;353;p46"/>
          <p:cNvSpPr txBox="1"/>
          <p:nvPr/>
        </p:nvSpPr>
        <p:spPr>
          <a:xfrm>
            <a:off x="1668875" y="4383510"/>
            <a:ext cx="15452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relaps</a:t>
            </a:r>
          </a:p>
        </p:txBody>
      </p:sp>
      <p:cxnSp>
        <p:nvCxnSpPr>
          <p:cNvPr id="354" name="Google Shape;354;p46"/>
          <p:cNvCxnSpPr/>
          <p:nvPr/>
        </p:nvCxnSpPr>
        <p:spPr>
          <a:xfrm>
            <a:off x="2892877" y="5695329"/>
            <a:ext cx="5289600" cy="0"/>
          </a:xfrm>
          <a:prstGeom prst="straightConnector1">
            <a:avLst/>
          </a:prstGeom>
          <a:noFill/>
          <a:ln w="25400" cap="flat" cmpd="sng">
            <a:solidFill>
              <a:schemeClr val="dk1"/>
            </a:solidFill>
            <a:prstDash val="solid"/>
            <a:round/>
            <a:headEnd type="none" w="sm" len="sm"/>
            <a:tailEnd type="triangle" w="med" len="med"/>
          </a:ln>
        </p:spPr>
      </p:cxnSp>
      <p:cxnSp>
        <p:nvCxnSpPr>
          <p:cNvPr id="355" name="Google Shape;355;p46"/>
          <p:cNvCxnSpPr/>
          <p:nvPr/>
        </p:nvCxnSpPr>
        <p:spPr>
          <a:xfrm>
            <a:off x="4546111" y="5537475"/>
            <a:ext cx="3636400" cy="0"/>
          </a:xfrm>
          <a:prstGeom prst="straightConnector1">
            <a:avLst/>
          </a:prstGeom>
          <a:noFill/>
          <a:ln w="25400" cap="flat" cmpd="sng">
            <a:solidFill>
              <a:schemeClr val="dk1"/>
            </a:solidFill>
            <a:prstDash val="solid"/>
            <a:round/>
            <a:headEnd type="none" w="sm" len="sm"/>
            <a:tailEnd type="triangle" w="med" len="med"/>
          </a:ln>
        </p:spPr>
      </p:cxnSp>
      <p:cxnSp>
        <p:nvCxnSpPr>
          <p:cNvPr id="356" name="Google Shape;356;p46"/>
          <p:cNvCxnSpPr/>
          <p:nvPr/>
        </p:nvCxnSpPr>
        <p:spPr>
          <a:xfrm flipH="1">
            <a:off x="2903703" y="4651681"/>
            <a:ext cx="14400" cy="1043600"/>
          </a:xfrm>
          <a:prstGeom prst="straightConnector1">
            <a:avLst/>
          </a:prstGeom>
          <a:noFill/>
          <a:ln w="25400" cap="flat" cmpd="sng">
            <a:solidFill>
              <a:schemeClr val="dk1"/>
            </a:solidFill>
            <a:prstDash val="solid"/>
            <a:round/>
            <a:headEnd type="none" w="sm" len="sm"/>
            <a:tailEnd type="none" w="sm" len="sm"/>
          </a:ln>
        </p:spPr>
      </p:cxnSp>
      <p:cxnSp>
        <p:nvCxnSpPr>
          <p:cNvPr id="357" name="Google Shape;357;p46"/>
          <p:cNvCxnSpPr/>
          <p:nvPr/>
        </p:nvCxnSpPr>
        <p:spPr>
          <a:xfrm>
            <a:off x="4552951" y="3530617"/>
            <a:ext cx="7600" cy="2007200"/>
          </a:xfrm>
          <a:prstGeom prst="straightConnector1">
            <a:avLst/>
          </a:prstGeom>
          <a:noFill/>
          <a:ln w="25400" cap="flat" cmpd="sng">
            <a:solidFill>
              <a:schemeClr val="dk1"/>
            </a:solidFill>
            <a:prstDash val="solid"/>
            <a:round/>
            <a:headEnd type="none" w="sm" len="sm"/>
            <a:tailEnd type="none" w="sm" len="sm"/>
          </a:ln>
        </p:spPr>
      </p:cxnSp>
      <p:sp>
        <p:nvSpPr>
          <p:cNvPr id="358" name="Google Shape;358;p46"/>
          <p:cNvSpPr txBox="1"/>
          <p:nvPr/>
        </p:nvSpPr>
        <p:spPr>
          <a:xfrm>
            <a:off x="9145619" y="3311120"/>
            <a:ext cx="2976800" cy="2076924"/>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b="1" dirty="0">
                <a:latin typeface="Arial"/>
                <a:ea typeface="Arial"/>
                <a:cs typeface="Arial"/>
                <a:sym typeface="Arial"/>
              </a:rPr>
              <a:t>ASCT'ye uygun olmayan hastalar için mevcut seçenekler</a:t>
            </a:r>
          </a:p>
          <a:p>
            <a:pPr marL="228594" indent="-228594">
              <a:spcBef>
                <a:spcPts val="267"/>
              </a:spcBef>
              <a:buClr>
                <a:srgbClr val="000000"/>
              </a:buClr>
              <a:buSzPts val="850"/>
              <a:buFont typeface="Arial"/>
              <a:buChar char="•"/>
            </a:pPr>
            <a:r>
              <a:rPr lang="tr-TR" sz="1133" dirty="0">
                <a:latin typeface="Arial"/>
                <a:ea typeface="Arial"/>
                <a:cs typeface="Arial"/>
                <a:sym typeface="Arial"/>
              </a:rPr>
              <a:t>İmmünokemoterapi</a:t>
            </a:r>
          </a:p>
          <a:p>
            <a:pPr marL="228594" indent="-228594">
              <a:spcBef>
                <a:spcPts val="133"/>
              </a:spcBef>
              <a:buClr>
                <a:srgbClr val="000000"/>
              </a:buClr>
              <a:buSzPts val="850"/>
              <a:buFont typeface="Arial"/>
              <a:buChar char="•"/>
            </a:pPr>
            <a:r>
              <a:rPr lang="tr-TR" sz="1133" dirty="0">
                <a:latin typeface="Arial"/>
                <a:ea typeface="Arial"/>
                <a:cs typeface="Arial"/>
                <a:sym typeface="Arial"/>
              </a:rPr>
              <a:t>CAR T hücre tedavisi</a:t>
            </a:r>
          </a:p>
          <a:p>
            <a:pPr marL="228594" indent="-228594">
              <a:spcBef>
                <a:spcPts val="133"/>
              </a:spcBef>
              <a:buClr>
                <a:srgbClr val="000000"/>
              </a:buClr>
              <a:buSzPts val="850"/>
              <a:buFont typeface="Arial"/>
              <a:buChar char="•"/>
            </a:pPr>
            <a:r>
              <a:rPr lang="tr-TR" sz="1133" b="1" dirty="0">
                <a:latin typeface="Arial"/>
                <a:ea typeface="Arial"/>
                <a:cs typeface="Arial"/>
                <a:sym typeface="Arial"/>
              </a:rPr>
              <a:t>Polatuzumab vedotin + BR</a:t>
            </a:r>
          </a:p>
          <a:p>
            <a:pPr marL="228594" indent="-228594">
              <a:spcBef>
                <a:spcPts val="133"/>
              </a:spcBef>
              <a:buClr>
                <a:srgbClr val="000000"/>
              </a:buClr>
              <a:buSzPts val="850"/>
              <a:buFont typeface="Arial"/>
              <a:buChar char="•"/>
            </a:pPr>
            <a:r>
              <a:rPr lang="tr-TR" sz="1133" dirty="0">
                <a:latin typeface="Arial"/>
                <a:ea typeface="Arial"/>
                <a:cs typeface="Arial"/>
                <a:sym typeface="Arial"/>
              </a:rPr>
              <a:t>Selinexor</a:t>
            </a:r>
          </a:p>
          <a:p>
            <a:pPr marL="228594" indent="-228594">
              <a:spcBef>
                <a:spcPts val="133"/>
              </a:spcBef>
              <a:buClr>
                <a:srgbClr val="000000"/>
              </a:buClr>
              <a:buSzPts val="850"/>
              <a:buFont typeface="Arial"/>
              <a:buChar char="•"/>
            </a:pPr>
            <a:r>
              <a:rPr lang="tr-TR" sz="1133" dirty="0">
                <a:latin typeface="Arial"/>
                <a:ea typeface="Arial"/>
                <a:cs typeface="Arial"/>
                <a:sym typeface="Arial"/>
              </a:rPr>
              <a:t>Tafasitamab-lenalidomid</a:t>
            </a:r>
          </a:p>
          <a:p>
            <a:pPr marL="228594" indent="-228594">
              <a:spcBef>
                <a:spcPts val="100"/>
              </a:spcBef>
              <a:buClr>
                <a:srgbClr val="000000"/>
              </a:buClr>
              <a:buSzPts val="850"/>
              <a:buFont typeface="Arial"/>
              <a:buChar char="•"/>
            </a:pPr>
            <a:r>
              <a:rPr lang="tr-TR" sz="1133" dirty="0">
                <a:latin typeface="Arial"/>
                <a:ea typeface="Arial"/>
                <a:cs typeface="Arial"/>
                <a:sym typeface="Arial"/>
              </a:rPr>
              <a:t>Araştırılan ajan veya rejim</a:t>
            </a:r>
          </a:p>
          <a:p>
            <a:pPr marL="228594" indent="-228594">
              <a:spcBef>
                <a:spcPts val="133"/>
              </a:spcBef>
              <a:buClr>
                <a:srgbClr val="000000"/>
              </a:buClr>
              <a:buSzPts val="850"/>
              <a:buFont typeface="Arial"/>
              <a:buChar char="•"/>
            </a:pPr>
            <a:r>
              <a:rPr lang="tr-TR" sz="1133" dirty="0">
                <a:latin typeface="Arial"/>
                <a:ea typeface="Arial"/>
                <a:cs typeface="Arial"/>
                <a:sym typeface="Arial"/>
              </a:rPr>
              <a:t>Allojenik SCT</a:t>
            </a:r>
          </a:p>
          <a:p>
            <a:pPr marL="228594" indent="-228594">
              <a:spcBef>
                <a:spcPts val="133"/>
              </a:spcBef>
              <a:buClr>
                <a:srgbClr val="000000"/>
              </a:buClr>
              <a:buSzPts val="850"/>
              <a:buFont typeface="Arial"/>
              <a:buChar char="•"/>
            </a:pPr>
            <a:r>
              <a:rPr lang="tr-TR" sz="1133" dirty="0">
                <a:latin typeface="Arial"/>
                <a:ea typeface="Arial"/>
                <a:cs typeface="Arial"/>
                <a:sym typeface="Arial"/>
              </a:rPr>
              <a:t>En iyi destekleyici bakım (XRT dahil) </a:t>
            </a:r>
          </a:p>
        </p:txBody>
      </p:sp>
      <p:sp>
        <p:nvSpPr>
          <p:cNvPr id="359" name="Google Shape;359;p46"/>
          <p:cNvSpPr txBox="1"/>
          <p:nvPr/>
        </p:nvSpPr>
        <p:spPr>
          <a:xfrm>
            <a:off x="5642755" y="5213687"/>
            <a:ext cx="2029012"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ASCT uygulanmayan</a:t>
            </a:r>
          </a:p>
        </p:txBody>
      </p:sp>
      <p:sp>
        <p:nvSpPr>
          <p:cNvPr id="360" name="Google Shape;360;p46"/>
          <p:cNvSpPr txBox="1"/>
          <p:nvPr/>
        </p:nvSpPr>
        <p:spPr>
          <a:xfrm>
            <a:off x="5642755" y="5655843"/>
            <a:ext cx="1703717"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ASCT'den sonra</a:t>
            </a:r>
          </a:p>
        </p:txBody>
      </p:sp>
      <p:sp>
        <p:nvSpPr>
          <p:cNvPr id="361" name="Google Shape;361;p46"/>
          <p:cNvSpPr txBox="1">
            <a:spLocks noGrp="1"/>
          </p:cNvSpPr>
          <p:nvPr>
            <p:ph type="body" idx="1"/>
          </p:nvPr>
        </p:nvSpPr>
        <p:spPr>
          <a:xfrm>
            <a:off x="508000" y="6311767"/>
            <a:ext cx="7925200" cy="283200"/>
          </a:xfrm>
          <a:prstGeom prst="rect">
            <a:avLst/>
          </a:prstGeom>
          <a:noFill/>
          <a:ln>
            <a:noFill/>
          </a:ln>
        </p:spPr>
        <p:txBody>
          <a:bodyPr spcFirstLastPara="1" wrap="square" lIns="0" tIns="0" rIns="0" bIns="0" anchor="b" anchorCtr="0">
            <a:noAutofit/>
          </a:bodyPr>
          <a:lstStyle/>
          <a:p>
            <a:pPr marL="0" indent="0">
              <a:buSzPts val="700"/>
              <a:buNone/>
            </a:pPr>
            <a:r>
              <a:rPr lang="tr-TR" sz="933" dirty="0">
                <a:solidFill>
                  <a:srgbClr val="000000"/>
                </a:solidFill>
              </a:rPr>
              <a:t>ASCT, otolog kök hücre transplantasyonu; BR, bendamustin artı rituximab; CAR, kimerik antijen reseptörü; </a:t>
            </a:r>
            <a:r>
              <a:rPr lang="en" sz="933" dirty="0">
                <a:solidFill>
                  <a:srgbClr val="000000"/>
                </a:solidFill>
              </a:rPr>
              <a:t/>
            </a:r>
            <a:br>
              <a:rPr lang="en" sz="933" dirty="0">
                <a:solidFill>
                  <a:srgbClr val="000000"/>
                </a:solidFill>
              </a:rPr>
            </a:br>
            <a:r>
              <a:rPr lang="tr-TR" sz="933" dirty="0">
                <a:solidFill>
                  <a:srgbClr val="000000"/>
                </a:solidFill>
              </a:rPr>
              <a:t>DLBCL, diffüz büyük B hücreli lenfoma; 2L, ikinci basamak; 3L, üçüncü basamak; SCT, kök hücre transplantasyonu; XRT, radyoterapi.</a:t>
            </a:r>
          </a:p>
        </p:txBody>
      </p:sp>
      <p:sp>
        <p:nvSpPr>
          <p:cNvPr id="362" name="Google Shape;362;p46"/>
          <p:cNvSpPr/>
          <p:nvPr/>
        </p:nvSpPr>
        <p:spPr>
          <a:xfrm>
            <a:off x="4815144" y="1281337"/>
            <a:ext cx="2764000" cy="829200"/>
          </a:xfrm>
          <a:prstGeom prst="roundRect">
            <a:avLst>
              <a:gd name="adj" fmla="val 15646"/>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solidFill>
                  <a:schemeClr val="dk1"/>
                </a:solidFill>
                <a:latin typeface="Arial"/>
                <a:ea typeface="Arial"/>
                <a:cs typeface="Arial"/>
                <a:sym typeface="Arial"/>
              </a:rPr>
              <a:t>R/R DLBCL</a:t>
            </a:r>
            <a:r>
              <a:rPr lang="tr-TR" sz="1467" b="1" dirty="0">
                <a:solidFill>
                  <a:schemeClr val="dk1"/>
                </a:solidFill>
                <a:highlight>
                  <a:srgbClr val="FFFF00"/>
                </a:highlight>
                <a:latin typeface="Arial"/>
                <a:ea typeface="Arial"/>
                <a:cs typeface="Arial"/>
                <a:sym typeface="Arial"/>
              </a:rPr>
              <a:t> </a:t>
            </a:r>
          </a:p>
          <a:p>
            <a:pPr algn="ctr">
              <a:buClr>
                <a:srgbClr val="000000"/>
              </a:buClr>
              <a:buSzPts val="1050"/>
            </a:pPr>
            <a:r>
              <a:rPr lang="tr-TR" sz="1400" dirty="0">
                <a:latin typeface="Arial"/>
                <a:ea typeface="Arial"/>
                <a:cs typeface="Arial"/>
                <a:sym typeface="Arial"/>
              </a:rPr>
              <a:t>Önerilen tekrar biyopsi ve evreleme</a:t>
            </a:r>
          </a:p>
        </p:txBody>
      </p:sp>
      <p:sp>
        <p:nvSpPr>
          <p:cNvPr id="363" name="Google Shape;363;p46"/>
          <p:cNvSpPr/>
          <p:nvPr/>
        </p:nvSpPr>
        <p:spPr>
          <a:xfrm>
            <a:off x="8222687" y="2897325"/>
            <a:ext cx="1606800" cy="4364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2L tedavi</a:t>
            </a:r>
          </a:p>
        </p:txBody>
      </p:sp>
      <p:cxnSp>
        <p:nvCxnSpPr>
          <p:cNvPr id="364" name="Google Shape;364;p46"/>
          <p:cNvCxnSpPr/>
          <p:nvPr/>
        </p:nvCxnSpPr>
        <p:spPr>
          <a:xfrm>
            <a:off x="3092833" y="2375633"/>
            <a:ext cx="1600" cy="418000"/>
          </a:xfrm>
          <a:prstGeom prst="straightConnector1">
            <a:avLst/>
          </a:prstGeom>
          <a:noFill/>
          <a:ln w="25400" cap="flat" cmpd="sng">
            <a:solidFill>
              <a:schemeClr val="dk1"/>
            </a:solidFill>
            <a:prstDash val="solid"/>
            <a:round/>
            <a:headEnd type="none" w="sm" len="sm"/>
            <a:tailEnd type="triangle" w="med" len="med"/>
          </a:ln>
        </p:spPr>
      </p:cxnSp>
      <p:cxnSp>
        <p:nvCxnSpPr>
          <p:cNvPr id="365" name="Google Shape;365;p46"/>
          <p:cNvCxnSpPr/>
          <p:nvPr/>
        </p:nvCxnSpPr>
        <p:spPr>
          <a:xfrm>
            <a:off x="1703392" y="3502625"/>
            <a:ext cx="4400" cy="426000"/>
          </a:xfrm>
          <a:prstGeom prst="straightConnector1">
            <a:avLst/>
          </a:prstGeom>
          <a:noFill/>
          <a:ln w="25400" cap="flat" cmpd="sng">
            <a:solidFill>
              <a:schemeClr val="dk1"/>
            </a:solidFill>
            <a:prstDash val="solid"/>
            <a:round/>
            <a:headEnd type="none" w="sm" len="sm"/>
            <a:tailEnd type="triangle" w="med" len="med"/>
          </a:ln>
        </p:spPr>
      </p:cxnSp>
      <p:cxnSp>
        <p:nvCxnSpPr>
          <p:cNvPr id="366" name="Google Shape;366;p46"/>
          <p:cNvCxnSpPr/>
          <p:nvPr/>
        </p:nvCxnSpPr>
        <p:spPr>
          <a:xfrm>
            <a:off x="3094535" y="3298851"/>
            <a:ext cx="0" cy="198400"/>
          </a:xfrm>
          <a:prstGeom prst="straightConnector1">
            <a:avLst/>
          </a:prstGeom>
          <a:noFill/>
          <a:ln w="25400" cap="flat" cmpd="sng">
            <a:solidFill>
              <a:schemeClr val="dk1"/>
            </a:solidFill>
            <a:prstDash val="solid"/>
            <a:round/>
            <a:headEnd type="none" w="sm" len="sm"/>
            <a:tailEnd type="none" w="sm" len="sm"/>
          </a:ln>
        </p:spPr>
      </p:cxnSp>
      <p:sp>
        <p:nvSpPr>
          <p:cNvPr id="367" name="Google Shape;367;p46"/>
          <p:cNvSpPr txBox="1"/>
          <p:nvPr/>
        </p:nvSpPr>
        <p:spPr>
          <a:xfrm>
            <a:off x="6712819" y="6510896"/>
            <a:ext cx="5409600" cy="283200"/>
          </a:xfrm>
          <a:prstGeom prst="rect">
            <a:avLst/>
          </a:prstGeom>
          <a:noFill/>
          <a:ln>
            <a:noFill/>
          </a:ln>
        </p:spPr>
        <p:txBody>
          <a:bodyPr spcFirstLastPara="1" wrap="square" lIns="0" tIns="0" rIns="0" bIns="0" anchor="b" anchorCtr="0">
            <a:noAutofit/>
          </a:bodyPr>
          <a:lstStyle/>
          <a:p>
            <a:pPr marL="609585" algn="r">
              <a:buSzPts val="700"/>
            </a:pPr>
            <a:r>
              <a:rPr lang="tr-TR" sz="667" dirty="0"/>
              <a:t>Sehn L &amp; Salles G. Diffuse Large B-Cell Lymphoma. NEJM 2021;384:842‒58</a:t>
            </a:r>
            <a:r>
              <a:rPr lang="tr-TR" sz="667" dirty="0">
                <a:sym typeface="Arial"/>
              </a:rPr>
              <a:t>. </a:t>
            </a:r>
          </a:p>
        </p:txBody>
      </p:sp>
    </p:spTree>
    <p:extLst>
      <p:ext uri="{BB962C8B-B14F-4D97-AF65-F5344CB8AC3E}">
        <p14:creationId xmlns:p14="http://schemas.microsoft.com/office/powerpoint/2010/main" val="2149884632"/>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6"/>
          <p:cNvSpPr/>
          <p:nvPr/>
        </p:nvSpPr>
        <p:spPr>
          <a:xfrm>
            <a:off x="7757735" y="2696512"/>
            <a:ext cx="4268898" cy="3247087"/>
          </a:xfrm>
          <a:prstGeom prst="roundRect">
            <a:avLst>
              <a:gd name="adj" fmla="val 16667"/>
            </a:avLst>
          </a:prstGeom>
          <a:solidFill>
            <a:srgbClr val="BFBFBF">
              <a:alpha val="49019"/>
            </a:srgbClr>
          </a:solidFill>
          <a:ln>
            <a:noFill/>
          </a:ln>
        </p:spPr>
        <p:txBody>
          <a:bodyPr spcFirstLastPara="1" wrap="square" lIns="121900" tIns="60933" rIns="121900" bIns="60933" anchor="ctr" anchorCtr="0">
            <a:noAutofit/>
          </a:bodyPr>
          <a:lstStyle/>
          <a:p>
            <a:pPr algn="ctr">
              <a:buClr>
                <a:srgbClr val="000000"/>
              </a:buClr>
              <a:buSzPts val="1400"/>
            </a:pPr>
            <a:endParaRPr sz="1867" dirty="0">
              <a:solidFill>
                <a:schemeClr val="lt1"/>
              </a:solidFill>
              <a:latin typeface="Arial"/>
              <a:ea typeface="Arial"/>
              <a:cs typeface="Arial"/>
              <a:sym typeface="Arial"/>
            </a:endParaRPr>
          </a:p>
        </p:txBody>
      </p:sp>
      <p:sp>
        <p:nvSpPr>
          <p:cNvPr id="335" name="Google Shape;335;p46"/>
          <p:cNvSpPr txBox="1"/>
          <p:nvPr/>
        </p:nvSpPr>
        <p:spPr>
          <a:xfrm>
            <a:off x="304967" y="426720"/>
            <a:ext cx="10496400" cy="829200"/>
          </a:xfrm>
          <a:prstGeom prst="rect">
            <a:avLst/>
          </a:prstGeom>
          <a:noFill/>
          <a:ln>
            <a:noFill/>
          </a:ln>
        </p:spPr>
        <p:txBody>
          <a:bodyPr spcFirstLastPara="1" wrap="square" lIns="0" tIns="60933" rIns="121900" bIns="60933" anchor="ctr" anchorCtr="0">
            <a:noAutofit/>
          </a:bodyPr>
          <a:lstStyle/>
          <a:p>
            <a:pPr>
              <a:lnSpc>
                <a:spcPct val="90000"/>
              </a:lnSpc>
              <a:buClr>
                <a:srgbClr val="000000"/>
              </a:buClr>
              <a:buSzPts val="1900"/>
            </a:pPr>
            <a:r>
              <a:rPr lang="tr-TR" sz="3000" dirty="0">
                <a:solidFill>
                  <a:srgbClr val="0066CC"/>
                </a:solidFill>
                <a:latin typeface="Arial"/>
                <a:ea typeface="Arial"/>
                <a:cs typeface="Arial"/>
                <a:sym typeface="Arial"/>
              </a:rPr>
              <a:t>R/R DLBCL yönetimi</a:t>
            </a:r>
          </a:p>
        </p:txBody>
      </p:sp>
      <p:sp>
        <p:nvSpPr>
          <p:cNvPr id="336" name="Google Shape;336;p46"/>
          <p:cNvSpPr/>
          <p:nvPr/>
        </p:nvSpPr>
        <p:spPr>
          <a:xfrm>
            <a:off x="1707812" y="2795940"/>
            <a:ext cx="2855600" cy="5008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Platin bazlı </a:t>
            </a:r>
            <a:r>
              <a:rPr lang="en" sz="1467" b="1" dirty="0">
                <a:latin typeface="Arial"/>
                <a:ea typeface="Arial"/>
                <a:cs typeface="Arial"/>
                <a:sym typeface="Arial"/>
              </a:rPr>
              <a:t/>
            </a:r>
            <a:br>
              <a:rPr lang="en" sz="1467" b="1" dirty="0">
                <a:latin typeface="Arial"/>
                <a:ea typeface="Arial"/>
                <a:cs typeface="Arial"/>
                <a:sym typeface="Arial"/>
              </a:rPr>
            </a:br>
            <a:r>
              <a:rPr lang="tr-TR" sz="1467" b="1" dirty="0">
                <a:latin typeface="Arial"/>
                <a:ea typeface="Arial"/>
                <a:cs typeface="Arial"/>
                <a:sym typeface="Arial"/>
              </a:rPr>
              <a:t>kurtarma tedavisi</a:t>
            </a:r>
          </a:p>
        </p:txBody>
      </p:sp>
      <p:sp>
        <p:nvSpPr>
          <p:cNvPr id="337" name="Google Shape;337;p46"/>
          <p:cNvSpPr/>
          <p:nvPr/>
        </p:nvSpPr>
        <p:spPr>
          <a:xfrm>
            <a:off x="1003592" y="3922275"/>
            <a:ext cx="1408400" cy="5008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ASCT</a:t>
            </a:r>
          </a:p>
        </p:txBody>
      </p:sp>
      <p:sp>
        <p:nvSpPr>
          <p:cNvPr id="338" name="Google Shape;338;p46"/>
          <p:cNvSpPr/>
          <p:nvPr/>
        </p:nvSpPr>
        <p:spPr>
          <a:xfrm>
            <a:off x="165196" y="5281419"/>
            <a:ext cx="2632400" cy="909364"/>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ASCT için uygun olmayan hastaların ~%25-35'inde tam iyileşme elde edilmektedir</a:t>
            </a:r>
          </a:p>
        </p:txBody>
      </p:sp>
      <p:sp>
        <p:nvSpPr>
          <p:cNvPr id="339" name="Google Shape;339;p46"/>
          <p:cNvSpPr/>
          <p:nvPr/>
        </p:nvSpPr>
        <p:spPr>
          <a:xfrm>
            <a:off x="8193148" y="5379632"/>
            <a:ext cx="1998000" cy="5008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3L veya daha üst basamak tedavi</a:t>
            </a:r>
          </a:p>
        </p:txBody>
      </p:sp>
      <p:cxnSp>
        <p:nvCxnSpPr>
          <p:cNvPr id="340" name="Google Shape;340;p46"/>
          <p:cNvCxnSpPr/>
          <p:nvPr/>
        </p:nvCxnSpPr>
        <p:spPr>
          <a:xfrm>
            <a:off x="6105308" y="2085120"/>
            <a:ext cx="0" cy="287600"/>
          </a:xfrm>
          <a:prstGeom prst="straightConnector1">
            <a:avLst/>
          </a:prstGeom>
          <a:noFill/>
          <a:ln w="25400" cap="flat" cmpd="sng">
            <a:solidFill>
              <a:schemeClr val="dk1"/>
            </a:solidFill>
            <a:prstDash val="solid"/>
            <a:round/>
            <a:headEnd type="none" w="sm" len="sm"/>
            <a:tailEnd type="none" w="sm" len="sm"/>
          </a:ln>
        </p:spPr>
      </p:cxnSp>
      <p:cxnSp>
        <p:nvCxnSpPr>
          <p:cNvPr id="341" name="Google Shape;341;p46"/>
          <p:cNvCxnSpPr/>
          <p:nvPr/>
        </p:nvCxnSpPr>
        <p:spPr>
          <a:xfrm flipH="1">
            <a:off x="3079700" y="2370667"/>
            <a:ext cx="6051600" cy="10800"/>
          </a:xfrm>
          <a:prstGeom prst="straightConnector1">
            <a:avLst/>
          </a:prstGeom>
          <a:noFill/>
          <a:ln w="25400" cap="flat" cmpd="sng">
            <a:solidFill>
              <a:schemeClr val="dk1"/>
            </a:solidFill>
            <a:prstDash val="solid"/>
            <a:round/>
            <a:headEnd type="none" w="sm" len="sm"/>
            <a:tailEnd type="none" w="sm" len="sm"/>
          </a:ln>
        </p:spPr>
      </p:cxnSp>
      <p:cxnSp>
        <p:nvCxnSpPr>
          <p:cNvPr id="342" name="Google Shape;342;p46"/>
          <p:cNvCxnSpPr/>
          <p:nvPr/>
        </p:nvCxnSpPr>
        <p:spPr>
          <a:xfrm flipH="1">
            <a:off x="9108080" y="2358013"/>
            <a:ext cx="8000" cy="492800"/>
          </a:xfrm>
          <a:prstGeom prst="straightConnector1">
            <a:avLst/>
          </a:prstGeom>
          <a:noFill/>
          <a:ln w="25400" cap="flat" cmpd="sng">
            <a:solidFill>
              <a:schemeClr val="dk1"/>
            </a:solidFill>
            <a:prstDash val="solid"/>
            <a:round/>
            <a:headEnd type="none" w="sm" len="sm"/>
            <a:tailEnd type="triangle" w="med" len="med"/>
          </a:ln>
        </p:spPr>
      </p:cxnSp>
      <p:cxnSp>
        <p:nvCxnSpPr>
          <p:cNvPr id="343" name="Google Shape;343;p46"/>
          <p:cNvCxnSpPr/>
          <p:nvPr/>
        </p:nvCxnSpPr>
        <p:spPr>
          <a:xfrm rot="10800000">
            <a:off x="1701839" y="3518033"/>
            <a:ext cx="2870400" cy="6400"/>
          </a:xfrm>
          <a:prstGeom prst="straightConnector1">
            <a:avLst/>
          </a:prstGeom>
          <a:noFill/>
          <a:ln w="25400" cap="flat" cmpd="sng">
            <a:solidFill>
              <a:schemeClr val="dk1"/>
            </a:solidFill>
            <a:prstDash val="solid"/>
            <a:round/>
            <a:headEnd type="none" w="sm" len="sm"/>
            <a:tailEnd type="none" w="sm" len="sm"/>
          </a:ln>
        </p:spPr>
      </p:cxnSp>
      <p:cxnSp>
        <p:nvCxnSpPr>
          <p:cNvPr id="344" name="Google Shape;344;p46"/>
          <p:cNvCxnSpPr>
            <a:stCxn id="337" idx="2"/>
          </p:cNvCxnSpPr>
          <p:nvPr/>
        </p:nvCxnSpPr>
        <p:spPr>
          <a:xfrm>
            <a:off x="1707792" y="4423075"/>
            <a:ext cx="0" cy="251600"/>
          </a:xfrm>
          <a:prstGeom prst="straightConnector1">
            <a:avLst/>
          </a:prstGeom>
          <a:noFill/>
          <a:ln w="25400" cap="flat" cmpd="sng">
            <a:solidFill>
              <a:schemeClr val="dk1"/>
            </a:solidFill>
            <a:prstDash val="solid"/>
            <a:round/>
            <a:headEnd type="none" w="sm" len="sm"/>
            <a:tailEnd type="none" w="sm" len="sm"/>
          </a:ln>
        </p:spPr>
      </p:cxnSp>
      <p:cxnSp>
        <p:nvCxnSpPr>
          <p:cNvPr id="345" name="Google Shape;345;p46"/>
          <p:cNvCxnSpPr/>
          <p:nvPr/>
        </p:nvCxnSpPr>
        <p:spPr>
          <a:xfrm flipH="1">
            <a:off x="1003553" y="4667297"/>
            <a:ext cx="1906400" cy="7200"/>
          </a:xfrm>
          <a:prstGeom prst="straightConnector1">
            <a:avLst/>
          </a:prstGeom>
          <a:noFill/>
          <a:ln w="25400" cap="flat" cmpd="sng">
            <a:solidFill>
              <a:schemeClr val="dk1"/>
            </a:solidFill>
            <a:prstDash val="solid"/>
            <a:round/>
            <a:headEnd type="none" w="sm" len="sm"/>
            <a:tailEnd type="none" w="sm" len="sm"/>
          </a:ln>
        </p:spPr>
      </p:cxnSp>
      <p:cxnSp>
        <p:nvCxnSpPr>
          <p:cNvPr id="346" name="Google Shape;346;p46"/>
          <p:cNvCxnSpPr/>
          <p:nvPr/>
        </p:nvCxnSpPr>
        <p:spPr>
          <a:xfrm>
            <a:off x="1012936" y="4664183"/>
            <a:ext cx="0" cy="631600"/>
          </a:xfrm>
          <a:prstGeom prst="straightConnector1">
            <a:avLst/>
          </a:prstGeom>
          <a:noFill/>
          <a:ln w="25400" cap="flat" cmpd="sng">
            <a:solidFill>
              <a:schemeClr val="dk1"/>
            </a:solidFill>
            <a:prstDash val="solid"/>
            <a:round/>
            <a:headEnd type="none" w="sm" len="sm"/>
            <a:tailEnd type="triangle" w="med" len="med"/>
          </a:ln>
        </p:spPr>
      </p:cxnSp>
      <p:cxnSp>
        <p:nvCxnSpPr>
          <p:cNvPr id="347" name="Google Shape;347;p46"/>
          <p:cNvCxnSpPr/>
          <p:nvPr/>
        </p:nvCxnSpPr>
        <p:spPr>
          <a:xfrm>
            <a:off x="9116080" y="3408831"/>
            <a:ext cx="0" cy="1897200"/>
          </a:xfrm>
          <a:prstGeom prst="straightConnector1">
            <a:avLst/>
          </a:prstGeom>
          <a:noFill/>
          <a:ln w="25400" cap="flat" cmpd="sng">
            <a:solidFill>
              <a:schemeClr val="dk1"/>
            </a:solidFill>
            <a:prstDash val="dash"/>
            <a:round/>
            <a:headEnd type="none" w="sm" len="sm"/>
            <a:tailEnd type="triangle" w="med" len="med"/>
          </a:ln>
        </p:spPr>
      </p:cxnSp>
      <p:sp>
        <p:nvSpPr>
          <p:cNvPr id="348" name="Google Shape;348;p46"/>
          <p:cNvSpPr txBox="1"/>
          <p:nvPr/>
        </p:nvSpPr>
        <p:spPr>
          <a:xfrm>
            <a:off x="2892853" y="2049454"/>
            <a:ext cx="2453631"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ASCT için uygundur</a:t>
            </a:r>
          </a:p>
        </p:txBody>
      </p:sp>
      <p:sp>
        <p:nvSpPr>
          <p:cNvPr id="349" name="Google Shape;349;p46"/>
          <p:cNvSpPr txBox="1"/>
          <p:nvPr/>
        </p:nvSpPr>
        <p:spPr>
          <a:xfrm>
            <a:off x="7579312" y="2049454"/>
            <a:ext cx="27640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ASCT adayı değildir</a:t>
            </a:r>
          </a:p>
        </p:txBody>
      </p:sp>
      <p:sp>
        <p:nvSpPr>
          <p:cNvPr id="350" name="Google Shape;350;p46"/>
          <p:cNvSpPr txBox="1"/>
          <p:nvPr/>
        </p:nvSpPr>
        <p:spPr>
          <a:xfrm>
            <a:off x="1536800" y="3219745"/>
            <a:ext cx="15148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yanıt</a:t>
            </a:r>
          </a:p>
        </p:txBody>
      </p:sp>
      <p:sp>
        <p:nvSpPr>
          <p:cNvPr id="351" name="Google Shape;351;p46"/>
          <p:cNvSpPr txBox="1"/>
          <p:nvPr/>
        </p:nvSpPr>
        <p:spPr>
          <a:xfrm>
            <a:off x="3144759" y="3219746"/>
            <a:ext cx="15148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refrakter</a:t>
            </a:r>
          </a:p>
        </p:txBody>
      </p:sp>
      <p:sp>
        <p:nvSpPr>
          <p:cNvPr id="352" name="Google Shape;352;p46"/>
          <p:cNvSpPr txBox="1"/>
          <p:nvPr/>
        </p:nvSpPr>
        <p:spPr>
          <a:xfrm>
            <a:off x="301148" y="4369245"/>
            <a:ext cx="14884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yanıt</a:t>
            </a:r>
          </a:p>
        </p:txBody>
      </p:sp>
      <p:sp>
        <p:nvSpPr>
          <p:cNvPr id="353" name="Google Shape;353;p46"/>
          <p:cNvSpPr txBox="1"/>
          <p:nvPr/>
        </p:nvSpPr>
        <p:spPr>
          <a:xfrm>
            <a:off x="1668875" y="4383510"/>
            <a:ext cx="1545200"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~%50 relaps</a:t>
            </a:r>
          </a:p>
        </p:txBody>
      </p:sp>
      <p:cxnSp>
        <p:nvCxnSpPr>
          <p:cNvPr id="354" name="Google Shape;354;p46"/>
          <p:cNvCxnSpPr/>
          <p:nvPr/>
        </p:nvCxnSpPr>
        <p:spPr>
          <a:xfrm>
            <a:off x="2892877" y="5695329"/>
            <a:ext cx="5289600" cy="0"/>
          </a:xfrm>
          <a:prstGeom prst="straightConnector1">
            <a:avLst/>
          </a:prstGeom>
          <a:noFill/>
          <a:ln w="25400" cap="flat" cmpd="sng">
            <a:solidFill>
              <a:schemeClr val="dk1"/>
            </a:solidFill>
            <a:prstDash val="solid"/>
            <a:round/>
            <a:headEnd type="none" w="sm" len="sm"/>
            <a:tailEnd type="triangle" w="med" len="med"/>
          </a:ln>
        </p:spPr>
      </p:cxnSp>
      <p:cxnSp>
        <p:nvCxnSpPr>
          <p:cNvPr id="355" name="Google Shape;355;p46"/>
          <p:cNvCxnSpPr/>
          <p:nvPr/>
        </p:nvCxnSpPr>
        <p:spPr>
          <a:xfrm>
            <a:off x="4546111" y="5537475"/>
            <a:ext cx="3636400" cy="0"/>
          </a:xfrm>
          <a:prstGeom prst="straightConnector1">
            <a:avLst/>
          </a:prstGeom>
          <a:noFill/>
          <a:ln w="25400" cap="flat" cmpd="sng">
            <a:solidFill>
              <a:schemeClr val="dk1"/>
            </a:solidFill>
            <a:prstDash val="solid"/>
            <a:round/>
            <a:headEnd type="none" w="sm" len="sm"/>
            <a:tailEnd type="triangle" w="med" len="med"/>
          </a:ln>
        </p:spPr>
      </p:cxnSp>
      <p:cxnSp>
        <p:nvCxnSpPr>
          <p:cNvPr id="356" name="Google Shape;356;p46"/>
          <p:cNvCxnSpPr/>
          <p:nvPr/>
        </p:nvCxnSpPr>
        <p:spPr>
          <a:xfrm flipH="1">
            <a:off x="2903703" y="4651681"/>
            <a:ext cx="14400" cy="1043600"/>
          </a:xfrm>
          <a:prstGeom prst="straightConnector1">
            <a:avLst/>
          </a:prstGeom>
          <a:noFill/>
          <a:ln w="25400" cap="flat" cmpd="sng">
            <a:solidFill>
              <a:schemeClr val="dk1"/>
            </a:solidFill>
            <a:prstDash val="solid"/>
            <a:round/>
            <a:headEnd type="none" w="sm" len="sm"/>
            <a:tailEnd type="none" w="sm" len="sm"/>
          </a:ln>
        </p:spPr>
      </p:cxnSp>
      <p:cxnSp>
        <p:nvCxnSpPr>
          <p:cNvPr id="357" name="Google Shape;357;p46"/>
          <p:cNvCxnSpPr/>
          <p:nvPr/>
        </p:nvCxnSpPr>
        <p:spPr>
          <a:xfrm>
            <a:off x="4552951" y="3530617"/>
            <a:ext cx="7600" cy="2007200"/>
          </a:xfrm>
          <a:prstGeom prst="straightConnector1">
            <a:avLst/>
          </a:prstGeom>
          <a:noFill/>
          <a:ln w="25400" cap="flat" cmpd="sng">
            <a:solidFill>
              <a:schemeClr val="dk1"/>
            </a:solidFill>
            <a:prstDash val="solid"/>
            <a:round/>
            <a:headEnd type="none" w="sm" len="sm"/>
            <a:tailEnd type="none" w="sm" len="sm"/>
          </a:ln>
        </p:spPr>
      </p:cxnSp>
      <p:sp>
        <p:nvSpPr>
          <p:cNvPr id="359" name="Google Shape;359;p46"/>
          <p:cNvSpPr txBox="1"/>
          <p:nvPr/>
        </p:nvSpPr>
        <p:spPr>
          <a:xfrm>
            <a:off x="5642755" y="5213687"/>
            <a:ext cx="2029012"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ASCT uygulanmayan</a:t>
            </a:r>
          </a:p>
        </p:txBody>
      </p:sp>
      <p:sp>
        <p:nvSpPr>
          <p:cNvPr id="360" name="Google Shape;360;p46"/>
          <p:cNvSpPr txBox="1"/>
          <p:nvPr/>
        </p:nvSpPr>
        <p:spPr>
          <a:xfrm>
            <a:off x="5642755" y="5655843"/>
            <a:ext cx="1703717" cy="338500"/>
          </a:xfrm>
          <a:prstGeom prst="rect">
            <a:avLst/>
          </a:prstGeom>
          <a:noFill/>
          <a:ln>
            <a:noFill/>
          </a:ln>
        </p:spPr>
        <p:txBody>
          <a:bodyPr spcFirstLastPara="1" wrap="square" lIns="121900" tIns="60933" rIns="121900" bIns="60933" anchor="t" anchorCtr="0">
            <a:spAutoFit/>
          </a:bodyPr>
          <a:lstStyle/>
          <a:p>
            <a:pPr>
              <a:buClr>
                <a:srgbClr val="000000"/>
              </a:buClr>
              <a:buSzPts val="1050"/>
            </a:pPr>
            <a:r>
              <a:rPr lang="tr-TR" sz="1400" dirty="0">
                <a:latin typeface="Arial"/>
                <a:ea typeface="Arial"/>
                <a:cs typeface="Arial"/>
                <a:sym typeface="Arial"/>
              </a:rPr>
              <a:t>ASCT'den sonra</a:t>
            </a:r>
          </a:p>
        </p:txBody>
      </p:sp>
      <p:sp>
        <p:nvSpPr>
          <p:cNvPr id="361" name="Google Shape;361;p46"/>
          <p:cNvSpPr txBox="1">
            <a:spLocks noGrp="1"/>
          </p:cNvSpPr>
          <p:nvPr>
            <p:ph type="body" idx="1"/>
          </p:nvPr>
        </p:nvSpPr>
        <p:spPr>
          <a:xfrm>
            <a:off x="508000" y="6311767"/>
            <a:ext cx="7925200" cy="283200"/>
          </a:xfrm>
          <a:prstGeom prst="rect">
            <a:avLst/>
          </a:prstGeom>
          <a:noFill/>
          <a:ln>
            <a:noFill/>
          </a:ln>
        </p:spPr>
        <p:txBody>
          <a:bodyPr spcFirstLastPara="1" wrap="square" lIns="0" tIns="0" rIns="0" bIns="0" anchor="b" anchorCtr="0">
            <a:noAutofit/>
          </a:bodyPr>
          <a:lstStyle/>
          <a:p>
            <a:pPr marL="0" indent="0">
              <a:buSzPts val="700"/>
              <a:buNone/>
            </a:pPr>
            <a:r>
              <a:rPr lang="tr-TR" sz="933" dirty="0">
                <a:solidFill>
                  <a:srgbClr val="000000"/>
                </a:solidFill>
              </a:rPr>
              <a:t>ASCT, otolog kök hücre transplantasyonu; BR, bendamustin artı rituximab; CAR, kimerik antijen reseptörü; </a:t>
            </a:r>
            <a:r>
              <a:rPr lang="en" sz="933" dirty="0">
                <a:solidFill>
                  <a:srgbClr val="000000"/>
                </a:solidFill>
              </a:rPr>
              <a:t/>
            </a:r>
            <a:br>
              <a:rPr lang="en" sz="933" dirty="0">
                <a:solidFill>
                  <a:srgbClr val="000000"/>
                </a:solidFill>
              </a:rPr>
            </a:br>
            <a:r>
              <a:rPr lang="tr-TR" sz="933" dirty="0">
                <a:solidFill>
                  <a:srgbClr val="000000"/>
                </a:solidFill>
              </a:rPr>
              <a:t>DLBCL, diffüz büyük B hücreli lenfoma; 2L, ikinci basamak; 3L, üçüncü basamak; SCT, kök hücre transplantasyonu; XRT, radyoterapi.</a:t>
            </a:r>
          </a:p>
        </p:txBody>
      </p:sp>
      <p:sp>
        <p:nvSpPr>
          <p:cNvPr id="362" name="Google Shape;362;p46"/>
          <p:cNvSpPr/>
          <p:nvPr/>
        </p:nvSpPr>
        <p:spPr>
          <a:xfrm>
            <a:off x="4815144" y="1281337"/>
            <a:ext cx="2764000" cy="829200"/>
          </a:xfrm>
          <a:prstGeom prst="roundRect">
            <a:avLst>
              <a:gd name="adj" fmla="val 15646"/>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solidFill>
                  <a:schemeClr val="dk1"/>
                </a:solidFill>
                <a:latin typeface="Arial"/>
                <a:ea typeface="Arial"/>
                <a:cs typeface="Arial"/>
                <a:sym typeface="Arial"/>
              </a:rPr>
              <a:t>R/R DLBCL</a:t>
            </a:r>
            <a:r>
              <a:rPr lang="tr-TR" sz="1467" b="1" dirty="0">
                <a:solidFill>
                  <a:schemeClr val="dk1"/>
                </a:solidFill>
                <a:highlight>
                  <a:srgbClr val="FFFF00"/>
                </a:highlight>
                <a:latin typeface="Arial"/>
                <a:ea typeface="Arial"/>
                <a:cs typeface="Arial"/>
                <a:sym typeface="Arial"/>
              </a:rPr>
              <a:t> </a:t>
            </a:r>
          </a:p>
          <a:p>
            <a:pPr algn="ctr">
              <a:buClr>
                <a:srgbClr val="000000"/>
              </a:buClr>
              <a:buSzPts val="1050"/>
            </a:pPr>
            <a:r>
              <a:rPr lang="tr-TR" sz="1400" dirty="0">
                <a:latin typeface="Arial"/>
                <a:ea typeface="Arial"/>
                <a:cs typeface="Arial"/>
                <a:sym typeface="Arial"/>
              </a:rPr>
              <a:t>Önerilen tekrar biyopsi ve evreleme</a:t>
            </a:r>
          </a:p>
        </p:txBody>
      </p:sp>
      <p:sp>
        <p:nvSpPr>
          <p:cNvPr id="363" name="Google Shape;363;p46"/>
          <p:cNvSpPr/>
          <p:nvPr/>
        </p:nvSpPr>
        <p:spPr>
          <a:xfrm>
            <a:off x="8222687" y="2897325"/>
            <a:ext cx="1606800" cy="436400"/>
          </a:xfrm>
          <a:prstGeom prst="roundRect">
            <a:avLst>
              <a:gd name="adj" fmla="val 16667"/>
            </a:avLst>
          </a:prstGeom>
          <a:solidFill>
            <a:srgbClr val="B7DBFF"/>
          </a:solidFill>
          <a:ln>
            <a:noFill/>
          </a:ln>
        </p:spPr>
        <p:txBody>
          <a:bodyPr spcFirstLastPara="1" wrap="square" lIns="121900" tIns="60933" rIns="121900" bIns="60933" anchor="ctr" anchorCtr="0">
            <a:noAutofit/>
          </a:bodyPr>
          <a:lstStyle/>
          <a:p>
            <a:pPr algn="ctr">
              <a:buClr>
                <a:srgbClr val="000000"/>
              </a:buClr>
              <a:buSzPts val="1100"/>
            </a:pPr>
            <a:r>
              <a:rPr lang="tr-TR" sz="1467" b="1" dirty="0">
                <a:latin typeface="Arial"/>
                <a:ea typeface="Arial"/>
                <a:cs typeface="Arial"/>
                <a:sym typeface="Arial"/>
              </a:rPr>
              <a:t>2L tedavi</a:t>
            </a:r>
          </a:p>
        </p:txBody>
      </p:sp>
      <p:cxnSp>
        <p:nvCxnSpPr>
          <p:cNvPr id="364" name="Google Shape;364;p46"/>
          <p:cNvCxnSpPr/>
          <p:nvPr/>
        </p:nvCxnSpPr>
        <p:spPr>
          <a:xfrm>
            <a:off x="3092833" y="2375633"/>
            <a:ext cx="1600" cy="418000"/>
          </a:xfrm>
          <a:prstGeom prst="straightConnector1">
            <a:avLst/>
          </a:prstGeom>
          <a:noFill/>
          <a:ln w="25400" cap="flat" cmpd="sng">
            <a:solidFill>
              <a:schemeClr val="dk1"/>
            </a:solidFill>
            <a:prstDash val="solid"/>
            <a:round/>
            <a:headEnd type="none" w="sm" len="sm"/>
            <a:tailEnd type="triangle" w="med" len="med"/>
          </a:ln>
        </p:spPr>
      </p:cxnSp>
      <p:cxnSp>
        <p:nvCxnSpPr>
          <p:cNvPr id="365" name="Google Shape;365;p46"/>
          <p:cNvCxnSpPr/>
          <p:nvPr/>
        </p:nvCxnSpPr>
        <p:spPr>
          <a:xfrm>
            <a:off x="1703392" y="3502625"/>
            <a:ext cx="4400" cy="426000"/>
          </a:xfrm>
          <a:prstGeom prst="straightConnector1">
            <a:avLst/>
          </a:prstGeom>
          <a:noFill/>
          <a:ln w="25400" cap="flat" cmpd="sng">
            <a:solidFill>
              <a:schemeClr val="dk1"/>
            </a:solidFill>
            <a:prstDash val="solid"/>
            <a:round/>
            <a:headEnd type="none" w="sm" len="sm"/>
            <a:tailEnd type="triangle" w="med" len="med"/>
          </a:ln>
        </p:spPr>
      </p:cxnSp>
      <p:cxnSp>
        <p:nvCxnSpPr>
          <p:cNvPr id="366" name="Google Shape;366;p46"/>
          <p:cNvCxnSpPr/>
          <p:nvPr/>
        </p:nvCxnSpPr>
        <p:spPr>
          <a:xfrm>
            <a:off x="3094535" y="3298851"/>
            <a:ext cx="0" cy="198400"/>
          </a:xfrm>
          <a:prstGeom prst="straightConnector1">
            <a:avLst/>
          </a:prstGeom>
          <a:noFill/>
          <a:ln w="25400" cap="flat" cmpd="sng">
            <a:solidFill>
              <a:schemeClr val="dk1"/>
            </a:solidFill>
            <a:prstDash val="solid"/>
            <a:round/>
            <a:headEnd type="none" w="sm" len="sm"/>
            <a:tailEnd type="none" w="sm" len="sm"/>
          </a:ln>
        </p:spPr>
      </p:cxnSp>
      <p:sp>
        <p:nvSpPr>
          <p:cNvPr id="367" name="Google Shape;367;p46"/>
          <p:cNvSpPr txBox="1"/>
          <p:nvPr/>
        </p:nvSpPr>
        <p:spPr>
          <a:xfrm>
            <a:off x="6712819" y="6510896"/>
            <a:ext cx="5409600" cy="283200"/>
          </a:xfrm>
          <a:prstGeom prst="rect">
            <a:avLst/>
          </a:prstGeom>
          <a:noFill/>
          <a:ln>
            <a:noFill/>
          </a:ln>
        </p:spPr>
        <p:txBody>
          <a:bodyPr spcFirstLastPara="1" wrap="square" lIns="0" tIns="0" rIns="0" bIns="0" anchor="b" anchorCtr="0">
            <a:noAutofit/>
          </a:bodyPr>
          <a:lstStyle/>
          <a:p>
            <a:pPr marL="609585" algn="r">
              <a:buSzPts val="700"/>
            </a:pPr>
            <a:r>
              <a:rPr lang="tr-TR" sz="667" dirty="0"/>
              <a:t>Sehn L &amp; Salles G. Diffuse Large B-Cell Lymphoma. NEJM 2021;384:842‒58</a:t>
            </a:r>
            <a:r>
              <a:rPr lang="tr-TR" sz="667" dirty="0">
                <a:sym typeface="Arial"/>
              </a:rPr>
              <a:t>. </a:t>
            </a:r>
          </a:p>
        </p:txBody>
      </p:sp>
      <p:sp>
        <p:nvSpPr>
          <p:cNvPr id="358" name="Google Shape;358;p46"/>
          <p:cNvSpPr txBox="1"/>
          <p:nvPr/>
        </p:nvSpPr>
        <p:spPr>
          <a:xfrm>
            <a:off x="783695" y="829825"/>
            <a:ext cx="10624609" cy="5175721"/>
          </a:xfrm>
          <a:prstGeom prst="rect">
            <a:avLst/>
          </a:prstGeom>
          <a:solidFill>
            <a:schemeClr val="accent1">
              <a:lumMod val="50000"/>
            </a:schemeClr>
          </a:solidFill>
          <a:ln>
            <a:noFill/>
          </a:ln>
        </p:spPr>
        <p:txBody>
          <a:bodyPr spcFirstLastPara="1" wrap="square" lIns="121900" tIns="60933" rIns="121900" bIns="60933" anchor="t" anchorCtr="0">
            <a:spAutoFit/>
          </a:bodyPr>
          <a:lstStyle/>
          <a:p>
            <a:pPr>
              <a:buClr>
                <a:srgbClr val="000000"/>
              </a:buClr>
              <a:buSzPts val="1050"/>
            </a:pPr>
            <a:r>
              <a:rPr lang="tr-TR" sz="3200" b="1" dirty="0">
                <a:solidFill>
                  <a:srgbClr val="FFFF00"/>
                </a:solidFill>
                <a:latin typeface="Arial"/>
                <a:ea typeface="Arial"/>
                <a:cs typeface="Arial"/>
                <a:sym typeface="Arial"/>
              </a:rPr>
              <a:t>ASCT'ye uygun olmayan hastalar için mevcut seçenekler</a:t>
            </a:r>
          </a:p>
          <a:p>
            <a:pPr marL="228594" indent="-228594">
              <a:spcBef>
                <a:spcPts val="267"/>
              </a:spcBef>
              <a:buClr>
                <a:srgbClr val="000000"/>
              </a:buClr>
              <a:buSzPts val="850"/>
              <a:buFont typeface="Arial"/>
              <a:buChar char="•"/>
            </a:pPr>
            <a:r>
              <a:rPr lang="tr-TR" sz="3200" dirty="0">
                <a:solidFill>
                  <a:srgbClr val="FFFF00"/>
                </a:solidFill>
                <a:latin typeface="Arial"/>
                <a:ea typeface="Arial"/>
                <a:cs typeface="Arial"/>
                <a:sym typeface="Arial"/>
              </a:rPr>
              <a:t>İmmünokemoterapi</a:t>
            </a:r>
          </a:p>
          <a:p>
            <a:pPr marL="228594" indent="-228594">
              <a:spcBef>
                <a:spcPts val="133"/>
              </a:spcBef>
              <a:buClr>
                <a:srgbClr val="000000"/>
              </a:buClr>
              <a:buSzPts val="850"/>
              <a:buFont typeface="Arial"/>
              <a:buChar char="•"/>
            </a:pPr>
            <a:r>
              <a:rPr lang="tr-TR" sz="3200" dirty="0">
                <a:solidFill>
                  <a:srgbClr val="FFFF00"/>
                </a:solidFill>
                <a:latin typeface="Arial"/>
                <a:ea typeface="Arial"/>
                <a:cs typeface="Arial"/>
                <a:sym typeface="Arial"/>
              </a:rPr>
              <a:t>CAR T hücre tedavisi</a:t>
            </a:r>
          </a:p>
          <a:p>
            <a:pPr marL="228594" indent="-228594">
              <a:spcBef>
                <a:spcPts val="133"/>
              </a:spcBef>
              <a:buClr>
                <a:srgbClr val="000000"/>
              </a:buClr>
              <a:buSzPts val="850"/>
              <a:buFont typeface="Arial"/>
              <a:buChar char="•"/>
            </a:pPr>
            <a:r>
              <a:rPr lang="tr-TR" sz="3200" b="1" dirty="0">
                <a:solidFill>
                  <a:srgbClr val="FFFF00"/>
                </a:solidFill>
                <a:latin typeface="Arial"/>
                <a:ea typeface="Arial"/>
                <a:cs typeface="Arial"/>
                <a:sym typeface="Arial"/>
              </a:rPr>
              <a:t>Polatuzumab vedotin + BR</a:t>
            </a:r>
          </a:p>
          <a:p>
            <a:pPr marL="228594" indent="-228594">
              <a:spcBef>
                <a:spcPts val="133"/>
              </a:spcBef>
              <a:buClr>
                <a:srgbClr val="000000"/>
              </a:buClr>
              <a:buSzPts val="850"/>
              <a:buFont typeface="Arial"/>
              <a:buChar char="•"/>
            </a:pPr>
            <a:r>
              <a:rPr lang="tr-TR" sz="3200" dirty="0">
                <a:solidFill>
                  <a:srgbClr val="FFFF00"/>
                </a:solidFill>
                <a:latin typeface="Arial"/>
                <a:ea typeface="Arial"/>
                <a:cs typeface="Arial"/>
                <a:sym typeface="Arial"/>
              </a:rPr>
              <a:t>Selinexor</a:t>
            </a:r>
          </a:p>
          <a:p>
            <a:pPr marL="228594" indent="-228594">
              <a:spcBef>
                <a:spcPts val="133"/>
              </a:spcBef>
              <a:buClr>
                <a:srgbClr val="000000"/>
              </a:buClr>
              <a:buSzPts val="850"/>
              <a:buFont typeface="Arial"/>
              <a:buChar char="•"/>
            </a:pPr>
            <a:r>
              <a:rPr lang="tr-TR" sz="3200" dirty="0">
                <a:solidFill>
                  <a:srgbClr val="FFFF00"/>
                </a:solidFill>
                <a:latin typeface="Arial"/>
                <a:ea typeface="Arial"/>
                <a:cs typeface="Arial"/>
                <a:sym typeface="Arial"/>
              </a:rPr>
              <a:t>Tafasitamab-lenalidomid</a:t>
            </a:r>
          </a:p>
          <a:p>
            <a:pPr marL="228594" indent="-228594">
              <a:spcBef>
                <a:spcPts val="100"/>
              </a:spcBef>
              <a:buClr>
                <a:srgbClr val="000000"/>
              </a:buClr>
              <a:buSzPts val="850"/>
              <a:buFont typeface="Arial"/>
              <a:buChar char="•"/>
            </a:pPr>
            <a:r>
              <a:rPr lang="tr-TR" sz="3200" dirty="0">
                <a:solidFill>
                  <a:srgbClr val="FFFF00"/>
                </a:solidFill>
                <a:latin typeface="Arial"/>
                <a:ea typeface="Arial"/>
                <a:cs typeface="Arial"/>
                <a:sym typeface="Arial"/>
              </a:rPr>
              <a:t>Araştırılan ajan veya rejim</a:t>
            </a:r>
          </a:p>
          <a:p>
            <a:pPr marL="228594" indent="-228594">
              <a:spcBef>
                <a:spcPts val="133"/>
              </a:spcBef>
              <a:buClr>
                <a:srgbClr val="000000"/>
              </a:buClr>
              <a:buSzPts val="850"/>
              <a:buFont typeface="Arial"/>
              <a:buChar char="•"/>
            </a:pPr>
            <a:r>
              <a:rPr lang="tr-TR" sz="3200" dirty="0">
                <a:solidFill>
                  <a:srgbClr val="FFFF00"/>
                </a:solidFill>
                <a:latin typeface="Arial"/>
                <a:ea typeface="Arial"/>
                <a:cs typeface="Arial"/>
                <a:sym typeface="Arial"/>
              </a:rPr>
              <a:t>Allojenik SCT</a:t>
            </a:r>
          </a:p>
          <a:p>
            <a:pPr marL="228594" indent="-228594">
              <a:spcBef>
                <a:spcPts val="133"/>
              </a:spcBef>
              <a:buClr>
                <a:srgbClr val="000000"/>
              </a:buClr>
              <a:buSzPts val="850"/>
              <a:buFont typeface="Arial"/>
              <a:buChar char="•"/>
            </a:pPr>
            <a:r>
              <a:rPr lang="tr-TR" sz="3200" dirty="0">
                <a:solidFill>
                  <a:srgbClr val="FFFF00"/>
                </a:solidFill>
                <a:latin typeface="Arial"/>
                <a:ea typeface="Arial"/>
                <a:cs typeface="Arial"/>
                <a:sym typeface="Arial"/>
              </a:rPr>
              <a:t>En iyi destekleyici bakım (XRT dahil) </a:t>
            </a:r>
          </a:p>
        </p:txBody>
      </p:sp>
    </p:spTree>
    <p:extLst>
      <p:ext uri="{BB962C8B-B14F-4D97-AF65-F5344CB8AC3E}">
        <p14:creationId xmlns:p14="http://schemas.microsoft.com/office/powerpoint/2010/main" val="25838008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2207-6317-2F55-0794-2462ED67B07E}"/>
              </a:ext>
            </a:extLst>
          </p:cNvPr>
          <p:cNvSpPr>
            <a:spLocks noGrp="1"/>
          </p:cNvSpPr>
          <p:nvPr>
            <p:ph type="title"/>
          </p:nvPr>
        </p:nvSpPr>
        <p:spPr/>
        <p:txBody>
          <a:bodyPr/>
          <a:lstStyle/>
          <a:p>
            <a:endParaRPr lang="tr-TR"/>
          </a:p>
        </p:txBody>
      </p:sp>
      <p:pic>
        <p:nvPicPr>
          <p:cNvPr id="4" name="Content Placeholder 3">
            <a:extLst>
              <a:ext uri="{FF2B5EF4-FFF2-40B4-BE49-F238E27FC236}">
                <a16:creationId xmlns:a16="http://schemas.microsoft.com/office/drawing/2014/main" id="{50F92B2D-3DEA-2D2E-524F-BC39F170A2D1}"/>
              </a:ext>
            </a:extLst>
          </p:cNvPr>
          <p:cNvPicPr>
            <a:picLocks noGrp="1" noChangeAspect="1"/>
          </p:cNvPicPr>
          <p:nvPr>
            <p:ph idx="1"/>
          </p:nvPr>
        </p:nvPicPr>
        <p:blipFill>
          <a:blip r:embed="rId2"/>
          <a:stretch>
            <a:fillRect/>
          </a:stretch>
        </p:blipFill>
        <p:spPr>
          <a:xfrm>
            <a:off x="276078" y="365125"/>
            <a:ext cx="11848034" cy="4968875"/>
          </a:xfrm>
          <a:prstGeom prst="rect">
            <a:avLst/>
          </a:prstGeom>
        </p:spPr>
      </p:pic>
      <p:sp>
        <p:nvSpPr>
          <p:cNvPr id="5" name="Rectangle 4">
            <a:extLst>
              <a:ext uri="{FF2B5EF4-FFF2-40B4-BE49-F238E27FC236}">
                <a16:creationId xmlns:a16="http://schemas.microsoft.com/office/drawing/2014/main" id="{001FCD09-E971-32D2-545D-5519D0D98B28}"/>
              </a:ext>
            </a:extLst>
          </p:cNvPr>
          <p:cNvSpPr>
            <a:spLocks noChangeArrowheads="1"/>
          </p:cNvSpPr>
          <p:nvPr/>
        </p:nvSpPr>
        <p:spPr bwMode="auto">
          <a:xfrm>
            <a:off x="6301294" y="5686823"/>
            <a:ext cx="5896069" cy="1252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McLaughlin P, Grillo-López AJ, Link BK, et al. "Rituximab chimeric anti-CD20 monoclonal antibody therapy for relapsed indolent lymphoma: half of patients respond to a four-dose treatment program." Journal of Clinical Oncology. 1998;16(8):2825–2833.</a:t>
            </a:r>
          </a:p>
          <a:p>
            <a:pPr algn="r" defTabSz="1219170" eaLnBrk="0" fontAlgn="base" hangingPunct="0">
              <a:spcBef>
                <a:spcPct val="0"/>
              </a:spcBef>
              <a:spcAft>
                <a:spcPct val="0"/>
              </a:spcAft>
            </a:pPr>
            <a:r>
              <a:rPr lang="tr-TR" altLang="tr-TR" sz="667" dirty="0">
                <a:latin typeface="+mj-lt"/>
              </a:rPr>
              <a:t>2. Coiffier B, Lepage E, Briere J, et al. "CHOP chemotherapy plus rituximab compared with CHOP alone in elderly patients with diffuse large-B-cell lymphoma." New England Journal of Medicine. 2002;346(4):235–242.</a:t>
            </a:r>
          </a:p>
          <a:p>
            <a:pPr algn="r" defTabSz="1219170" eaLnBrk="0" fontAlgn="base" hangingPunct="0">
              <a:spcBef>
                <a:spcPct val="0"/>
              </a:spcBef>
              <a:spcAft>
                <a:spcPct val="0"/>
              </a:spcAft>
            </a:pPr>
            <a:r>
              <a:rPr lang="tr-TR" altLang="tr-TR" sz="667" dirty="0">
                <a:latin typeface="+mj-lt"/>
              </a:rPr>
              <a:t>3. Genentech, Inc. RITUXAN HYCELA (rituximab and hyaluronidase human) Injection, for Subcutaneous Use: US Prescribing Information. 2023.</a:t>
            </a:r>
          </a:p>
          <a:p>
            <a:pPr algn="r" defTabSz="1219170" eaLnBrk="0" fontAlgn="base" hangingPunct="0">
              <a:spcBef>
                <a:spcPct val="0"/>
              </a:spcBef>
              <a:spcAft>
                <a:spcPct val="0"/>
              </a:spcAft>
            </a:pPr>
            <a:r>
              <a:rPr lang="tr-TR" altLang="tr-TR" sz="667" dirty="0">
                <a:latin typeface="+mj-lt"/>
              </a:rPr>
              <a:t>4. Kite Pharma, Inc. YESCARTA (axicabtagene ciloleucel) Injection, for Intravenous Use: Summary of Product Characteristics. 2023.</a:t>
            </a:r>
          </a:p>
          <a:p>
            <a:pPr algn="r" defTabSz="1219170" eaLnBrk="0" fontAlgn="base" hangingPunct="0">
              <a:spcBef>
                <a:spcPct val="0"/>
              </a:spcBef>
              <a:spcAft>
                <a:spcPct val="0"/>
              </a:spcAft>
            </a:pPr>
            <a:r>
              <a:rPr lang="tr-TR" altLang="tr-TR" sz="667" dirty="0">
                <a:latin typeface="+mj-lt"/>
              </a:rPr>
              <a:t>5. Kite Pharma, Inc. YESCARTA (axicabtagene ciloleucel) Injection, for Intravenous Use: US Prescribing Information. 2023.</a:t>
            </a:r>
          </a:p>
          <a:p>
            <a:pPr algn="r" defTabSz="1219170" eaLnBrk="0" fontAlgn="base" hangingPunct="0">
              <a:spcBef>
                <a:spcPct val="0"/>
              </a:spcBef>
              <a:spcAft>
                <a:spcPct val="0"/>
              </a:spcAft>
            </a:pPr>
            <a:r>
              <a:rPr lang="tr-TR" altLang="tr-TR" sz="667" dirty="0">
                <a:latin typeface="+mj-lt"/>
              </a:rPr>
              <a:t>6. Novartis Pharmaceuticals Corporation. KYMRIAH (tisagenlecleucel) Suspension for Intravenous Infusion: Summary of Product Characteristics. 2023.</a:t>
            </a:r>
          </a:p>
          <a:p>
            <a:pPr algn="r" defTabSz="1219170" eaLnBrk="0" fontAlgn="base" hangingPunct="0">
              <a:spcBef>
                <a:spcPct val="0"/>
              </a:spcBef>
              <a:spcAft>
                <a:spcPct val="0"/>
              </a:spcAft>
            </a:pPr>
            <a:r>
              <a:rPr lang="tr-TR" altLang="tr-TR" sz="667" dirty="0">
                <a:latin typeface="+mj-lt"/>
              </a:rPr>
              <a:t>7. Novartis Pharmaceuticals Corporation. KYMRIAH (tisagenlecleucel) Suspension for Intravenous Infusion: US Prescribing Information. 2023.</a:t>
            </a:r>
          </a:p>
          <a:p>
            <a:pPr algn="r" defTabSz="1219170" eaLnBrk="0" fontAlgn="base" hangingPunct="0">
              <a:spcBef>
                <a:spcPct val="0"/>
              </a:spcBef>
              <a:spcAft>
                <a:spcPct val="0"/>
              </a:spcAft>
            </a:pPr>
            <a:r>
              <a:rPr lang="tr-TR" altLang="tr-TR" sz="667" dirty="0">
                <a:latin typeface="+mj-lt"/>
              </a:rPr>
              <a:t>8. Genentech, Inc. POLIVY (polatuzumab vedotin-piiq) Injection, for Intravenous Use: US Prescribing Information. 2023.</a:t>
            </a:r>
          </a:p>
        </p:txBody>
      </p:sp>
    </p:spTree>
    <p:extLst>
      <p:ext uri="{BB962C8B-B14F-4D97-AF65-F5344CB8AC3E}">
        <p14:creationId xmlns:p14="http://schemas.microsoft.com/office/powerpoint/2010/main" val="353358211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2207-6317-2F55-0794-2462ED67B07E}"/>
              </a:ext>
            </a:extLst>
          </p:cNvPr>
          <p:cNvSpPr>
            <a:spLocks noGrp="1"/>
          </p:cNvSpPr>
          <p:nvPr>
            <p:ph type="title"/>
          </p:nvPr>
        </p:nvSpPr>
        <p:spPr/>
        <p:txBody>
          <a:bodyPr/>
          <a:lstStyle/>
          <a:p>
            <a:endParaRPr lang="tr-TR"/>
          </a:p>
        </p:txBody>
      </p:sp>
      <p:pic>
        <p:nvPicPr>
          <p:cNvPr id="4" name="Content Placeholder 3">
            <a:extLst>
              <a:ext uri="{FF2B5EF4-FFF2-40B4-BE49-F238E27FC236}">
                <a16:creationId xmlns:a16="http://schemas.microsoft.com/office/drawing/2014/main" id="{50F92B2D-3DEA-2D2E-524F-BC39F170A2D1}"/>
              </a:ext>
            </a:extLst>
          </p:cNvPr>
          <p:cNvPicPr>
            <a:picLocks noGrp="1" noChangeAspect="1"/>
          </p:cNvPicPr>
          <p:nvPr>
            <p:ph idx="1"/>
          </p:nvPr>
        </p:nvPicPr>
        <p:blipFill>
          <a:blip r:embed="rId2"/>
          <a:stretch>
            <a:fillRect/>
          </a:stretch>
        </p:blipFill>
        <p:spPr>
          <a:xfrm>
            <a:off x="9249328" y="227271"/>
            <a:ext cx="15268722" cy="6403457"/>
          </a:xfrm>
          <a:prstGeom prst="rect">
            <a:avLst/>
          </a:prstGeom>
        </p:spPr>
      </p:pic>
      <p:sp>
        <p:nvSpPr>
          <p:cNvPr id="5" name="Rectangle 4">
            <a:extLst>
              <a:ext uri="{FF2B5EF4-FFF2-40B4-BE49-F238E27FC236}">
                <a16:creationId xmlns:a16="http://schemas.microsoft.com/office/drawing/2014/main" id="{001FCD09-E971-32D2-545D-5519D0D98B28}"/>
              </a:ext>
            </a:extLst>
          </p:cNvPr>
          <p:cNvSpPr>
            <a:spLocks noChangeArrowheads="1"/>
          </p:cNvSpPr>
          <p:nvPr/>
        </p:nvSpPr>
        <p:spPr bwMode="auto">
          <a:xfrm>
            <a:off x="6301294" y="5686823"/>
            <a:ext cx="5896069" cy="1252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tr-TR" altLang="tr-TR" sz="667" dirty="0">
                <a:latin typeface="+mj-lt"/>
              </a:rPr>
              <a:t>1. McLaughlin P, Grillo-López AJ, Link BK, et al. "Rituximab chimeric anti-CD20 monoclonal antibody therapy for relapsed indolent lymphoma: half of patients respond to a four-dose treatment program." Journal of Clinical Oncology. 1998;16(8):2825–2833.</a:t>
            </a:r>
          </a:p>
          <a:p>
            <a:pPr algn="r" defTabSz="1219170" eaLnBrk="0" fontAlgn="base" hangingPunct="0">
              <a:spcBef>
                <a:spcPct val="0"/>
              </a:spcBef>
              <a:spcAft>
                <a:spcPct val="0"/>
              </a:spcAft>
            </a:pPr>
            <a:r>
              <a:rPr lang="tr-TR" altLang="tr-TR" sz="667" dirty="0">
                <a:latin typeface="+mj-lt"/>
              </a:rPr>
              <a:t>2. Coiffier B, Lepage E, Briere J, et al. "CHOP chemotherapy plus rituximab compared with CHOP alone in elderly patients with diffuse large-B-cell lymphoma." New England Journal of Medicine. 2002;346(4):235–242.</a:t>
            </a:r>
          </a:p>
          <a:p>
            <a:pPr algn="r" defTabSz="1219170" eaLnBrk="0" fontAlgn="base" hangingPunct="0">
              <a:spcBef>
                <a:spcPct val="0"/>
              </a:spcBef>
              <a:spcAft>
                <a:spcPct val="0"/>
              </a:spcAft>
            </a:pPr>
            <a:r>
              <a:rPr lang="tr-TR" altLang="tr-TR" sz="667" dirty="0">
                <a:latin typeface="+mj-lt"/>
              </a:rPr>
              <a:t>3. Genentech, Inc. RITUXAN HYCELA (rituximab and hyaluronidase human) Injection, for Subcutaneous Use: US Prescribing Information. 2023.</a:t>
            </a:r>
          </a:p>
          <a:p>
            <a:pPr algn="r" defTabSz="1219170" eaLnBrk="0" fontAlgn="base" hangingPunct="0">
              <a:spcBef>
                <a:spcPct val="0"/>
              </a:spcBef>
              <a:spcAft>
                <a:spcPct val="0"/>
              </a:spcAft>
            </a:pPr>
            <a:r>
              <a:rPr lang="tr-TR" altLang="tr-TR" sz="667" dirty="0">
                <a:latin typeface="+mj-lt"/>
              </a:rPr>
              <a:t>4. Kite Pharma, Inc. YESCARTA (axicabtagene ciloleucel) Injection, for Intravenous Use: Summary of Product Characteristics. 2023.</a:t>
            </a:r>
          </a:p>
          <a:p>
            <a:pPr algn="r" defTabSz="1219170" eaLnBrk="0" fontAlgn="base" hangingPunct="0">
              <a:spcBef>
                <a:spcPct val="0"/>
              </a:spcBef>
              <a:spcAft>
                <a:spcPct val="0"/>
              </a:spcAft>
            </a:pPr>
            <a:r>
              <a:rPr lang="tr-TR" altLang="tr-TR" sz="667" dirty="0">
                <a:latin typeface="+mj-lt"/>
              </a:rPr>
              <a:t>5. Kite Pharma, Inc. YESCARTA (axicabtagene ciloleucel) Injection, for Intravenous Use: US Prescribing Information. 2023.</a:t>
            </a:r>
          </a:p>
          <a:p>
            <a:pPr algn="r" defTabSz="1219170" eaLnBrk="0" fontAlgn="base" hangingPunct="0">
              <a:spcBef>
                <a:spcPct val="0"/>
              </a:spcBef>
              <a:spcAft>
                <a:spcPct val="0"/>
              </a:spcAft>
            </a:pPr>
            <a:r>
              <a:rPr lang="tr-TR" altLang="tr-TR" sz="667" dirty="0">
                <a:latin typeface="+mj-lt"/>
              </a:rPr>
              <a:t>6. Novartis Pharmaceuticals Corporation. KYMRIAH (tisagenlecleucel) Suspension for Intravenous Infusion: Summary of Product Characteristics. 2023.</a:t>
            </a:r>
          </a:p>
          <a:p>
            <a:pPr algn="r" defTabSz="1219170" eaLnBrk="0" fontAlgn="base" hangingPunct="0">
              <a:spcBef>
                <a:spcPct val="0"/>
              </a:spcBef>
              <a:spcAft>
                <a:spcPct val="0"/>
              </a:spcAft>
            </a:pPr>
            <a:r>
              <a:rPr lang="tr-TR" altLang="tr-TR" sz="667" dirty="0">
                <a:latin typeface="+mj-lt"/>
              </a:rPr>
              <a:t>7. Novartis Pharmaceuticals Corporation. KYMRIAH (tisagenlecleucel) Suspension for Intravenous Infusion: US Prescribing Information. 2023.</a:t>
            </a:r>
          </a:p>
          <a:p>
            <a:pPr algn="r" defTabSz="1219170" eaLnBrk="0" fontAlgn="base" hangingPunct="0">
              <a:spcBef>
                <a:spcPct val="0"/>
              </a:spcBef>
              <a:spcAft>
                <a:spcPct val="0"/>
              </a:spcAft>
            </a:pPr>
            <a:r>
              <a:rPr lang="tr-TR" altLang="tr-TR" sz="667" dirty="0">
                <a:latin typeface="+mj-lt"/>
              </a:rPr>
              <a:t>8. Genentech, Inc. POLIVY (polatuzumab vedotin-piiq) Injection, for Intravenous Use: US Prescribing Information. 2023.</a:t>
            </a:r>
          </a:p>
        </p:txBody>
      </p:sp>
    </p:spTree>
    <p:extLst>
      <p:ext uri="{BB962C8B-B14F-4D97-AF65-F5344CB8AC3E}">
        <p14:creationId xmlns:p14="http://schemas.microsoft.com/office/powerpoint/2010/main" val="52803598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8508</Words>
  <Application>Microsoft Office PowerPoint</Application>
  <PresentationFormat>Geniş ekran</PresentationFormat>
  <Paragraphs>1494</Paragraphs>
  <Slides>49</Slides>
  <Notes>29</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49</vt:i4>
      </vt:variant>
    </vt:vector>
  </HeadingPairs>
  <TitlesOfParts>
    <vt:vector size="61" baseType="lpstr">
      <vt:lpstr>Arial</vt:lpstr>
      <vt:lpstr>Arial Black</vt:lpstr>
      <vt:lpstr>Calibri</vt:lpstr>
      <vt:lpstr>Calibri Light</vt:lpstr>
      <vt:lpstr>Noto Sans Symbols</vt:lpstr>
      <vt:lpstr>Roche Sans</vt:lpstr>
      <vt:lpstr>Roche Sans Condensed Light</vt:lpstr>
      <vt:lpstr>Roche Sans Light</vt:lpstr>
      <vt:lpstr>Roche Sans Light Light</vt:lpstr>
      <vt:lpstr>Roche Sans Medium</vt:lpstr>
      <vt:lpstr>Wingdings</vt:lpstr>
      <vt:lpstr>Office Theme</vt:lpstr>
      <vt:lpstr>Relaps- Refrakter B Hücreli Lenfomalarda Tedavi Seçenekleri</vt:lpstr>
      <vt:lpstr>PowerPoint Sunusu</vt:lpstr>
      <vt:lpstr>PowerPoint Sunusu</vt:lpstr>
      <vt:lpstr>PowerPoint Sunusu</vt:lpstr>
      <vt:lpstr>PowerPoint Sunusu</vt:lpstr>
      <vt:lpstr>PowerPoint Sunusu</vt:lpstr>
      <vt:lpstr>PowerPoint Sunusu</vt:lpstr>
      <vt:lpstr>PowerPoint Sunusu</vt:lpstr>
      <vt:lpstr>PowerPoint Sunusu</vt:lpstr>
      <vt:lpstr>R-CHOP</vt:lpstr>
      <vt:lpstr>R-CHOP</vt:lpstr>
      <vt:lpstr>R-CHOP</vt:lpstr>
      <vt:lpstr>R-CHOP</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R/R DLBCL olan ve daha önce ≥2 tedavi uygulanan  hastalarda yapılan tek kollu pivotal Faz II genişletme çalışması1</vt:lpstr>
      <vt:lpstr>Önceden belirlenmiş alt-gruplarda IRC'ye göre CR oranları </vt:lpstr>
      <vt:lpstr>Yanıt oranları ve DOCR1: Uzatılmış takip</vt:lpstr>
      <vt:lpstr>Yanıt oranları ve DOCR1: Uzatılmış takip</vt:lpstr>
      <vt:lpstr>siklus 3'teki yanıta göre referans nokta analizi: Uzatılmış takip süresi</vt:lpstr>
      <vt:lpstr>PowerPoint Sunusu</vt:lpstr>
      <vt:lpstr>Varılan sonuçlar: Pivotal veriler1</vt:lpstr>
      <vt:lpstr>R/R DLBCL'de Glofit-GemOx ve R-GemOx tedavilerinin karşılaştırıldığı Faz III çalışma  (STARGLO; GO41944)</vt:lpstr>
      <vt:lpstr>PowerPoint Sunusu</vt:lpstr>
      <vt:lpstr>PowerPoint Sunusu</vt:lpstr>
      <vt:lpstr>PowerPoint Sunusu</vt:lpstr>
      <vt:lpstr>PowerPoint Sunusu</vt:lpstr>
      <vt:lpstr>GO29365 çalışma dizaynı</vt:lpstr>
      <vt:lpstr>Bazal karakteristikler</vt:lpstr>
      <vt:lpstr>Randomize edilen hastaların tedavi özeti</vt:lpstr>
      <vt:lpstr>Pola + BR grubunda cevap oranı anlamlı oranda artış gösterdi. </vt:lpstr>
      <vt:lpstr>PET/CT değerlendirmesinde alt hücre tipine göre OR*</vt:lpstr>
      <vt:lpstr>INV tarafından değerlendirilen PFS pola-BR hasta grubunda anlamlı derecede uzamıştır. </vt:lpstr>
      <vt:lpstr>IRC tarafından değerlendirilen PFS pola-BR hasta grubunda anlamlı derecede uzamıştır. </vt:lpstr>
      <vt:lpstr>OS Pola-RB hasta grubunda anlamlı derecede uzamıştır. </vt:lpstr>
      <vt:lpstr>Olgu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Relaps- Refrakter B Hücreli Lenfomalarda Tedavi Seçenekleri, Monoterapiler, Kombine Tedaviler</dc:title>
  <dc:creator>mahmutbakirkoyuncu@gmail.com</dc:creator>
  <cp:lastModifiedBy>Lenovo</cp:lastModifiedBy>
  <cp:revision>14</cp:revision>
  <dcterms:created xsi:type="dcterms:W3CDTF">2025-04-24T16:31:12Z</dcterms:created>
  <dcterms:modified xsi:type="dcterms:W3CDTF">2025-04-26T05:48:36Z</dcterms:modified>
</cp:coreProperties>
</file>